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695" r:id="rId3"/>
    <p:sldId id="900" r:id="rId4"/>
    <p:sldId id="760" r:id="rId5"/>
    <p:sldId id="896" r:id="rId6"/>
    <p:sldId id="897" r:id="rId7"/>
    <p:sldId id="334" r:id="rId8"/>
    <p:sldId id="775" r:id="rId9"/>
    <p:sldId id="619" r:id="rId10"/>
    <p:sldId id="625" r:id="rId11"/>
    <p:sldId id="626" r:id="rId12"/>
    <p:sldId id="628" r:id="rId13"/>
    <p:sldId id="629" r:id="rId14"/>
    <p:sldId id="630" r:id="rId15"/>
    <p:sldId id="631" r:id="rId16"/>
    <p:sldId id="632" r:id="rId17"/>
    <p:sldId id="880" r:id="rId18"/>
    <p:sldId id="1375" r:id="rId19"/>
    <p:sldId id="1079" r:id="rId20"/>
    <p:sldId id="531" r:id="rId21"/>
    <p:sldId id="542" r:id="rId22"/>
    <p:sldId id="637" r:id="rId23"/>
    <p:sldId id="776" r:id="rId24"/>
    <p:sldId id="777" r:id="rId25"/>
    <p:sldId id="781" r:id="rId26"/>
    <p:sldId id="783" r:id="rId27"/>
    <p:sldId id="784" r:id="rId28"/>
    <p:sldId id="786" r:id="rId29"/>
    <p:sldId id="789" r:id="rId30"/>
    <p:sldId id="790" r:id="rId31"/>
    <p:sldId id="791" r:id="rId32"/>
    <p:sldId id="792" r:id="rId33"/>
    <p:sldId id="1371" r:id="rId34"/>
    <p:sldId id="258" r:id="rId35"/>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B6D727FB-DC9F-4257-AFF4-8767A064BF7E}">
          <p14:sldIdLst>
            <p14:sldId id="256"/>
            <p14:sldId id="695"/>
            <p14:sldId id="900"/>
            <p14:sldId id="760"/>
            <p14:sldId id="896"/>
            <p14:sldId id="897"/>
            <p14:sldId id="334"/>
            <p14:sldId id="775"/>
            <p14:sldId id="619"/>
            <p14:sldId id="625"/>
            <p14:sldId id="626"/>
            <p14:sldId id="628"/>
            <p14:sldId id="629"/>
            <p14:sldId id="630"/>
            <p14:sldId id="631"/>
            <p14:sldId id="632"/>
            <p14:sldId id="880"/>
            <p14:sldId id="1375"/>
            <p14:sldId id="1079"/>
            <p14:sldId id="531"/>
            <p14:sldId id="542"/>
            <p14:sldId id="637"/>
            <p14:sldId id="776"/>
            <p14:sldId id="777"/>
            <p14:sldId id="781"/>
            <p14:sldId id="783"/>
            <p14:sldId id="784"/>
            <p14:sldId id="786"/>
            <p14:sldId id="789"/>
            <p14:sldId id="790"/>
            <p14:sldId id="791"/>
            <p14:sldId id="792"/>
            <p14:sldId id="1371"/>
            <p14:sldId id="258"/>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45"/>
    <p:restoredTop sz="94651"/>
  </p:normalViewPr>
  <p:slideViewPr>
    <p:cSldViewPr snapToGrid="0" snapToObjects="1">
      <p:cViewPr varScale="1">
        <p:scale>
          <a:sx n="108" d="100"/>
          <a:sy n="108" d="100"/>
        </p:scale>
        <p:origin x="1123"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0E940-6E63-824D-B7E0-07D56C8B6C2C}" type="datetimeFigureOut">
              <a:rPr lang="it-IT" smtClean="0"/>
              <a:t>19/05/2021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CFC74-385D-CF4A-8C00-DB090A516387}" type="slidenum">
              <a:rPr lang="it-IT" smtClean="0"/>
              <a:t>‹N›</a:t>
            </a:fld>
            <a:endParaRPr lang="it-IT"/>
          </a:p>
        </p:txBody>
      </p:sp>
    </p:spTree>
    <p:extLst>
      <p:ext uri="{BB962C8B-B14F-4D97-AF65-F5344CB8AC3E}">
        <p14:creationId xmlns:p14="http://schemas.microsoft.com/office/powerpoint/2010/main" val="400169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9754275-B07F-4D8F-A73B-3FD0605D36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9138" indent="-276225">
              <a:spcBef>
                <a:spcPct val="30000"/>
              </a:spcBef>
              <a:defRPr sz="1200">
                <a:solidFill>
                  <a:schemeClr val="tx1"/>
                </a:solidFill>
                <a:latin typeface="Calibri" panose="020F0502020204030204" pitchFamily="34" charset="0"/>
              </a:defRPr>
            </a:lvl2pPr>
            <a:lvl3pPr marL="1106488" indent="-220663">
              <a:spcBef>
                <a:spcPct val="30000"/>
              </a:spcBef>
              <a:defRPr sz="1200">
                <a:solidFill>
                  <a:schemeClr val="tx1"/>
                </a:solidFill>
                <a:latin typeface="Calibri" panose="020F0502020204030204" pitchFamily="34" charset="0"/>
              </a:defRPr>
            </a:lvl3pPr>
            <a:lvl4pPr marL="1549400" indent="-220663">
              <a:spcBef>
                <a:spcPct val="30000"/>
              </a:spcBef>
              <a:defRPr sz="1200">
                <a:solidFill>
                  <a:schemeClr val="tx1"/>
                </a:solidFill>
                <a:latin typeface="Calibri" panose="020F0502020204030204" pitchFamily="34" charset="0"/>
              </a:defRPr>
            </a:lvl4pPr>
            <a:lvl5pPr marL="1992313" indent="-220663">
              <a:spcBef>
                <a:spcPct val="30000"/>
              </a:spcBef>
              <a:defRPr sz="1200">
                <a:solidFill>
                  <a:schemeClr val="tx1"/>
                </a:solidFill>
                <a:latin typeface="Calibri" panose="020F0502020204030204" pitchFamily="34" charset="0"/>
              </a:defRPr>
            </a:lvl5pPr>
            <a:lvl6pPr marL="2449513" indent="-220663" eaLnBrk="0" fontAlgn="base" hangingPunct="0">
              <a:spcBef>
                <a:spcPct val="30000"/>
              </a:spcBef>
              <a:spcAft>
                <a:spcPct val="0"/>
              </a:spcAft>
              <a:defRPr sz="1200">
                <a:solidFill>
                  <a:schemeClr val="tx1"/>
                </a:solidFill>
                <a:latin typeface="Calibri" panose="020F0502020204030204" pitchFamily="34" charset="0"/>
              </a:defRPr>
            </a:lvl6pPr>
            <a:lvl7pPr marL="2906713" indent="-220663" eaLnBrk="0" fontAlgn="base" hangingPunct="0">
              <a:spcBef>
                <a:spcPct val="30000"/>
              </a:spcBef>
              <a:spcAft>
                <a:spcPct val="0"/>
              </a:spcAft>
              <a:defRPr sz="1200">
                <a:solidFill>
                  <a:schemeClr val="tx1"/>
                </a:solidFill>
                <a:latin typeface="Calibri" panose="020F0502020204030204" pitchFamily="34" charset="0"/>
              </a:defRPr>
            </a:lvl7pPr>
            <a:lvl8pPr marL="3363913" indent="-220663" eaLnBrk="0" fontAlgn="base" hangingPunct="0">
              <a:spcBef>
                <a:spcPct val="30000"/>
              </a:spcBef>
              <a:spcAft>
                <a:spcPct val="0"/>
              </a:spcAft>
              <a:defRPr sz="1200">
                <a:solidFill>
                  <a:schemeClr val="tx1"/>
                </a:solidFill>
                <a:latin typeface="Calibri" panose="020F0502020204030204" pitchFamily="34" charset="0"/>
              </a:defRPr>
            </a:lvl8pPr>
            <a:lvl9pPr marL="3821113" indent="-2206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F63718-6D4C-4327-BEFC-CAC683F656D3}" type="slidenum">
              <a:rPr lang="it-IT" altLang="it-IT" smtClean="0">
                <a:latin typeface="Times New Roman" panose="02020603050405020304" pitchFamily="18" charset="0"/>
              </a:rPr>
              <a:pPr>
                <a:spcBef>
                  <a:spcPct val="0"/>
                </a:spcBef>
              </a:pPr>
              <a:t>2</a:t>
            </a:fld>
            <a:endParaRPr lang="it-IT" altLang="it-IT">
              <a:latin typeface="Times New Roman" panose="02020603050405020304" pitchFamily="18" charset="0"/>
            </a:endParaRPr>
          </a:p>
        </p:txBody>
      </p:sp>
      <p:sp>
        <p:nvSpPr>
          <p:cNvPr id="5123" name="Rectangle 2">
            <a:extLst>
              <a:ext uri="{FF2B5EF4-FFF2-40B4-BE49-F238E27FC236}">
                <a16:creationId xmlns:a16="http://schemas.microsoft.com/office/drawing/2014/main" id="{D690B4F1-1A82-4BCF-B90E-645470366F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DDCF5070-B288-47F0-A945-C301F14D2C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7D776E8-7CFF-41A0-B2EC-F7818A2388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F1AFB7-887D-41E0-AD73-66D5A3633135}" type="slidenum">
              <a:rPr lang="it-IT" altLang="it-IT" smtClean="0"/>
              <a:pPr>
                <a:spcBef>
                  <a:spcPct val="0"/>
                </a:spcBef>
              </a:pPr>
              <a:t>23</a:t>
            </a:fld>
            <a:endParaRPr lang="it-IT" altLang="it-IT"/>
          </a:p>
        </p:txBody>
      </p:sp>
      <p:sp>
        <p:nvSpPr>
          <p:cNvPr id="72707" name="Rectangle 2">
            <a:extLst>
              <a:ext uri="{FF2B5EF4-FFF2-40B4-BE49-F238E27FC236}">
                <a16:creationId xmlns:a16="http://schemas.microsoft.com/office/drawing/2014/main" id="{39ADAA12-1215-4E13-B5E6-6CC77D1F74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891CCE45-6C3E-474B-A174-F852EFEDEB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08" tIns="44303" rIns="88608" bIns="44303"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4B66BEB-CCB3-47DA-AD15-C02E10FE9B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3572B9-EDF2-4E6F-B3F9-368E5C18B630}" type="slidenum">
              <a:rPr lang="it-IT" altLang="it-IT" smtClean="0"/>
              <a:pPr>
                <a:spcBef>
                  <a:spcPct val="0"/>
                </a:spcBef>
              </a:pPr>
              <a:t>24</a:t>
            </a:fld>
            <a:endParaRPr lang="it-IT" altLang="it-IT"/>
          </a:p>
        </p:txBody>
      </p:sp>
      <p:sp>
        <p:nvSpPr>
          <p:cNvPr id="74755" name="Rectangle 7">
            <a:extLst>
              <a:ext uri="{FF2B5EF4-FFF2-40B4-BE49-F238E27FC236}">
                <a16:creationId xmlns:a16="http://schemas.microsoft.com/office/drawing/2014/main" id="{5E887007-8C26-4C85-BE6F-4FA14AFB579B}"/>
              </a:ext>
            </a:extLst>
          </p:cNvPr>
          <p:cNvSpPr txBox="1">
            <a:spLocks noGrp="1" noChangeArrowheads="1"/>
          </p:cNvSpPr>
          <p:nvPr/>
        </p:nvSpPr>
        <p:spPr bwMode="auto">
          <a:xfrm>
            <a:off x="3814763" y="9447213"/>
            <a:ext cx="29162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30" tIns="44015" rIns="88030" bIns="44015" anchor="b"/>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292CC9-91CA-4386-B342-849B2651ED5F}" type="slidenum">
              <a:rPr kumimoji="1" lang="it-IT" altLang="it-IT">
                <a:latin typeface="Times New Roman" panose="02020603050405020304" pitchFamily="18" charset="0"/>
              </a:rPr>
              <a:pPr algn="r" eaLnBrk="1" hangingPunct="1">
                <a:spcBef>
                  <a:spcPct val="0"/>
                </a:spcBef>
              </a:pPr>
              <a:t>24</a:t>
            </a:fld>
            <a:endParaRPr kumimoji="1" lang="it-IT" altLang="it-IT">
              <a:latin typeface="Times New Roman" panose="02020603050405020304" pitchFamily="18" charset="0"/>
            </a:endParaRPr>
          </a:p>
        </p:txBody>
      </p:sp>
      <p:sp>
        <p:nvSpPr>
          <p:cNvPr id="74756" name="Rectangle 2">
            <a:extLst>
              <a:ext uri="{FF2B5EF4-FFF2-40B4-BE49-F238E27FC236}">
                <a16:creationId xmlns:a16="http://schemas.microsoft.com/office/drawing/2014/main" id="{A37C17AB-5832-4E21-B521-3863E3BFC4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3">
            <a:extLst>
              <a:ext uri="{FF2B5EF4-FFF2-40B4-BE49-F238E27FC236}">
                <a16:creationId xmlns:a16="http://schemas.microsoft.com/office/drawing/2014/main" id="{381D72F3-2E83-4138-B597-BBE19263617D}"/>
              </a:ext>
            </a:extLst>
          </p:cNvPr>
          <p:cNvSpPr>
            <a:spLocks noGrp="1" noChangeArrowheads="1"/>
          </p:cNvSpPr>
          <p:nvPr>
            <p:ph type="body" idx="1"/>
          </p:nvPr>
        </p:nvSpPr>
        <p:spPr bwMode="auto">
          <a:xfrm>
            <a:off x="901700" y="4722813"/>
            <a:ext cx="4957763" cy="4475162"/>
          </a:xfrm>
          <a:solidFill>
            <a:srgbClr val="FFFFFF"/>
          </a:solidFill>
          <a:ln>
            <a:solidFill>
              <a:srgbClr val="000000"/>
            </a:solidFill>
            <a:miter lim="800000"/>
            <a:headEnd/>
            <a:tailEnd/>
          </a:ln>
        </p:spPr>
        <p:txBody>
          <a:bodyPr wrap="square" lIns="90815" tIns="45407" rIns="90815" bIns="45407" numCol="1" anchor="t" anchorCtr="0" compatLnSpc="1">
            <a:prstTxWarp prst="textNoShape">
              <a:avLst/>
            </a:prstTxWarp>
          </a:bodyP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6EAB887-49B9-427D-BD14-95FB45CF64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3336FC-399E-4DF3-8DA9-56C4B21A1DB4}" type="slidenum">
              <a:rPr lang="it-IT" altLang="it-IT" smtClean="0"/>
              <a:pPr>
                <a:spcBef>
                  <a:spcPct val="0"/>
                </a:spcBef>
              </a:pPr>
              <a:t>25</a:t>
            </a:fld>
            <a:endParaRPr lang="it-IT" altLang="it-IT"/>
          </a:p>
        </p:txBody>
      </p:sp>
      <p:sp>
        <p:nvSpPr>
          <p:cNvPr id="80899" name="Rectangle 7">
            <a:extLst>
              <a:ext uri="{FF2B5EF4-FFF2-40B4-BE49-F238E27FC236}">
                <a16:creationId xmlns:a16="http://schemas.microsoft.com/office/drawing/2014/main" id="{D824C6F1-6451-4216-9DB5-0B6E8C9D79FF}"/>
              </a:ext>
            </a:extLst>
          </p:cNvPr>
          <p:cNvSpPr txBox="1">
            <a:spLocks noGrp="1" noChangeArrowheads="1"/>
          </p:cNvSpPr>
          <p:nvPr/>
        </p:nvSpPr>
        <p:spPr bwMode="auto">
          <a:xfrm>
            <a:off x="3814763" y="9447213"/>
            <a:ext cx="29162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30" tIns="44015" rIns="88030" bIns="44015" anchor="b"/>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524D06-2A1C-421D-A2A5-21D048DCFEA0}" type="slidenum">
              <a:rPr kumimoji="1" lang="it-IT" altLang="it-IT">
                <a:latin typeface="Times New Roman" panose="02020603050405020304" pitchFamily="18" charset="0"/>
              </a:rPr>
              <a:pPr algn="r" eaLnBrk="1" hangingPunct="1">
                <a:spcBef>
                  <a:spcPct val="0"/>
                </a:spcBef>
              </a:pPr>
              <a:t>25</a:t>
            </a:fld>
            <a:endParaRPr kumimoji="1" lang="it-IT" altLang="it-IT">
              <a:latin typeface="Times New Roman" panose="02020603050405020304" pitchFamily="18" charset="0"/>
            </a:endParaRPr>
          </a:p>
        </p:txBody>
      </p:sp>
      <p:sp>
        <p:nvSpPr>
          <p:cNvPr id="80900" name="Rectangle 2">
            <a:extLst>
              <a:ext uri="{FF2B5EF4-FFF2-40B4-BE49-F238E27FC236}">
                <a16:creationId xmlns:a16="http://schemas.microsoft.com/office/drawing/2014/main" id="{C6E98617-FF91-40AD-B448-C0DFB7165C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3">
            <a:extLst>
              <a:ext uri="{FF2B5EF4-FFF2-40B4-BE49-F238E27FC236}">
                <a16:creationId xmlns:a16="http://schemas.microsoft.com/office/drawing/2014/main" id="{43099B09-B537-4AD4-BECE-553706AD7758}"/>
              </a:ext>
            </a:extLst>
          </p:cNvPr>
          <p:cNvSpPr>
            <a:spLocks noGrp="1" noChangeArrowheads="1"/>
          </p:cNvSpPr>
          <p:nvPr>
            <p:ph type="body" idx="1"/>
          </p:nvPr>
        </p:nvSpPr>
        <p:spPr bwMode="auto">
          <a:xfrm>
            <a:off x="901700" y="4722813"/>
            <a:ext cx="4957763" cy="4475162"/>
          </a:xfrm>
          <a:solidFill>
            <a:srgbClr val="FFFFFF"/>
          </a:solidFill>
          <a:ln>
            <a:solidFill>
              <a:srgbClr val="000000"/>
            </a:solidFill>
            <a:miter lim="800000"/>
            <a:headEnd/>
            <a:tailEnd/>
          </a:ln>
        </p:spPr>
        <p:txBody>
          <a:bodyPr wrap="square" lIns="90815" tIns="45407" rIns="90815" bIns="45407" numCol="1" anchor="t" anchorCtr="0" compatLnSpc="1">
            <a:prstTxWarp prst="textNoShape">
              <a:avLst/>
            </a:prstTxWarp>
          </a:bodyP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38D5311-D86A-4380-8EFA-B08A553F84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D18FE1-EAC6-492E-9661-2BCF13371A1D}" type="slidenum">
              <a:rPr lang="it-IT" altLang="it-IT" smtClean="0"/>
              <a:pPr>
                <a:spcBef>
                  <a:spcPct val="0"/>
                </a:spcBef>
              </a:pPr>
              <a:t>26</a:t>
            </a:fld>
            <a:endParaRPr lang="it-IT" altLang="it-IT"/>
          </a:p>
        </p:txBody>
      </p:sp>
      <p:sp>
        <p:nvSpPr>
          <p:cNvPr id="84995" name="Rectangle 7">
            <a:extLst>
              <a:ext uri="{FF2B5EF4-FFF2-40B4-BE49-F238E27FC236}">
                <a16:creationId xmlns:a16="http://schemas.microsoft.com/office/drawing/2014/main" id="{5AA594EE-C63D-40DE-96DA-69A634314571}"/>
              </a:ext>
            </a:extLst>
          </p:cNvPr>
          <p:cNvSpPr txBox="1">
            <a:spLocks noGrp="1" noChangeArrowheads="1"/>
          </p:cNvSpPr>
          <p:nvPr/>
        </p:nvSpPr>
        <p:spPr bwMode="auto">
          <a:xfrm>
            <a:off x="3814763" y="9447213"/>
            <a:ext cx="29162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30" tIns="44015" rIns="88030" bIns="44015" anchor="b"/>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D02BEFF-DA8A-4F69-AF66-8B7BF9A4D04C}" type="slidenum">
              <a:rPr kumimoji="1" lang="it-IT" altLang="it-IT">
                <a:latin typeface="Times New Roman" panose="02020603050405020304" pitchFamily="18" charset="0"/>
              </a:rPr>
              <a:pPr algn="r" eaLnBrk="1" hangingPunct="1">
                <a:spcBef>
                  <a:spcPct val="0"/>
                </a:spcBef>
              </a:pPr>
              <a:t>26</a:t>
            </a:fld>
            <a:endParaRPr kumimoji="1" lang="it-IT" altLang="it-IT">
              <a:latin typeface="Times New Roman" panose="02020603050405020304" pitchFamily="18" charset="0"/>
            </a:endParaRPr>
          </a:p>
        </p:txBody>
      </p:sp>
      <p:sp>
        <p:nvSpPr>
          <p:cNvPr id="84996" name="Rectangle 2">
            <a:extLst>
              <a:ext uri="{FF2B5EF4-FFF2-40B4-BE49-F238E27FC236}">
                <a16:creationId xmlns:a16="http://schemas.microsoft.com/office/drawing/2014/main" id="{672A5048-E45D-4E5A-9B16-7B208F794EB4}"/>
              </a:ext>
            </a:extLst>
          </p:cNvPr>
          <p:cNvSpPr>
            <a:spLocks noGrp="1" noRot="1" noChangeAspect="1" noChangeArrowheads="1" noTextEdit="1"/>
          </p:cNvSpPr>
          <p:nvPr>
            <p:ph type="sldImg"/>
          </p:nvPr>
        </p:nvSpPr>
        <p:spPr bwMode="auto">
          <a:xfrm>
            <a:off x="927100" y="768350"/>
            <a:ext cx="4906963" cy="368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Rectangle 3">
            <a:extLst>
              <a:ext uri="{FF2B5EF4-FFF2-40B4-BE49-F238E27FC236}">
                <a16:creationId xmlns:a16="http://schemas.microsoft.com/office/drawing/2014/main" id="{40028743-3F75-4567-8952-004876C0F2E5}"/>
              </a:ext>
            </a:extLst>
          </p:cNvPr>
          <p:cNvSpPr>
            <a:spLocks noGrp="1" noChangeArrowheads="1"/>
          </p:cNvSpPr>
          <p:nvPr>
            <p:ph type="body" idx="1"/>
          </p:nvPr>
        </p:nvSpPr>
        <p:spPr bwMode="auto">
          <a:xfrm>
            <a:off x="901700" y="4757738"/>
            <a:ext cx="4957763" cy="4448175"/>
          </a:xfrm>
          <a:solidFill>
            <a:srgbClr val="FFFFFF"/>
          </a:solidFill>
          <a:ln>
            <a:solidFill>
              <a:srgbClr val="000000"/>
            </a:solidFill>
            <a:miter lim="800000"/>
            <a:headEnd/>
            <a:tailEnd/>
          </a:ln>
        </p:spPr>
        <p:txBody>
          <a:bodyPr wrap="square" lIns="88030" tIns="44015" rIns="88030" bIns="44015" numCol="1" anchor="t" anchorCtr="0" compatLnSpc="1">
            <a:prstTxWarp prst="textNoShape">
              <a:avLst/>
            </a:prstTxWarp>
          </a:bodyP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F95D686-06B1-447C-B82C-D5F01BDD02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7C70C6-1D86-411A-95F4-F379E0512853}" type="slidenum">
              <a:rPr lang="it-IT" altLang="it-IT" smtClean="0"/>
              <a:pPr>
                <a:spcBef>
                  <a:spcPct val="0"/>
                </a:spcBef>
              </a:pPr>
              <a:t>27</a:t>
            </a:fld>
            <a:endParaRPr lang="it-IT" altLang="it-IT"/>
          </a:p>
        </p:txBody>
      </p:sp>
      <p:sp>
        <p:nvSpPr>
          <p:cNvPr id="87043" name="Rectangle 7">
            <a:extLst>
              <a:ext uri="{FF2B5EF4-FFF2-40B4-BE49-F238E27FC236}">
                <a16:creationId xmlns:a16="http://schemas.microsoft.com/office/drawing/2014/main" id="{CDB01E45-CAC5-4275-A808-4BFB7DDDDB8E}"/>
              </a:ext>
            </a:extLst>
          </p:cNvPr>
          <p:cNvSpPr txBox="1">
            <a:spLocks noGrp="1" noChangeArrowheads="1"/>
          </p:cNvSpPr>
          <p:nvPr/>
        </p:nvSpPr>
        <p:spPr bwMode="auto">
          <a:xfrm>
            <a:off x="3814763" y="9447213"/>
            <a:ext cx="29162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30" tIns="44015" rIns="88030" bIns="44015" anchor="b"/>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2CB6427-9C3D-4C3C-94A7-398D57C68777}" type="slidenum">
              <a:rPr kumimoji="1" lang="it-IT" altLang="it-IT">
                <a:latin typeface="Times New Roman" panose="02020603050405020304" pitchFamily="18" charset="0"/>
              </a:rPr>
              <a:pPr algn="r" eaLnBrk="1" hangingPunct="1">
                <a:spcBef>
                  <a:spcPct val="0"/>
                </a:spcBef>
              </a:pPr>
              <a:t>27</a:t>
            </a:fld>
            <a:endParaRPr kumimoji="1" lang="it-IT" altLang="it-IT">
              <a:latin typeface="Times New Roman" panose="02020603050405020304" pitchFamily="18" charset="0"/>
            </a:endParaRPr>
          </a:p>
        </p:txBody>
      </p:sp>
      <p:sp>
        <p:nvSpPr>
          <p:cNvPr id="87044" name="Rectangle 2">
            <a:extLst>
              <a:ext uri="{FF2B5EF4-FFF2-40B4-BE49-F238E27FC236}">
                <a16:creationId xmlns:a16="http://schemas.microsoft.com/office/drawing/2014/main" id="{9C3F4FDF-4D1A-4236-8FE2-600FA02EA9F2}"/>
              </a:ext>
            </a:extLst>
          </p:cNvPr>
          <p:cNvSpPr>
            <a:spLocks noGrp="1" noRot="1" noChangeAspect="1" noChangeArrowheads="1" noTextEdit="1"/>
          </p:cNvSpPr>
          <p:nvPr>
            <p:ph type="sldImg"/>
          </p:nvPr>
        </p:nvSpPr>
        <p:spPr bwMode="auto">
          <a:xfrm>
            <a:off x="109538" y="768350"/>
            <a:ext cx="6542087" cy="368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a:extLst>
              <a:ext uri="{FF2B5EF4-FFF2-40B4-BE49-F238E27FC236}">
                <a16:creationId xmlns:a16="http://schemas.microsoft.com/office/drawing/2014/main" id="{A32BD334-C72E-42F7-B663-3F47E4F69727}"/>
              </a:ext>
            </a:extLst>
          </p:cNvPr>
          <p:cNvSpPr>
            <a:spLocks noGrp="1" noChangeArrowheads="1"/>
          </p:cNvSpPr>
          <p:nvPr>
            <p:ph type="body" idx="1"/>
          </p:nvPr>
        </p:nvSpPr>
        <p:spPr bwMode="auto">
          <a:xfrm>
            <a:off x="901700" y="4757738"/>
            <a:ext cx="4957763" cy="4448175"/>
          </a:xfrm>
          <a:solidFill>
            <a:srgbClr val="FFFFFF"/>
          </a:solidFill>
          <a:ln>
            <a:solidFill>
              <a:srgbClr val="000000"/>
            </a:solidFill>
            <a:miter lim="800000"/>
            <a:headEnd/>
            <a:tailEnd/>
          </a:ln>
        </p:spPr>
        <p:txBody>
          <a:bodyPr wrap="square" lIns="88030" tIns="44015" rIns="88030" bIns="44015" numCol="1" anchor="t" anchorCtr="0" compatLnSpc="1">
            <a:prstTxWarp prst="textNoShape">
              <a:avLst/>
            </a:prstTxWarp>
          </a:bodyP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095C745-F695-4756-B5B5-C9618FF38D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E36962-17F3-40B4-AB8F-0B432D5E6042}" type="slidenum">
              <a:rPr lang="it-IT" altLang="it-IT" smtClean="0"/>
              <a:pPr>
                <a:spcBef>
                  <a:spcPct val="0"/>
                </a:spcBef>
              </a:pPr>
              <a:t>29</a:t>
            </a:fld>
            <a:endParaRPr lang="it-IT" altLang="it-IT"/>
          </a:p>
        </p:txBody>
      </p:sp>
      <p:sp>
        <p:nvSpPr>
          <p:cNvPr id="94211" name="Rectangle 7">
            <a:extLst>
              <a:ext uri="{FF2B5EF4-FFF2-40B4-BE49-F238E27FC236}">
                <a16:creationId xmlns:a16="http://schemas.microsoft.com/office/drawing/2014/main" id="{65552C7F-B142-43FC-8F23-9039659A8835}"/>
              </a:ext>
            </a:extLst>
          </p:cNvPr>
          <p:cNvSpPr txBox="1">
            <a:spLocks noGrp="1" noChangeArrowheads="1"/>
          </p:cNvSpPr>
          <p:nvPr/>
        </p:nvSpPr>
        <p:spPr bwMode="auto">
          <a:xfrm>
            <a:off x="3856038" y="9482138"/>
            <a:ext cx="29479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15" tIns="44307" rIns="88615" bIns="44307" anchor="b"/>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D48C18A-37BE-4CE2-BEC7-ECFB549E301D}" type="slidenum">
              <a:rPr kumimoji="1" lang="it-IT" altLang="it-IT">
                <a:latin typeface="Times New Roman" panose="02020603050405020304" pitchFamily="18" charset="0"/>
              </a:rPr>
              <a:pPr algn="r" eaLnBrk="1" hangingPunct="1">
                <a:spcBef>
                  <a:spcPct val="0"/>
                </a:spcBef>
              </a:pPr>
              <a:t>29</a:t>
            </a:fld>
            <a:endParaRPr kumimoji="1" lang="it-IT" altLang="it-IT">
              <a:latin typeface="Times New Roman" panose="02020603050405020304" pitchFamily="18" charset="0"/>
            </a:endParaRPr>
          </a:p>
        </p:txBody>
      </p:sp>
      <p:sp>
        <p:nvSpPr>
          <p:cNvPr id="94212" name="Rectangle 2">
            <a:extLst>
              <a:ext uri="{FF2B5EF4-FFF2-40B4-BE49-F238E27FC236}">
                <a16:creationId xmlns:a16="http://schemas.microsoft.com/office/drawing/2014/main" id="{8DCCE034-43A6-45D4-91E4-28031612EC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a:extLst>
              <a:ext uri="{FF2B5EF4-FFF2-40B4-BE49-F238E27FC236}">
                <a16:creationId xmlns:a16="http://schemas.microsoft.com/office/drawing/2014/main" id="{7CA1DE1A-41C2-4E32-A41C-4B03148287A5}"/>
              </a:ext>
            </a:extLst>
          </p:cNvPr>
          <p:cNvSpPr>
            <a:spLocks noGrp="1" noChangeArrowheads="1"/>
          </p:cNvSpPr>
          <p:nvPr>
            <p:ph type="body" idx="1"/>
          </p:nvPr>
        </p:nvSpPr>
        <p:spPr bwMode="auto">
          <a:xfrm>
            <a:off x="911225" y="4740275"/>
            <a:ext cx="5011738" cy="4491038"/>
          </a:xfrm>
          <a:solidFill>
            <a:srgbClr val="FFFFFF"/>
          </a:solidFill>
          <a:ln>
            <a:solidFill>
              <a:srgbClr val="000000"/>
            </a:solidFill>
            <a:miter lim="800000"/>
            <a:headEnd/>
            <a:tailEnd/>
          </a:ln>
        </p:spPr>
        <p:txBody>
          <a:bodyPr wrap="square" lIns="91426" tIns="45712" rIns="91426" bIns="45712" numCol="1" anchor="t" anchorCtr="0" compatLnSpc="1">
            <a:prstTxWarp prst="textNoShape">
              <a:avLst/>
            </a:prstTxWarp>
          </a:bodyP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D96FD1D9-39FB-4061-811A-44FC1B1918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B5CAEC-441C-4A25-AAB6-91B94B11B4DA}" type="slidenum">
              <a:rPr lang="it-IT" altLang="it-IT" smtClean="0"/>
              <a:pPr>
                <a:spcBef>
                  <a:spcPct val="0"/>
                </a:spcBef>
              </a:pPr>
              <a:t>30</a:t>
            </a:fld>
            <a:endParaRPr lang="it-IT" altLang="it-IT"/>
          </a:p>
        </p:txBody>
      </p:sp>
      <p:sp>
        <p:nvSpPr>
          <p:cNvPr id="96259" name="Rectangle 7">
            <a:extLst>
              <a:ext uri="{FF2B5EF4-FFF2-40B4-BE49-F238E27FC236}">
                <a16:creationId xmlns:a16="http://schemas.microsoft.com/office/drawing/2014/main" id="{9C80620D-9BEF-45F4-9BEA-E64DE592F424}"/>
              </a:ext>
            </a:extLst>
          </p:cNvPr>
          <p:cNvSpPr txBox="1">
            <a:spLocks noGrp="1" noChangeArrowheads="1"/>
          </p:cNvSpPr>
          <p:nvPr/>
        </p:nvSpPr>
        <p:spPr bwMode="auto">
          <a:xfrm>
            <a:off x="3856038" y="9482138"/>
            <a:ext cx="29479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15" tIns="44307" rIns="88615" bIns="44307" anchor="b"/>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BAAEFC6-F4E5-4CA2-97C2-F038DA747FF9}" type="slidenum">
              <a:rPr kumimoji="1" lang="it-IT" altLang="it-IT">
                <a:latin typeface="Times New Roman" panose="02020603050405020304" pitchFamily="18" charset="0"/>
              </a:rPr>
              <a:pPr algn="r" eaLnBrk="1" hangingPunct="1">
                <a:spcBef>
                  <a:spcPct val="0"/>
                </a:spcBef>
              </a:pPr>
              <a:t>30</a:t>
            </a:fld>
            <a:endParaRPr kumimoji="1" lang="it-IT" altLang="it-IT">
              <a:latin typeface="Times New Roman" panose="02020603050405020304" pitchFamily="18" charset="0"/>
            </a:endParaRPr>
          </a:p>
        </p:txBody>
      </p:sp>
      <p:sp>
        <p:nvSpPr>
          <p:cNvPr id="96260" name="Rectangle 2">
            <a:extLst>
              <a:ext uri="{FF2B5EF4-FFF2-40B4-BE49-F238E27FC236}">
                <a16:creationId xmlns:a16="http://schemas.microsoft.com/office/drawing/2014/main" id="{8425BB7C-B69F-4312-895F-8815875046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3">
            <a:extLst>
              <a:ext uri="{FF2B5EF4-FFF2-40B4-BE49-F238E27FC236}">
                <a16:creationId xmlns:a16="http://schemas.microsoft.com/office/drawing/2014/main" id="{FFE393C5-6179-4882-96B8-C63A660AD8C4}"/>
              </a:ext>
            </a:extLst>
          </p:cNvPr>
          <p:cNvSpPr>
            <a:spLocks noGrp="1" noChangeArrowheads="1"/>
          </p:cNvSpPr>
          <p:nvPr>
            <p:ph type="body" idx="1"/>
          </p:nvPr>
        </p:nvSpPr>
        <p:spPr bwMode="auto">
          <a:xfrm>
            <a:off x="911225" y="4740275"/>
            <a:ext cx="5011738" cy="4491038"/>
          </a:xfrm>
          <a:solidFill>
            <a:srgbClr val="FFFFFF"/>
          </a:solidFill>
          <a:ln>
            <a:solidFill>
              <a:srgbClr val="000000"/>
            </a:solidFill>
            <a:miter lim="800000"/>
            <a:headEnd/>
            <a:tailEnd/>
          </a:ln>
        </p:spPr>
        <p:txBody>
          <a:bodyPr wrap="square" lIns="91426" tIns="45712" rIns="91426" bIns="45712" numCol="1" anchor="t" anchorCtr="0" compatLnSpc="1">
            <a:prstTxWarp prst="textNoShape">
              <a:avLst/>
            </a:prstTxWarp>
          </a:bodyP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99310547-6DF2-4D56-BC97-49FEEED91E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7FE047-72E8-48C5-915B-F5E8C258525A}" type="slidenum">
              <a:rPr lang="it-IT" altLang="it-IT" smtClean="0"/>
              <a:pPr>
                <a:spcBef>
                  <a:spcPct val="0"/>
                </a:spcBef>
              </a:pPr>
              <a:t>31</a:t>
            </a:fld>
            <a:endParaRPr lang="it-IT" altLang="it-IT"/>
          </a:p>
        </p:txBody>
      </p:sp>
      <p:sp>
        <p:nvSpPr>
          <p:cNvPr id="98307" name="Rectangle 7">
            <a:extLst>
              <a:ext uri="{FF2B5EF4-FFF2-40B4-BE49-F238E27FC236}">
                <a16:creationId xmlns:a16="http://schemas.microsoft.com/office/drawing/2014/main" id="{1584CC72-2F0C-4688-91E4-64B606B6EEDF}"/>
              </a:ext>
            </a:extLst>
          </p:cNvPr>
          <p:cNvSpPr txBox="1">
            <a:spLocks noGrp="1" noChangeArrowheads="1"/>
          </p:cNvSpPr>
          <p:nvPr/>
        </p:nvSpPr>
        <p:spPr bwMode="auto">
          <a:xfrm>
            <a:off x="3856038" y="9482138"/>
            <a:ext cx="29479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15" tIns="44307" rIns="88615" bIns="44307" anchor="b"/>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AA06A75-29B5-4C53-B8D8-A1705440656E}" type="slidenum">
              <a:rPr kumimoji="1" lang="it-IT" altLang="it-IT">
                <a:latin typeface="Times New Roman" panose="02020603050405020304" pitchFamily="18" charset="0"/>
              </a:rPr>
              <a:pPr algn="r" eaLnBrk="1" hangingPunct="1">
                <a:spcBef>
                  <a:spcPct val="0"/>
                </a:spcBef>
              </a:pPr>
              <a:t>31</a:t>
            </a:fld>
            <a:endParaRPr kumimoji="1" lang="it-IT" altLang="it-IT">
              <a:latin typeface="Times New Roman" panose="02020603050405020304" pitchFamily="18" charset="0"/>
            </a:endParaRPr>
          </a:p>
        </p:txBody>
      </p:sp>
      <p:sp>
        <p:nvSpPr>
          <p:cNvPr id="98308" name="Rectangle 2">
            <a:extLst>
              <a:ext uri="{FF2B5EF4-FFF2-40B4-BE49-F238E27FC236}">
                <a16:creationId xmlns:a16="http://schemas.microsoft.com/office/drawing/2014/main" id="{01715846-65A8-41C1-93EE-8A1D93CFA6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3">
            <a:extLst>
              <a:ext uri="{FF2B5EF4-FFF2-40B4-BE49-F238E27FC236}">
                <a16:creationId xmlns:a16="http://schemas.microsoft.com/office/drawing/2014/main" id="{7E950A86-7D8A-4AD3-9042-03937B502F13}"/>
              </a:ext>
            </a:extLst>
          </p:cNvPr>
          <p:cNvSpPr>
            <a:spLocks noGrp="1" noChangeArrowheads="1"/>
          </p:cNvSpPr>
          <p:nvPr>
            <p:ph type="body" idx="1"/>
          </p:nvPr>
        </p:nvSpPr>
        <p:spPr bwMode="auto">
          <a:xfrm>
            <a:off x="911225" y="4740275"/>
            <a:ext cx="5011738" cy="4491038"/>
          </a:xfrm>
          <a:solidFill>
            <a:srgbClr val="FFFFFF"/>
          </a:solidFill>
          <a:ln>
            <a:solidFill>
              <a:srgbClr val="000000"/>
            </a:solidFill>
            <a:miter lim="800000"/>
            <a:headEnd/>
            <a:tailEnd/>
          </a:ln>
        </p:spPr>
        <p:txBody>
          <a:bodyPr wrap="square" lIns="91426" tIns="45712" rIns="91426" bIns="45712" numCol="1" anchor="t" anchorCtr="0" compatLnSpc="1">
            <a:prstTxWarp prst="textNoShape">
              <a:avLst/>
            </a:prstTxWarp>
          </a:bodyP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91AB03D-69CA-45A3-BB0F-7F912B7772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A4A859-7DF4-47AD-92C8-3A7A8CBEBD3B}" type="slidenum">
              <a:rPr lang="it-IT" altLang="it-IT" smtClean="0"/>
              <a:pPr>
                <a:spcBef>
                  <a:spcPct val="0"/>
                </a:spcBef>
              </a:pPr>
              <a:t>32</a:t>
            </a:fld>
            <a:endParaRPr lang="it-IT" altLang="it-IT"/>
          </a:p>
        </p:txBody>
      </p:sp>
      <p:sp>
        <p:nvSpPr>
          <p:cNvPr id="100355" name="Rectangle 7">
            <a:extLst>
              <a:ext uri="{FF2B5EF4-FFF2-40B4-BE49-F238E27FC236}">
                <a16:creationId xmlns:a16="http://schemas.microsoft.com/office/drawing/2014/main" id="{365783FC-08F0-4FBB-A87E-66CB04263805}"/>
              </a:ext>
            </a:extLst>
          </p:cNvPr>
          <p:cNvSpPr txBox="1">
            <a:spLocks noGrp="1" noChangeArrowheads="1"/>
          </p:cNvSpPr>
          <p:nvPr/>
        </p:nvSpPr>
        <p:spPr bwMode="auto">
          <a:xfrm>
            <a:off x="3856038" y="9482138"/>
            <a:ext cx="29479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15" tIns="44307" rIns="88615" bIns="44307" anchor="b"/>
          <a:lstStyle>
            <a:lvl1pPr defTabSz="885825">
              <a:spcBef>
                <a:spcPct val="30000"/>
              </a:spcBef>
              <a:defRPr sz="1200">
                <a:solidFill>
                  <a:schemeClr val="tx1"/>
                </a:solidFill>
                <a:latin typeface="Calibri" panose="020F0502020204030204" pitchFamily="34" charset="0"/>
              </a:defRPr>
            </a:lvl1pPr>
            <a:lvl2pPr marL="742950" indent="-285750" defTabSz="885825">
              <a:spcBef>
                <a:spcPct val="30000"/>
              </a:spcBef>
              <a:defRPr sz="1200">
                <a:solidFill>
                  <a:schemeClr val="tx1"/>
                </a:solidFill>
                <a:latin typeface="Calibri" panose="020F0502020204030204" pitchFamily="34" charset="0"/>
              </a:defRPr>
            </a:lvl2pPr>
            <a:lvl3pPr marL="1143000" indent="-228600" defTabSz="885825">
              <a:spcBef>
                <a:spcPct val="30000"/>
              </a:spcBef>
              <a:defRPr sz="1200">
                <a:solidFill>
                  <a:schemeClr val="tx1"/>
                </a:solidFill>
                <a:latin typeface="Calibri" panose="020F0502020204030204" pitchFamily="34" charset="0"/>
              </a:defRPr>
            </a:lvl3pPr>
            <a:lvl4pPr marL="1600200" indent="-228600" defTabSz="885825">
              <a:spcBef>
                <a:spcPct val="30000"/>
              </a:spcBef>
              <a:defRPr sz="1200">
                <a:solidFill>
                  <a:schemeClr val="tx1"/>
                </a:solidFill>
                <a:latin typeface="Calibri" panose="020F0502020204030204" pitchFamily="34" charset="0"/>
              </a:defRPr>
            </a:lvl4pPr>
            <a:lvl5pPr marL="2057400" indent="-228600" defTabSz="885825">
              <a:spcBef>
                <a:spcPct val="30000"/>
              </a:spcBef>
              <a:defRPr sz="1200">
                <a:solidFill>
                  <a:schemeClr val="tx1"/>
                </a:solidFill>
                <a:latin typeface="Calibri" panose="020F0502020204030204" pitchFamily="34" charset="0"/>
              </a:defRPr>
            </a:lvl5pPr>
            <a:lvl6pPr marL="2514600" indent="-228600" defTabSz="8858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58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58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58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F82C0FD-BF1A-4BEC-AA0B-E06F7C6B31CB}" type="slidenum">
              <a:rPr kumimoji="1" lang="it-IT" altLang="it-IT">
                <a:latin typeface="Times New Roman" panose="02020603050405020304" pitchFamily="18" charset="0"/>
              </a:rPr>
              <a:pPr algn="r" eaLnBrk="1" hangingPunct="1">
                <a:spcBef>
                  <a:spcPct val="0"/>
                </a:spcBef>
              </a:pPr>
              <a:t>32</a:t>
            </a:fld>
            <a:endParaRPr kumimoji="1" lang="it-IT" altLang="it-IT">
              <a:latin typeface="Times New Roman" panose="02020603050405020304" pitchFamily="18" charset="0"/>
            </a:endParaRPr>
          </a:p>
        </p:txBody>
      </p:sp>
      <p:sp>
        <p:nvSpPr>
          <p:cNvPr id="100356" name="Rectangle 2">
            <a:extLst>
              <a:ext uri="{FF2B5EF4-FFF2-40B4-BE49-F238E27FC236}">
                <a16:creationId xmlns:a16="http://schemas.microsoft.com/office/drawing/2014/main" id="{CB17902D-D62C-4CDF-97C1-DC69BA5FF3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7" name="Rectangle 3">
            <a:extLst>
              <a:ext uri="{FF2B5EF4-FFF2-40B4-BE49-F238E27FC236}">
                <a16:creationId xmlns:a16="http://schemas.microsoft.com/office/drawing/2014/main" id="{DC5B2800-97E3-4219-A297-F02BAED12AD5}"/>
              </a:ext>
            </a:extLst>
          </p:cNvPr>
          <p:cNvSpPr>
            <a:spLocks noGrp="1" noChangeArrowheads="1"/>
          </p:cNvSpPr>
          <p:nvPr>
            <p:ph type="body" idx="1"/>
          </p:nvPr>
        </p:nvSpPr>
        <p:spPr bwMode="auto">
          <a:xfrm>
            <a:off x="911225" y="4740275"/>
            <a:ext cx="5011738" cy="4491038"/>
          </a:xfrm>
          <a:solidFill>
            <a:srgbClr val="FFFFFF"/>
          </a:solidFill>
          <a:ln>
            <a:solidFill>
              <a:srgbClr val="000000"/>
            </a:solidFill>
            <a:miter lim="800000"/>
            <a:headEnd/>
            <a:tailEnd/>
          </a:ln>
        </p:spPr>
        <p:txBody>
          <a:bodyPr wrap="square" lIns="91426" tIns="45712" rIns="91426" bIns="45712" numCol="1" anchor="t" anchorCtr="0" compatLnSpc="1">
            <a:prstTxWarp prst="textNoShape">
              <a:avLst/>
            </a:prstTxWarp>
          </a:bodyP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0B3EEF46-337B-4D9A-B3EA-09FAD261A4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11B4A6-F550-4FE2-8548-83A1BCDEED3F}" type="slidenum">
              <a:rPr kumimoji="1" lang="it-IT" altLang="it-IT" smtClean="0">
                <a:latin typeface="Times New Roman" panose="02020603050405020304" pitchFamily="18" charset="0"/>
              </a:rPr>
              <a:pPr>
                <a:spcBef>
                  <a:spcPct val="0"/>
                </a:spcBef>
              </a:pPr>
              <a:t>3</a:t>
            </a:fld>
            <a:endParaRPr kumimoji="1" lang="it-IT" altLang="it-IT">
              <a:latin typeface="Times New Roman" panose="02020603050405020304" pitchFamily="18" charset="0"/>
            </a:endParaRPr>
          </a:p>
        </p:txBody>
      </p:sp>
      <p:sp>
        <p:nvSpPr>
          <p:cNvPr id="13315" name="Rectangle 2">
            <a:extLst>
              <a:ext uri="{FF2B5EF4-FFF2-40B4-BE49-F238E27FC236}">
                <a16:creationId xmlns:a16="http://schemas.microsoft.com/office/drawing/2014/main" id="{CD4A447A-5EA7-40E0-A1F7-7DA8C0218E81}"/>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a:extLst>
              <a:ext uri="{FF2B5EF4-FFF2-40B4-BE49-F238E27FC236}">
                <a16:creationId xmlns:a16="http://schemas.microsoft.com/office/drawing/2014/main" id="{E5EA7B4A-3908-432A-9989-A8572970644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77883F-0196-4DE0-99D4-AE7041194545}" type="slidenum">
              <a:rPr lang="it-IT" altLang="it-IT" smtClean="0"/>
              <a:pPr>
                <a:spcBef>
                  <a:spcPct val="0"/>
                </a:spcBef>
              </a:pPr>
              <a:t>7</a:t>
            </a:fld>
            <a:endParaRPr lang="it-IT" altLang="it-IT"/>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023" tIns="44011" rIns="88023" bIns="44011"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1089477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2CB20AE-EBCE-4061-8176-FC6C6A209E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CFE438-83C2-45EA-8551-8F76B32EFC8E}" type="slidenum">
              <a:rPr lang="it-IT" altLang="it-IT" smtClean="0"/>
              <a:pPr>
                <a:spcBef>
                  <a:spcPct val="0"/>
                </a:spcBef>
              </a:pPr>
              <a:t>8</a:t>
            </a:fld>
            <a:endParaRPr lang="it-IT" altLang="it-IT"/>
          </a:p>
        </p:txBody>
      </p:sp>
      <p:sp>
        <p:nvSpPr>
          <p:cNvPr id="69635" name="Rectangle 2">
            <a:extLst>
              <a:ext uri="{FF2B5EF4-FFF2-40B4-BE49-F238E27FC236}">
                <a16:creationId xmlns:a16="http://schemas.microsoft.com/office/drawing/2014/main" id="{CA0521C3-386C-4A1A-92D1-AAAB5E1CE5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94A8CE71-C834-42F8-8A4A-C831EDA57B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023" tIns="44011" rIns="88023" bIns="44011"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137368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DBE31041-E9AB-4070-A7C2-E1CC276DF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958F775F-5096-4289-A6B2-2335F1DA45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5364" name="Segnaposto numero diapositiva 3">
            <a:extLst>
              <a:ext uri="{FF2B5EF4-FFF2-40B4-BE49-F238E27FC236}">
                <a16:creationId xmlns:a16="http://schemas.microsoft.com/office/drawing/2014/main" id="{7BCEEFB7-C33F-44FD-BBEB-A1D047EE25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939DEB-23EC-4A98-9371-931BF9D0F08B}" type="slidenum">
              <a:rPr lang="it-IT" altLang="it-IT" smtClean="0"/>
              <a:pPr>
                <a:spcBef>
                  <a:spcPct val="0"/>
                </a:spcBef>
              </a:pPr>
              <a:t>12</a:t>
            </a:fld>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4290EBD9-0A2F-49F6-A3AE-73A4531B1C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4E69398F-78DA-423D-B892-7820875152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0484" name="Segnaposto numero diapositiva 3">
            <a:extLst>
              <a:ext uri="{FF2B5EF4-FFF2-40B4-BE49-F238E27FC236}">
                <a16:creationId xmlns:a16="http://schemas.microsoft.com/office/drawing/2014/main" id="{8029ECD8-7FEF-471B-9E90-81D7CDE565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05AAB9-CA37-4CA8-A340-5FA145D8451B}" type="slidenum">
              <a:rPr lang="it-IT" altLang="it-IT" smtClean="0">
                <a:latin typeface="Calibri" panose="020F0502020204030204" pitchFamily="34" charset="0"/>
              </a:rPr>
              <a:pPr/>
              <a:t>16</a:t>
            </a:fld>
            <a:endParaRPr lang="it-IT" altLang="it-IT">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92930C7-27D0-4CFA-93AD-C356EAA037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7338">
              <a:spcBef>
                <a:spcPct val="30000"/>
              </a:spcBef>
              <a:defRPr sz="1200">
                <a:solidFill>
                  <a:schemeClr val="tx1"/>
                </a:solidFill>
                <a:latin typeface="Calibri" panose="020F0502020204030204" pitchFamily="34" charset="0"/>
              </a:defRPr>
            </a:lvl2pPr>
            <a:lvl3pPr marL="1149350" indent="-228600">
              <a:spcBef>
                <a:spcPct val="30000"/>
              </a:spcBef>
              <a:defRPr sz="1200">
                <a:solidFill>
                  <a:schemeClr val="tx1"/>
                </a:solidFill>
                <a:latin typeface="Calibri" panose="020F0502020204030204" pitchFamily="34" charset="0"/>
              </a:defRPr>
            </a:lvl3pPr>
            <a:lvl4pPr marL="1609725" indent="-228600">
              <a:spcBef>
                <a:spcPct val="30000"/>
              </a:spcBef>
              <a:defRPr sz="1200">
                <a:solidFill>
                  <a:schemeClr val="tx1"/>
                </a:solidFill>
                <a:latin typeface="Calibri" panose="020F0502020204030204" pitchFamily="34" charset="0"/>
              </a:defRPr>
            </a:lvl4pPr>
            <a:lvl5pPr marL="2068513" indent="-228600">
              <a:spcBef>
                <a:spcPct val="30000"/>
              </a:spcBef>
              <a:defRPr sz="1200">
                <a:solidFill>
                  <a:schemeClr val="tx1"/>
                </a:solidFill>
                <a:latin typeface="Calibri" panose="020F0502020204030204" pitchFamily="34" charset="0"/>
              </a:defRPr>
            </a:lvl5pPr>
            <a:lvl6pPr marL="2525713" indent="-228600" eaLnBrk="0" fontAlgn="base" hangingPunct="0">
              <a:spcBef>
                <a:spcPct val="30000"/>
              </a:spcBef>
              <a:spcAft>
                <a:spcPct val="0"/>
              </a:spcAft>
              <a:defRPr sz="1200">
                <a:solidFill>
                  <a:schemeClr val="tx1"/>
                </a:solidFill>
                <a:latin typeface="Calibri" panose="020F0502020204030204" pitchFamily="34" charset="0"/>
              </a:defRPr>
            </a:lvl6pPr>
            <a:lvl7pPr marL="2982913" indent="-228600" eaLnBrk="0" fontAlgn="base" hangingPunct="0">
              <a:spcBef>
                <a:spcPct val="30000"/>
              </a:spcBef>
              <a:spcAft>
                <a:spcPct val="0"/>
              </a:spcAft>
              <a:defRPr sz="1200">
                <a:solidFill>
                  <a:schemeClr val="tx1"/>
                </a:solidFill>
                <a:latin typeface="Calibri" panose="020F0502020204030204" pitchFamily="34" charset="0"/>
              </a:defRPr>
            </a:lvl7pPr>
            <a:lvl8pPr marL="3440113" indent="-228600" eaLnBrk="0" fontAlgn="base" hangingPunct="0">
              <a:spcBef>
                <a:spcPct val="30000"/>
              </a:spcBef>
              <a:spcAft>
                <a:spcPct val="0"/>
              </a:spcAft>
              <a:defRPr sz="1200">
                <a:solidFill>
                  <a:schemeClr val="tx1"/>
                </a:solidFill>
                <a:latin typeface="Calibri" panose="020F0502020204030204" pitchFamily="34" charset="0"/>
              </a:defRPr>
            </a:lvl8pPr>
            <a:lvl9pPr marL="389731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51EA79-80D8-4163-AD0D-CBDD7DDAAB23}" type="slidenum">
              <a:rPr lang="it-IT" altLang="it-IT" smtClean="0">
                <a:latin typeface="Times New Roman" panose="02020603050405020304" pitchFamily="18" charset="0"/>
              </a:rPr>
              <a:pPr>
                <a:spcBef>
                  <a:spcPct val="0"/>
                </a:spcBef>
              </a:pPr>
              <a:t>17</a:t>
            </a:fld>
            <a:endParaRPr lang="it-IT" altLang="it-IT">
              <a:latin typeface="Times New Roman" panose="02020603050405020304" pitchFamily="18" charset="0"/>
            </a:endParaRPr>
          </a:p>
        </p:txBody>
      </p:sp>
      <p:sp>
        <p:nvSpPr>
          <p:cNvPr id="21507" name="Rectangle 2">
            <a:extLst>
              <a:ext uri="{FF2B5EF4-FFF2-40B4-BE49-F238E27FC236}">
                <a16:creationId xmlns:a16="http://schemas.microsoft.com/office/drawing/2014/main" id="{6CE84A29-0637-4AC7-BFCC-98D06358FC85}"/>
              </a:ext>
            </a:extLst>
          </p:cNvPr>
          <p:cNvSpPr>
            <a:spLocks noGrp="1" noRot="1" noChangeAspect="1" noChangeArrowheads="1" noTextEdit="1"/>
          </p:cNvSpPr>
          <p:nvPr>
            <p:ph type="sldImg"/>
          </p:nvPr>
        </p:nvSpPr>
        <p:spPr bwMode="auto">
          <a:xfrm>
            <a:off x="1117600" y="655638"/>
            <a:ext cx="4668838" cy="3502025"/>
          </a:xfrm>
          <a:solidFill>
            <a:srgbClr val="FFFFFF"/>
          </a:solidFill>
          <a:ln>
            <a:solidFill>
              <a:srgbClr val="000000"/>
            </a:solidFill>
            <a:miter lim="800000"/>
            <a:headEnd/>
            <a:tailEnd/>
          </a:ln>
        </p:spPr>
      </p:sp>
      <p:sp>
        <p:nvSpPr>
          <p:cNvPr id="21508" name="Rectangle 3">
            <a:extLst>
              <a:ext uri="{FF2B5EF4-FFF2-40B4-BE49-F238E27FC236}">
                <a16:creationId xmlns:a16="http://schemas.microsoft.com/office/drawing/2014/main" id="{C931E1AF-31D4-4003-A5AF-E8B5C6EB47B5}"/>
              </a:ext>
            </a:extLst>
          </p:cNvPr>
          <p:cNvSpPr>
            <a:spLocks noGrp="1" noChangeArrowheads="1"/>
          </p:cNvSpPr>
          <p:nvPr>
            <p:ph type="body" idx="1"/>
          </p:nvPr>
        </p:nvSpPr>
        <p:spPr bwMode="auto">
          <a:xfrm>
            <a:off x="919163" y="4376738"/>
            <a:ext cx="5065712" cy="4156075"/>
          </a:xfrm>
          <a:solidFill>
            <a:srgbClr val="FFFFFF"/>
          </a:solidFill>
          <a:ln>
            <a:solidFill>
              <a:srgbClr val="000000"/>
            </a:solidFill>
            <a:miter lim="800000"/>
            <a:headEnd/>
            <a:tailEnd/>
          </a:ln>
        </p:spPr>
        <p:txBody>
          <a:bodyPr wrap="square" lIns="89112" tIns="44556" rIns="89112" bIns="44556"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318BB27-A17C-46BE-8ABB-B37DF64DA1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7338">
              <a:spcBef>
                <a:spcPct val="30000"/>
              </a:spcBef>
              <a:defRPr sz="1200">
                <a:solidFill>
                  <a:schemeClr val="tx1"/>
                </a:solidFill>
                <a:latin typeface="Calibri" panose="020F0502020204030204" pitchFamily="34" charset="0"/>
              </a:defRPr>
            </a:lvl2pPr>
            <a:lvl3pPr marL="1149350" indent="-228600">
              <a:spcBef>
                <a:spcPct val="30000"/>
              </a:spcBef>
              <a:defRPr sz="1200">
                <a:solidFill>
                  <a:schemeClr val="tx1"/>
                </a:solidFill>
                <a:latin typeface="Calibri" panose="020F0502020204030204" pitchFamily="34" charset="0"/>
              </a:defRPr>
            </a:lvl3pPr>
            <a:lvl4pPr marL="1609725" indent="-228600">
              <a:spcBef>
                <a:spcPct val="30000"/>
              </a:spcBef>
              <a:defRPr sz="1200">
                <a:solidFill>
                  <a:schemeClr val="tx1"/>
                </a:solidFill>
                <a:latin typeface="Calibri" panose="020F0502020204030204" pitchFamily="34" charset="0"/>
              </a:defRPr>
            </a:lvl4pPr>
            <a:lvl5pPr marL="2068513" indent="-228600">
              <a:spcBef>
                <a:spcPct val="30000"/>
              </a:spcBef>
              <a:defRPr sz="1200">
                <a:solidFill>
                  <a:schemeClr val="tx1"/>
                </a:solidFill>
                <a:latin typeface="Calibri" panose="020F0502020204030204" pitchFamily="34" charset="0"/>
              </a:defRPr>
            </a:lvl5pPr>
            <a:lvl6pPr marL="2525713" indent="-228600" eaLnBrk="0" fontAlgn="base" hangingPunct="0">
              <a:spcBef>
                <a:spcPct val="30000"/>
              </a:spcBef>
              <a:spcAft>
                <a:spcPct val="0"/>
              </a:spcAft>
              <a:defRPr sz="1200">
                <a:solidFill>
                  <a:schemeClr val="tx1"/>
                </a:solidFill>
                <a:latin typeface="Calibri" panose="020F0502020204030204" pitchFamily="34" charset="0"/>
              </a:defRPr>
            </a:lvl6pPr>
            <a:lvl7pPr marL="2982913" indent="-228600" eaLnBrk="0" fontAlgn="base" hangingPunct="0">
              <a:spcBef>
                <a:spcPct val="30000"/>
              </a:spcBef>
              <a:spcAft>
                <a:spcPct val="0"/>
              </a:spcAft>
              <a:defRPr sz="1200">
                <a:solidFill>
                  <a:schemeClr val="tx1"/>
                </a:solidFill>
                <a:latin typeface="Calibri" panose="020F0502020204030204" pitchFamily="34" charset="0"/>
              </a:defRPr>
            </a:lvl7pPr>
            <a:lvl8pPr marL="3440113" indent="-228600" eaLnBrk="0" fontAlgn="base" hangingPunct="0">
              <a:spcBef>
                <a:spcPct val="30000"/>
              </a:spcBef>
              <a:spcAft>
                <a:spcPct val="0"/>
              </a:spcAft>
              <a:defRPr sz="1200">
                <a:solidFill>
                  <a:schemeClr val="tx1"/>
                </a:solidFill>
                <a:latin typeface="Calibri" panose="020F0502020204030204" pitchFamily="34" charset="0"/>
              </a:defRPr>
            </a:lvl8pPr>
            <a:lvl9pPr marL="389731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ADBC40-7528-4DF2-9959-C45A89BE871F}" type="slidenum">
              <a:rPr lang="it-IT" altLang="it-IT" smtClean="0">
                <a:latin typeface="Times New Roman" panose="02020603050405020304" pitchFamily="18" charset="0"/>
              </a:rPr>
              <a:pPr>
                <a:spcBef>
                  <a:spcPct val="0"/>
                </a:spcBef>
              </a:pPr>
              <a:t>19</a:t>
            </a:fld>
            <a:endParaRPr lang="it-IT" altLang="it-IT">
              <a:latin typeface="Times New Roman" panose="02020603050405020304" pitchFamily="18" charset="0"/>
            </a:endParaRPr>
          </a:p>
        </p:txBody>
      </p:sp>
      <p:sp>
        <p:nvSpPr>
          <p:cNvPr id="24579" name="Rectangle 2">
            <a:extLst>
              <a:ext uri="{FF2B5EF4-FFF2-40B4-BE49-F238E27FC236}">
                <a16:creationId xmlns:a16="http://schemas.microsoft.com/office/drawing/2014/main" id="{07FB45BD-ADE3-482B-BA7B-5D2378C26518}"/>
              </a:ext>
            </a:extLst>
          </p:cNvPr>
          <p:cNvSpPr>
            <a:spLocks noGrp="1" noRot="1" noChangeAspect="1" noChangeArrowheads="1" noTextEdit="1"/>
          </p:cNvSpPr>
          <p:nvPr>
            <p:ph type="sldImg"/>
          </p:nvPr>
        </p:nvSpPr>
        <p:spPr bwMode="auto">
          <a:xfrm>
            <a:off x="1117600" y="655638"/>
            <a:ext cx="4668838" cy="3502025"/>
          </a:xfrm>
          <a:solidFill>
            <a:srgbClr val="FFFFFF"/>
          </a:solidFill>
          <a:ln>
            <a:solidFill>
              <a:srgbClr val="000000"/>
            </a:solidFill>
            <a:miter lim="800000"/>
            <a:headEnd/>
            <a:tailEnd/>
          </a:ln>
        </p:spPr>
      </p:sp>
      <p:sp>
        <p:nvSpPr>
          <p:cNvPr id="24580" name="Rectangle 3">
            <a:extLst>
              <a:ext uri="{FF2B5EF4-FFF2-40B4-BE49-F238E27FC236}">
                <a16:creationId xmlns:a16="http://schemas.microsoft.com/office/drawing/2014/main" id="{25ECDC78-E0B3-403A-91B4-E3574DA0538E}"/>
              </a:ext>
            </a:extLst>
          </p:cNvPr>
          <p:cNvSpPr>
            <a:spLocks noGrp="1" noChangeArrowheads="1"/>
          </p:cNvSpPr>
          <p:nvPr>
            <p:ph type="body" idx="1"/>
          </p:nvPr>
        </p:nvSpPr>
        <p:spPr bwMode="auto">
          <a:xfrm>
            <a:off x="919163" y="4376738"/>
            <a:ext cx="5065712" cy="4156075"/>
          </a:xfrm>
          <a:solidFill>
            <a:srgbClr val="FFFFFF"/>
          </a:solidFill>
          <a:ln>
            <a:solidFill>
              <a:srgbClr val="000000"/>
            </a:solidFill>
            <a:miter lim="800000"/>
            <a:headEnd/>
            <a:tailEnd/>
          </a:ln>
        </p:spPr>
        <p:txBody>
          <a:bodyPr wrap="square" lIns="89112" tIns="44556" rIns="89112" bIns="44556"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FDE60D0-50E5-4145-809A-D661B12308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CEB5C9-CE97-48C5-B253-C7CBB8709521}" type="slidenum">
              <a:rPr lang="it-IT" altLang="it-IT" smtClean="0"/>
              <a:pPr>
                <a:spcBef>
                  <a:spcPct val="0"/>
                </a:spcBef>
              </a:pPr>
              <a:t>20</a:t>
            </a:fld>
            <a:endParaRPr lang="it-IT" altLang="it-IT"/>
          </a:p>
        </p:txBody>
      </p:sp>
      <p:sp>
        <p:nvSpPr>
          <p:cNvPr id="37891" name="Rectangle 2">
            <a:extLst>
              <a:ext uri="{FF2B5EF4-FFF2-40B4-BE49-F238E27FC236}">
                <a16:creationId xmlns:a16="http://schemas.microsoft.com/office/drawing/2014/main" id="{C8D21979-5EC7-49DD-922C-D3D8042183A2}"/>
              </a:ext>
            </a:extLst>
          </p:cNvPr>
          <p:cNvSpPr>
            <a:spLocks noGrp="1" noRot="1" noChangeAspect="1" noChangeArrowheads="1" noTextEdit="1"/>
          </p:cNvSpPr>
          <p:nvPr>
            <p:ph type="sldImg"/>
          </p:nvPr>
        </p:nvSpPr>
        <p:spPr bwMode="auto">
          <a:xfrm>
            <a:off x="927100" y="768350"/>
            <a:ext cx="4906963" cy="3681413"/>
          </a:xfrm>
          <a:solidFill>
            <a:srgbClr val="FFFFFF"/>
          </a:solidFill>
          <a:ln>
            <a:solidFill>
              <a:srgbClr val="000000"/>
            </a:solidFill>
            <a:miter lim="800000"/>
            <a:headEnd/>
            <a:tailEnd/>
          </a:ln>
        </p:spPr>
      </p:sp>
      <p:sp>
        <p:nvSpPr>
          <p:cNvPr id="37892" name="Rectangle 3">
            <a:extLst>
              <a:ext uri="{FF2B5EF4-FFF2-40B4-BE49-F238E27FC236}">
                <a16:creationId xmlns:a16="http://schemas.microsoft.com/office/drawing/2014/main" id="{ED2C9F3C-9E97-43DF-A0CF-55B1A09B4A26}"/>
              </a:ext>
            </a:extLst>
          </p:cNvPr>
          <p:cNvSpPr>
            <a:spLocks noGrp="1" noChangeArrowheads="1"/>
          </p:cNvSpPr>
          <p:nvPr>
            <p:ph type="body" idx="1"/>
          </p:nvPr>
        </p:nvSpPr>
        <p:spPr bwMode="auto">
          <a:xfrm>
            <a:off x="901700" y="4757738"/>
            <a:ext cx="4957763" cy="4448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317531" y="248194"/>
            <a:ext cx="6369269" cy="579496"/>
          </a:xfrm>
          <a:prstGeom prst="rect">
            <a:avLst/>
          </a:prstGeom>
        </p:spPr>
        <p:txBody>
          <a:bodyPr>
            <a:normAutofit/>
          </a:bodyPr>
          <a:lstStyle>
            <a:lvl1pPr algn="r">
              <a:defRPr sz="1800" b="1" i="0">
                <a:solidFill>
                  <a:schemeClr val="tx2">
                    <a:lumMod val="75000"/>
                  </a:schemeClr>
                </a:solidFill>
              </a:defRPr>
            </a:lvl1pPr>
          </a:lstStyle>
          <a:p>
            <a:r>
              <a:rPr lang="it-IT" dirty="0"/>
              <a:t>Fare clic per modificare stile</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dirty="0"/>
              <a:t>Fare clic per modificare lo stile del sottotitolo dello schema</a:t>
            </a:r>
          </a:p>
        </p:txBody>
      </p:sp>
      <p:sp>
        <p:nvSpPr>
          <p:cNvPr id="4" name="Segnaposto data 3"/>
          <p:cNvSpPr>
            <a:spLocks noGrp="1"/>
          </p:cNvSpPr>
          <p:nvPr>
            <p:ph type="dt" sz="half" idx="10"/>
          </p:nvPr>
        </p:nvSpPr>
        <p:spPr/>
        <p:txBody>
          <a:bodyPr/>
          <a:lstStyle/>
          <a:p>
            <a:fld id="{742EF250-EF65-994E-AF85-1106879206A7}" type="datetimeFigureOut">
              <a:rPr lang="it-IT" smtClean="0"/>
              <a:t>19/05/2021</a:t>
            </a:fld>
            <a:endParaRPr lang="it-IT"/>
          </a:p>
        </p:txBody>
      </p:sp>
      <p:sp>
        <p:nvSpPr>
          <p:cNvPr id="5" name="Segnaposto piè di pagina 4"/>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01150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p>
            <a:fld id="{742EF250-EF65-994E-AF85-1106879206A7}" type="datetimeFigureOut">
              <a:rPr lang="it-IT" smtClean="0"/>
              <a:t>19/05/2021</a:t>
            </a:fld>
            <a:endParaRPr lang="it-IT"/>
          </a:p>
        </p:txBody>
      </p:sp>
      <p:sp>
        <p:nvSpPr>
          <p:cNvPr id="5" name="Segnaposto piè di pagina 4"/>
          <p:cNvSpPr>
            <a:spLocks noGrp="1"/>
          </p:cNvSpPr>
          <p:nvPr>
            <p:ph type="ftr" sz="quarter" idx="11"/>
          </p:nvPr>
        </p:nvSpPr>
        <p:spPr/>
        <p:txBody>
          <a:bodyPr/>
          <a:lstStyle/>
          <a:p>
            <a:endParaRPr lang="it-IT"/>
          </a:p>
        </p:txBody>
      </p:sp>
      <p:sp>
        <p:nvSpPr>
          <p:cNvPr id="7" name="Titolo 1"/>
          <p:cNvSpPr>
            <a:spLocks noGrp="1"/>
          </p:cNvSpPr>
          <p:nvPr>
            <p:ph type="ctrTitle"/>
          </p:nvPr>
        </p:nvSpPr>
        <p:spPr>
          <a:xfrm>
            <a:off x="2317531" y="186805"/>
            <a:ext cx="6369269" cy="640885"/>
          </a:xfrm>
          <a:prstGeom prst="rect">
            <a:avLst/>
          </a:prstGeom>
        </p:spPr>
        <p:txBody>
          <a:bodyPr>
            <a:normAutofit/>
          </a:bodyPr>
          <a:lstStyle>
            <a:lvl1pPr algn="r">
              <a:defRPr sz="1800" b="1" i="1">
                <a:solidFill>
                  <a:srgbClr val="C00000"/>
                </a:solidFill>
              </a:defRPr>
            </a:lvl1pPr>
          </a:lstStyle>
          <a:p>
            <a:r>
              <a:rPr lang="it-IT" dirty="0"/>
              <a:t>Fare clic per modificare stile</a:t>
            </a:r>
          </a:p>
        </p:txBody>
      </p:sp>
      <p:sp>
        <p:nvSpPr>
          <p:cNvPr id="8" name="Segnaposto numero diapositiva 5"/>
          <p:cNvSpPr>
            <a:spLocks noGrp="1"/>
          </p:cNvSpPr>
          <p:nvPr>
            <p:ph type="sldNum" sz="quarter" idx="12"/>
          </p:nvPr>
        </p:nvSpPr>
        <p:spPr>
          <a:xfrm>
            <a:off x="6553200" y="4767263"/>
            <a:ext cx="1928648" cy="273844"/>
          </a:xfrm>
        </p:spPr>
        <p:txBody>
          <a:bodyPr/>
          <a:lstStyle>
            <a:lvl1pPr>
              <a:defRPr>
                <a:solidFill>
                  <a:schemeClr val="bg1"/>
                </a:solidFill>
              </a:defRPr>
            </a:lvl1pPr>
          </a:lstStyle>
          <a:p>
            <a:fld id="{A250DF88-061F-9A43-8784-8208AB51FBE9}" type="slidenum">
              <a:rPr lang="it-IT" smtClean="0"/>
              <a:pPr/>
              <a:t>‹N›</a:t>
            </a:fld>
            <a:endParaRPr lang="it-IT" dirty="0"/>
          </a:p>
        </p:txBody>
      </p:sp>
    </p:spTree>
    <p:extLst>
      <p:ext uri="{BB962C8B-B14F-4D97-AF65-F5344CB8AC3E}">
        <p14:creationId xmlns:p14="http://schemas.microsoft.com/office/powerpoint/2010/main" val="301629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verticale e testo">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a:xfrm>
            <a:off x="457199" y="205979"/>
            <a:ext cx="7677807" cy="4192603"/>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p>
            <a:fld id="{742EF250-EF65-994E-AF85-1106879206A7}" type="datetimeFigureOut">
              <a:rPr lang="it-IT" smtClean="0"/>
              <a:t>19/05/2021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6553200" y="4767263"/>
            <a:ext cx="2133600" cy="273844"/>
          </a:xfrm>
          <a:prstGeom prst="rect">
            <a:avLst/>
          </a:prstGeom>
        </p:spPr>
        <p:txBody>
          <a:bodyPr/>
          <a:lstStyle/>
          <a:p>
            <a:fld id="{A250DF88-061F-9A43-8784-8208AB51FBE9}" type="slidenum">
              <a:rPr lang="it-IT" smtClean="0"/>
              <a:t>‹N›</a:t>
            </a:fld>
            <a:endParaRPr lang="it-IT"/>
          </a:p>
        </p:txBody>
      </p:sp>
      <p:sp>
        <p:nvSpPr>
          <p:cNvPr id="7" name="Titolo 1"/>
          <p:cNvSpPr>
            <a:spLocks noGrp="1"/>
          </p:cNvSpPr>
          <p:nvPr>
            <p:ph type="ctrTitle"/>
          </p:nvPr>
        </p:nvSpPr>
        <p:spPr>
          <a:xfrm rot="5400000">
            <a:off x="6472258" y="1981838"/>
            <a:ext cx="4192602" cy="640885"/>
          </a:xfrm>
          <a:prstGeom prst="rect">
            <a:avLst/>
          </a:prstGeom>
        </p:spPr>
        <p:txBody>
          <a:bodyPr>
            <a:normAutofit/>
          </a:bodyPr>
          <a:lstStyle>
            <a:lvl1pPr algn="r">
              <a:defRPr sz="1800" b="1" i="1">
                <a:solidFill>
                  <a:schemeClr val="accent3"/>
                </a:solidFill>
              </a:defRPr>
            </a:lvl1pPr>
          </a:lstStyle>
          <a:p>
            <a:r>
              <a:rPr lang="it-IT" dirty="0"/>
              <a:t>Fare clic per modificare stile</a:t>
            </a:r>
          </a:p>
        </p:txBody>
      </p:sp>
    </p:spTree>
    <p:extLst>
      <p:ext uri="{BB962C8B-B14F-4D97-AF65-F5344CB8AC3E}">
        <p14:creationId xmlns:p14="http://schemas.microsoft.com/office/powerpoint/2010/main" val="419500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p>
            <a:fld id="{742EF250-EF65-994E-AF85-1106879206A7}" type="datetimeFigureOut">
              <a:rPr lang="it-IT" smtClean="0"/>
              <a:t>19/05/2021</a:t>
            </a:fld>
            <a:endParaRPr lang="it-IT"/>
          </a:p>
        </p:txBody>
      </p:sp>
      <p:sp>
        <p:nvSpPr>
          <p:cNvPr id="5" name="Segnaposto piè di pagina 4"/>
          <p:cNvSpPr>
            <a:spLocks noGrp="1"/>
          </p:cNvSpPr>
          <p:nvPr>
            <p:ph type="ftr" sz="quarter" idx="11"/>
          </p:nvPr>
        </p:nvSpPr>
        <p:spPr/>
        <p:txBody>
          <a:bodyPr/>
          <a:lstStyle/>
          <a:p>
            <a:endParaRPr lang="it-IT"/>
          </a:p>
        </p:txBody>
      </p:sp>
      <p:sp>
        <p:nvSpPr>
          <p:cNvPr id="7" name="Titolo 1"/>
          <p:cNvSpPr>
            <a:spLocks noGrp="1"/>
          </p:cNvSpPr>
          <p:nvPr>
            <p:ph type="ctrTitle"/>
          </p:nvPr>
        </p:nvSpPr>
        <p:spPr>
          <a:xfrm>
            <a:off x="2317531" y="186805"/>
            <a:ext cx="6369269" cy="640885"/>
          </a:xfrm>
          <a:prstGeom prst="rect">
            <a:avLst/>
          </a:prstGeom>
        </p:spPr>
        <p:txBody>
          <a:bodyPr>
            <a:normAutofit/>
          </a:bodyPr>
          <a:lstStyle>
            <a:lvl1pPr algn="r">
              <a:defRPr sz="1800" b="1" i="1">
                <a:solidFill>
                  <a:srgbClr val="C00000"/>
                </a:solidFill>
              </a:defRPr>
            </a:lvl1pPr>
          </a:lstStyle>
          <a:p>
            <a:r>
              <a:rPr lang="it-IT" dirty="0"/>
              <a:t>Fare clic per modificare stile</a:t>
            </a:r>
          </a:p>
        </p:txBody>
      </p:sp>
      <p:sp>
        <p:nvSpPr>
          <p:cNvPr id="8" name="Segnaposto numero diapositiva 5"/>
          <p:cNvSpPr>
            <a:spLocks noGrp="1"/>
          </p:cNvSpPr>
          <p:nvPr>
            <p:ph type="sldNum" sz="quarter" idx="12"/>
          </p:nvPr>
        </p:nvSpPr>
        <p:spPr>
          <a:xfrm>
            <a:off x="6553200" y="4767263"/>
            <a:ext cx="1928648" cy="273844"/>
          </a:xfrm>
        </p:spPr>
        <p:txBody>
          <a:bodyPr/>
          <a:lstStyle>
            <a:lvl1pPr>
              <a:defRPr>
                <a:solidFill>
                  <a:schemeClr val="bg1"/>
                </a:solidFill>
              </a:defRPr>
            </a:lvl1pPr>
          </a:lstStyle>
          <a:p>
            <a:fld id="{A250DF88-061F-9A43-8784-8208AB51FBE9}" type="slidenum">
              <a:rPr lang="it-IT" smtClean="0"/>
              <a:pPr/>
              <a:t>‹N›</a:t>
            </a:fld>
            <a:endParaRPr lang="it-IT" dirty="0"/>
          </a:p>
        </p:txBody>
      </p:sp>
    </p:spTree>
    <p:extLst>
      <p:ext uri="{BB962C8B-B14F-4D97-AF65-F5344CB8AC3E}">
        <p14:creationId xmlns:p14="http://schemas.microsoft.com/office/powerpoint/2010/main" val="331238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a:prstGeom prst="rect">
            <a:avLst/>
          </a:prstGeom>
        </p:spPr>
        <p:txBody>
          <a:bodyPr anchor="t"/>
          <a:lstStyle>
            <a:lvl1pPr algn="l">
              <a:defRPr sz="3000" b="1" cap="all">
                <a:solidFill>
                  <a:schemeClr val="tx1">
                    <a:lumMod val="85000"/>
                    <a:lumOff val="15000"/>
                  </a:schemeClr>
                </a:solidFill>
              </a:defRPr>
            </a:lvl1pPr>
          </a:lstStyle>
          <a:p>
            <a:r>
              <a:rPr lang="it-IT" dirty="0"/>
              <a:t>Fare clic per modificare stile</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1500">
                <a:solidFill>
                  <a:schemeClr val="tx1">
                    <a:lumMod val="85000"/>
                    <a:lumOff val="1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dirty="0"/>
              <a:t>Fare clic per modificare gli stili del testo dello schema</a:t>
            </a:r>
          </a:p>
        </p:txBody>
      </p:sp>
      <p:sp>
        <p:nvSpPr>
          <p:cNvPr id="4" name="Segnaposto data 3"/>
          <p:cNvSpPr>
            <a:spLocks noGrp="1"/>
          </p:cNvSpPr>
          <p:nvPr>
            <p:ph type="dt" sz="half" idx="10"/>
          </p:nvPr>
        </p:nvSpPr>
        <p:spPr/>
        <p:txBody>
          <a:bodyPr/>
          <a:lstStyle/>
          <a:p>
            <a:fld id="{742EF250-EF65-994E-AF85-1106879206A7}" type="datetimeFigureOut">
              <a:rPr lang="it-IT" smtClean="0"/>
              <a:t>19/05/2021</a:t>
            </a:fld>
            <a:endParaRPr lang="it-IT"/>
          </a:p>
        </p:txBody>
      </p:sp>
      <p:sp>
        <p:nvSpPr>
          <p:cNvPr id="5" name="Segnaposto piè di pagina 4"/>
          <p:cNvSpPr>
            <a:spLocks noGrp="1"/>
          </p:cNvSpPr>
          <p:nvPr>
            <p:ph type="ftr" sz="quarter" idx="11"/>
          </p:nvPr>
        </p:nvSpPr>
        <p:spPr/>
        <p:txBody>
          <a:bodyPr/>
          <a:lstStyle/>
          <a:p>
            <a:endParaRPr lang="it-IT"/>
          </a:p>
        </p:txBody>
      </p:sp>
      <p:sp>
        <p:nvSpPr>
          <p:cNvPr id="7" name="Titolo 1"/>
          <p:cNvSpPr txBox="1">
            <a:spLocks/>
          </p:cNvSpPr>
          <p:nvPr userDrawn="1"/>
        </p:nvSpPr>
        <p:spPr>
          <a:xfrm>
            <a:off x="2317531" y="186805"/>
            <a:ext cx="6369269" cy="640885"/>
          </a:xfrm>
          <a:prstGeom prst="rect">
            <a:avLst/>
          </a:prstGeom>
        </p:spPr>
        <p:txBody>
          <a:bodyPr vert="horz" lIns="91440" tIns="45720" rIns="91440" bIns="45720" rtlCol="0" anchor="ctr">
            <a:normAutofit/>
          </a:bodyPr>
          <a:lstStyle>
            <a:lvl1pPr algn="r" defTabSz="342900" rtl="0" eaLnBrk="1" latinLnBrk="0" hangingPunct="1">
              <a:spcBef>
                <a:spcPct val="0"/>
              </a:spcBef>
              <a:buNone/>
              <a:defRPr sz="1800" b="1" i="1" kern="1200">
                <a:solidFill>
                  <a:schemeClr val="accent3"/>
                </a:solidFill>
                <a:latin typeface="+mj-lt"/>
                <a:ea typeface="+mj-ea"/>
                <a:cs typeface="+mj-cs"/>
              </a:defRPr>
            </a:lvl1pPr>
          </a:lstStyle>
          <a:p>
            <a:r>
              <a:rPr lang="it-IT" dirty="0">
                <a:solidFill>
                  <a:srgbClr val="C00000"/>
                </a:solidFill>
              </a:rPr>
              <a:t>Fare clic per modificare stile</a:t>
            </a:r>
          </a:p>
        </p:txBody>
      </p:sp>
      <p:sp>
        <p:nvSpPr>
          <p:cNvPr id="8" name="Segnaposto numero diapositiva 5"/>
          <p:cNvSpPr>
            <a:spLocks noGrp="1"/>
          </p:cNvSpPr>
          <p:nvPr>
            <p:ph type="sldNum" sz="quarter" idx="12"/>
          </p:nvPr>
        </p:nvSpPr>
        <p:spPr>
          <a:xfrm>
            <a:off x="6553200" y="4767263"/>
            <a:ext cx="1928648" cy="273844"/>
          </a:xfrm>
        </p:spPr>
        <p:txBody>
          <a:bodyPr/>
          <a:lstStyle>
            <a:lvl1pPr>
              <a:defRPr>
                <a:solidFill>
                  <a:schemeClr val="bg1"/>
                </a:solidFill>
              </a:defRPr>
            </a:lvl1pPr>
          </a:lstStyle>
          <a:p>
            <a:fld id="{A250DF88-061F-9A43-8784-8208AB51FBE9}" type="slidenum">
              <a:rPr lang="it-IT" smtClean="0"/>
              <a:pPr/>
              <a:t>‹N›</a:t>
            </a:fld>
            <a:endParaRPr lang="it-IT" dirty="0"/>
          </a:p>
        </p:txBody>
      </p:sp>
    </p:spTree>
    <p:extLst>
      <p:ext uri="{BB962C8B-B14F-4D97-AF65-F5344CB8AC3E}">
        <p14:creationId xmlns:p14="http://schemas.microsoft.com/office/powerpoint/2010/main" val="240937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200151"/>
            <a:ext cx="4038600" cy="3394472"/>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50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vl6pPr>
              <a:defRPr sz="1350"/>
            </a:lvl6pPr>
            <a:lvl7pPr>
              <a:defRPr sz="1350"/>
            </a:lvl7pPr>
            <a:lvl8pPr>
              <a:defRPr sz="1350"/>
            </a:lvl8pPr>
            <a:lvl9pPr>
              <a:defRPr sz="135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48200" y="1200151"/>
            <a:ext cx="4038600" cy="3394472"/>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50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vl6pPr>
              <a:defRPr sz="1350"/>
            </a:lvl6pPr>
            <a:lvl7pPr>
              <a:defRPr sz="1350"/>
            </a:lvl7pPr>
            <a:lvl8pPr>
              <a:defRPr sz="1350"/>
            </a:lvl8pPr>
            <a:lvl9pPr>
              <a:defRPr sz="135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4"/>
          <p:cNvSpPr>
            <a:spLocks noGrp="1"/>
          </p:cNvSpPr>
          <p:nvPr>
            <p:ph type="dt" sz="half" idx="10"/>
          </p:nvPr>
        </p:nvSpPr>
        <p:spPr/>
        <p:txBody>
          <a:bodyPr/>
          <a:lstStyle/>
          <a:p>
            <a:fld id="{742EF250-EF65-994E-AF85-1106879206A7}" type="datetimeFigureOut">
              <a:rPr lang="it-IT" smtClean="0"/>
              <a:t>19/05/2021</a:t>
            </a:fld>
            <a:endParaRPr lang="it-IT"/>
          </a:p>
        </p:txBody>
      </p:sp>
      <p:sp>
        <p:nvSpPr>
          <p:cNvPr id="6" name="Segnaposto piè di pagina 5"/>
          <p:cNvSpPr>
            <a:spLocks noGrp="1"/>
          </p:cNvSpPr>
          <p:nvPr>
            <p:ph type="ftr" sz="quarter" idx="11"/>
          </p:nvPr>
        </p:nvSpPr>
        <p:spPr/>
        <p:txBody>
          <a:bodyPr/>
          <a:lstStyle/>
          <a:p>
            <a:endParaRPr lang="it-IT"/>
          </a:p>
        </p:txBody>
      </p:sp>
      <p:sp>
        <p:nvSpPr>
          <p:cNvPr id="8" name="Titolo 1"/>
          <p:cNvSpPr>
            <a:spLocks noGrp="1"/>
          </p:cNvSpPr>
          <p:nvPr>
            <p:ph type="ctrTitle"/>
          </p:nvPr>
        </p:nvSpPr>
        <p:spPr>
          <a:xfrm>
            <a:off x="2317531" y="186805"/>
            <a:ext cx="6369269" cy="640885"/>
          </a:xfrm>
          <a:prstGeom prst="rect">
            <a:avLst/>
          </a:prstGeom>
        </p:spPr>
        <p:txBody>
          <a:bodyPr>
            <a:normAutofit/>
          </a:bodyPr>
          <a:lstStyle>
            <a:lvl1pPr algn="r">
              <a:defRPr sz="1800" b="1" i="1">
                <a:solidFill>
                  <a:srgbClr val="C00000"/>
                </a:solidFill>
              </a:defRPr>
            </a:lvl1pPr>
          </a:lstStyle>
          <a:p>
            <a:r>
              <a:rPr lang="it-IT" dirty="0"/>
              <a:t>Fare clic per modificare stile</a:t>
            </a:r>
          </a:p>
        </p:txBody>
      </p:sp>
      <p:sp>
        <p:nvSpPr>
          <p:cNvPr id="9" name="Segnaposto numero diapositiva 5"/>
          <p:cNvSpPr>
            <a:spLocks noGrp="1"/>
          </p:cNvSpPr>
          <p:nvPr>
            <p:ph type="sldNum" sz="quarter" idx="12"/>
          </p:nvPr>
        </p:nvSpPr>
        <p:spPr>
          <a:xfrm>
            <a:off x="6553200" y="4767263"/>
            <a:ext cx="1928648" cy="273844"/>
          </a:xfrm>
        </p:spPr>
        <p:txBody>
          <a:bodyPr/>
          <a:lstStyle>
            <a:lvl1pPr>
              <a:defRPr>
                <a:solidFill>
                  <a:schemeClr val="bg1"/>
                </a:solidFill>
              </a:defRPr>
            </a:lvl1pPr>
          </a:lstStyle>
          <a:p>
            <a:fld id="{A250DF88-061F-9A43-8784-8208AB51FBE9}" type="slidenum">
              <a:rPr lang="it-IT" smtClean="0"/>
              <a:pPr/>
              <a:t>‹N›</a:t>
            </a:fld>
            <a:endParaRPr lang="it-IT" dirty="0"/>
          </a:p>
        </p:txBody>
      </p:sp>
    </p:spTree>
    <p:extLst>
      <p:ext uri="{BB962C8B-B14F-4D97-AF65-F5344CB8AC3E}">
        <p14:creationId xmlns:p14="http://schemas.microsoft.com/office/powerpoint/2010/main" val="621240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151335"/>
            <a:ext cx="4040188" cy="479822"/>
          </a:xfrm>
        </p:spPr>
        <p:txBody>
          <a:bodyPr anchor="b"/>
          <a:lstStyle>
            <a:lvl1pPr marL="0" indent="0">
              <a:buNone/>
              <a:defRPr sz="1800" b="1">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1800">
                <a:solidFill>
                  <a:schemeClr val="tx1">
                    <a:lumMod val="85000"/>
                    <a:lumOff val="15000"/>
                  </a:schemeClr>
                </a:solidFill>
              </a:defRPr>
            </a:lvl1pPr>
            <a:lvl2pPr>
              <a:defRPr sz="1500">
                <a:solidFill>
                  <a:schemeClr val="tx1">
                    <a:lumMod val="85000"/>
                    <a:lumOff val="15000"/>
                  </a:schemeClr>
                </a:solidFill>
              </a:defRPr>
            </a:lvl2pPr>
            <a:lvl3pPr>
              <a:defRPr sz="1350">
                <a:solidFill>
                  <a:schemeClr val="tx1">
                    <a:lumMod val="85000"/>
                    <a:lumOff val="15000"/>
                  </a:schemeClr>
                </a:solidFill>
              </a:defRPr>
            </a:lvl3pPr>
            <a:lvl4pPr>
              <a:defRPr sz="1200">
                <a:solidFill>
                  <a:schemeClr val="tx1">
                    <a:lumMod val="85000"/>
                    <a:lumOff val="15000"/>
                  </a:schemeClr>
                </a:solidFill>
              </a:defRPr>
            </a:lvl4pPr>
            <a:lvl5pPr>
              <a:defRPr sz="1200">
                <a:solidFill>
                  <a:schemeClr val="tx1">
                    <a:lumMod val="85000"/>
                    <a:lumOff val="15000"/>
                  </a:schemeClr>
                </a:solidFill>
              </a:defRPr>
            </a:lvl5pPr>
            <a:lvl6pPr>
              <a:defRPr sz="1200"/>
            </a:lvl6pPr>
            <a:lvl7pPr>
              <a:defRPr sz="1200"/>
            </a:lvl7pPr>
            <a:lvl8pPr>
              <a:defRPr sz="1200"/>
            </a:lvl8pPr>
            <a:lvl9pPr>
              <a:defRPr sz="12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1800" b="1">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 gli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1800">
                <a:solidFill>
                  <a:schemeClr val="tx1">
                    <a:lumMod val="85000"/>
                    <a:lumOff val="15000"/>
                  </a:schemeClr>
                </a:solidFill>
              </a:defRPr>
            </a:lvl1pPr>
            <a:lvl2pPr>
              <a:defRPr sz="1500">
                <a:solidFill>
                  <a:schemeClr val="tx1">
                    <a:lumMod val="85000"/>
                    <a:lumOff val="15000"/>
                  </a:schemeClr>
                </a:solidFill>
              </a:defRPr>
            </a:lvl2pPr>
            <a:lvl3pPr>
              <a:defRPr sz="1350">
                <a:solidFill>
                  <a:schemeClr val="tx1">
                    <a:lumMod val="85000"/>
                    <a:lumOff val="15000"/>
                  </a:schemeClr>
                </a:solidFill>
              </a:defRPr>
            </a:lvl3pPr>
            <a:lvl4pPr>
              <a:defRPr sz="1200">
                <a:solidFill>
                  <a:schemeClr val="tx1">
                    <a:lumMod val="85000"/>
                    <a:lumOff val="15000"/>
                  </a:schemeClr>
                </a:solidFill>
              </a:defRPr>
            </a:lvl4pPr>
            <a:lvl5pPr>
              <a:defRPr sz="1200">
                <a:solidFill>
                  <a:schemeClr val="tx1">
                    <a:lumMod val="85000"/>
                    <a:lumOff val="15000"/>
                  </a:schemeClr>
                </a:solidFill>
              </a:defRPr>
            </a:lvl5pPr>
            <a:lvl6pPr>
              <a:defRPr sz="1200"/>
            </a:lvl6pPr>
            <a:lvl7pPr>
              <a:defRPr sz="1200"/>
            </a:lvl7pPr>
            <a:lvl8pPr>
              <a:defRPr sz="1200"/>
            </a:lvl8pPr>
            <a:lvl9pPr>
              <a:defRPr sz="12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p:cNvSpPr>
            <a:spLocks noGrp="1"/>
          </p:cNvSpPr>
          <p:nvPr>
            <p:ph type="dt" sz="half" idx="10"/>
          </p:nvPr>
        </p:nvSpPr>
        <p:spPr/>
        <p:txBody>
          <a:bodyPr/>
          <a:lstStyle/>
          <a:p>
            <a:fld id="{742EF250-EF65-994E-AF85-1106879206A7}" type="datetimeFigureOut">
              <a:rPr lang="it-IT" smtClean="0"/>
              <a:t>19/05/2021</a:t>
            </a:fld>
            <a:endParaRPr lang="it-IT"/>
          </a:p>
        </p:txBody>
      </p:sp>
      <p:sp>
        <p:nvSpPr>
          <p:cNvPr id="8" name="Segnaposto piè di pagina 7"/>
          <p:cNvSpPr>
            <a:spLocks noGrp="1"/>
          </p:cNvSpPr>
          <p:nvPr>
            <p:ph type="ftr" sz="quarter" idx="11"/>
          </p:nvPr>
        </p:nvSpPr>
        <p:spPr/>
        <p:txBody>
          <a:bodyPr/>
          <a:lstStyle/>
          <a:p>
            <a:endParaRPr lang="it-IT"/>
          </a:p>
        </p:txBody>
      </p:sp>
      <p:sp>
        <p:nvSpPr>
          <p:cNvPr id="10" name="Titolo 1"/>
          <p:cNvSpPr>
            <a:spLocks noGrp="1"/>
          </p:cNvSpPr>
          <p:nvPr>
            <p:ph type="ctrTitle"/>
          </p:nvPr>
        </p:nvSpPr>
        <p:spPr>
          <a:xfrm>
            <a:off x="2317531" y="186805"/>
            <a:ext cx="6369269" cy="640885"/>
          </a:xfrm>
          <a:prstGeom prst="rect">
            <a:avLst/>
          </a:prstGeom>
        </p:spPr>
        <p:txBody>
          <a:bodyPr>
            <a:normAutofit/>
          </a:bodyPr>
          <a:lstStyle>
            <a:lvl1pPr algn="r">
              <a:defRPr sz="1800" b="1" i="1">
                <a:solidFill>
                  <a:srgbClr val="C00000"/>
                </a:solidFill>
              </a:defRPr>
            </a:lvl1pPr>
          </a:lstStyle>
          <a:p>
            <a:r>
              <a:rPr lang="it-IT" dirty="0"/>
              <a:t>Fare clic per modificare stile</a:t>
            </a:r>
          </a:p>
        </p:txBody>
      </p:sp>
      <p:sp>
        <p:nvSpPr>
          <p:cNvPr id="11" name="Segnaposto numero diapositiva 5"/>
          <p:cNvSpPr>
            <a:spLocks noGrp="1"/>
          </p:cNvSpPr>
          <p:nvPr>
            <p:ph type="sldNum" sz="quarter" idx="12"/>
          </p:nvPr>
        </p:nvSpPr>
        <p:spPr>
          <a:xfrm>
            <a:off x="6553200" y="4767263"/>
            <a:ext cx="1928648" cy="273844"/>
          </a:xfrm>
        </p:spPr>
        <p:txBody>
          <a:bodyPr/>
          <a:lstStyle>
            <a:lvl1pPr>
              <a:defRPr>
                <a:solidFill>
                  <a:schemeClr val="bg1"/>
                </a:solidFill>
              </a:defRPr>
            </a:lvl1pPr>
          </a:lstStyle>
          <a:p>
            <a:fld id="{A250DF88-061F-9A43-8784-8208AB51FBE9}" type="slidenum">
              <a:rPr lang="it-IT" smtClean="0"/>
              <a:pPr/>
              <a:t>‹N›</a:t>
            </a:fld>
            <a:endParaRPr lang="it-IT" dirty="0"/>
          </a:p>
        </p:txBody>
      </p:sp>
    </p:spTree>
    <p:extLst>
      <p:ext uri="{BB962C8B-B14F-4D97-AF65-F5344CB8AC3E}">
        <p14:creationId xmlns:p14="http://schemas.microsoft.com/office/powerpoint/2010/main" val="385222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42EF250-EF65-994E-AF85-1106879206A7}" type="datetimeFigureOut">
              <a:rPr lang="it-IT" smtClean="0"/>
              <a:t>19/05/2021</a:t>
            </a:fld>
            <a:endParaRPr lang="it-IT"/>
          </a:p>
        </p:txBody>
      </p:sp>
      <p:sp>
        <p:nvSpPr>
          <p:cNvPr id="4" name="Segnaposto piè di pagina 3"/>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6553200" y="4767263"/>
            <a:ext cx="1928648" cy="273844"/>
          </a:xfrm>
        </p:spPr>
        <p:txBody>
          <a:bodyPr/>
          <a:lstStyle>
            <a:lvl1pPr>
              <a:defRPr>
                <a:solidFill>
                  <a:schemeClr val="bg1"/>
                </a:solidFill>
              </a:defRPr>
            </a:lvl1pPr>
          </a:lstStyle>
          <a:p>
            <a:fld id="{A250DF88-061F-9A43-8784-8208AB51FBE9}" type="slidenum">
              <a:rPr lang="it-IT" smtClean="0"/>
              <a:pPr/>
              <a:t>‹N›</a:t>
            </a:fld>
            <a:endParaRPr lang="it-IT" dirty="0"/>
          </a:p>
        </p:txBody>
      </p:sp>
    </p:spTree>
    <p:extLst>
      <p:ext uri="{BB962C8B-B14F-4D97-AF65-F5344CB8AC3E}">
        <p14:creationId xmlns:p14="http://schemas.microsoft.com/office/powerpoint/2010/main" val="116390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42EF250-EF65-994E-AF85-1106879206A7}" type="datetimeFigureOut">
              <a:rPr lang="it-IT" smtClean="0"/>
              <a:t>19/05/2021</a:t>
            </a:fld>
            <a:endParaRPr lang="it-IT"/>
          </a:p>
        </p:txBody>
      </p:sp>
      <p:sp>
        <p:nvSpPr>
          <p:cNvPr id="3" name="Segnaposto piè di pagina 2"/>
          <p:cNvSpPr>
            <a:spLocks noGrp="1"/>
          </p:cNvSpPr>
          <p:nvPr>
            <p:ph type="ftr" sz="quarter" idx="11"/>
          </p:nvPr>
        </p:nvSpPr>
        <p:spPr/>
        <p:txBody>
          <a:bodyPr/>
          <a:lstStyle/>
          <a:p>
            <a:endParaRPr lang="it-IT"/>
          </a:p>
        </p:txBody>
      </p:sp>
      <p:sp>
        <p:nvSpPr>
          <p:cNvPr id="5" name="Segnaposto numero diapositiva 5"/>
          <p:cNvSpPr>
            <a:spLocks noGrp="1"/>
          </p:cNvSpPr>
          <p:nvPr>
            <p:ph type="sldNum" sz="quarter" idx="12"/>
          </p:nvPr>
        </p:nvSpPr>
        <p:spPr>
          <a:xfrm>
            <a:off x="6553200" y="4767263"/>
            <a:ext cx="1928648" cy="273844"/>
          </a:xfrm>
        </p:spPr>
        <p:txBody>
          <a:bodyPr/>
          <a:lstStyle>
            <a:lvl1pPr>
              <a:defRPr>
                <a:solidFill>
                  <a:schemeClr val="bg1"/>
                </a:solidFill>
              </a:defRPr>
            </a:lvl1pPr>
          </a:lstStyle>
          <a:p>
            <a:fld id="{A250DF88-061F-9A43-8784-8208AB51FBE9}" type="slidenum">
              <a:rPr lang="it-IT" smtClean="0"/>
              <a:pPr/>
              <a:t>‹N›</a:t>
            </a:fld>
            <a:endParaRPr lang="it-IT" dirty="0"/>
          </a:p>
        </p:txBody>
      </p:sp>
    </p:spTree>
    <p:extLst>
      <p:ext uri="{BB962C8B-B14F-4D97-AF65-F5344CB8AC3E}">
        <p14:creationId xmlns:p14="http://schemas.microsoft.com/office/powerpoint/2010/main" val="368369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425952"/>
            <a:ext cx="3008313" cy="348500"/>
          </a:xfrm>
          <a:prstGeom prst="rect">
            <a:avLst/>
          </a:prstGeom>
        </p:spPr>
        <p:txBody>
          <a:bodyPr anchor="b"/>
          <a:lstStyle>
            <a:lvl1pPr algn="l">
              <a:defRPr sz="1500" b="1">
                <a:solidFill>
                  <a:schemeClr val="tx1">
                    <a:lumMod val="85000"/>
                    <a:lumOff val="15000"/>
                  </a:schemeClr>
                </a:solidFill>
              </a:defRPr>
            </a:lvl1pPr>
          </a:lstStyle>
          <a:p>
            <a:r>
              <a:rPr lang="it-IT" dirty="0"/>
              <a:t>Fare clic per modificare stile</a:t>
            </a:r>
          </a:p>
        </p:txBody>
      </p:sp>
      <p:sp>
        <p:nvSpPr>
          <p:cNvPr id="3" name="Segnaposto contenuto 2"/>
          <p:cNvSpPr>
            <a:spLocks noGrp="1"/>
          </p:cNvSpPr>
          <p:nvPr>
            <p:ph idx="1"/>
          </p:nvPr>
        </p:nvSpPr>
        <p:spPr>
          <a:xfrm>
            <a:off x="3575050" y="204788"/>
            <a:ext cx="5111750" cy="4389835"/>
          </a:xfrm>
        </p:spPr>
        <p:txBody>
          <a:bodyPr/>
          <a:lstStyle>
            <a:lvl1pPr>
              <a:defRPr sz="2400">
                <a:solidFill>
                  <a:schemeClr val="tx1">
                    <a:lumMod val="85000"/>
                    <a:lumOff val="15000"/>
                  </a:schemeClr>
                </a:solidFill>
              </a:defRPr>
            </a:lvl1pPr>
            <a:lvl2pPr>
              <a:defRPr sz="2100">
                <a:solidFill>
                  <a:schemeClr val="tx1">
                    <a:lumMod val="85000"/>
                    <a:lumOff val="15000"/>
                  </a:schemeClr>
                </a:solidFill>
              </a:defRPr>
            </a:lvl2pPr>
            <a:lvl3pPr>
              <a:defRPr sz="1800">
                <a:solidFill>
                  <a:schemeClr val="tx1">
                    <a:lumMod val="85000"/>
                    <a:lumOff val="15000"/>
                  </a:schemeClr>
                </a:solidFill>
              </a:defRPr>
            </a:lvl3pPr>
            <a:lvl4pPr>
              <a:defRPr sz="1500">
                <a:solidFill>
                  <a:schemeClr val="tx1">
                    <a:lumMod val="85000"/>
                    <a:lumOff val="15000"/>
                  </a:schemeClr>
                </a:solidFill>
              </a:defRPr>
            </a:lvl4pPr>
            <a:lvl5pPr>
              <a:defRPr sz="1500">
                <a:solidFill>
                  <a:schemeClr val="tx1">
                    <a:lumMod val="85000"/>
                    <a:lumOff val="15000"/>
                  </a:schemeClr>
                </a:solidFill>
              </a:defRPr>
            </a:lvl5pPr>
            <a:lvl6pPr>
              <a:defRPr sz="1500"/>
            </a:lvl6pPr>
            <a:lvl7pPr>
              <a:defRPr sz="1500"/>
            </a:lvl7pPr>
            <a:lvl8pPr>
              <a:defRPr sz="1500"/>
            </a:lvl8pPr>
            <a:lvl9pPr>
              <a:defRPr sz="15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457201" y="1860772"/>
            <a:ext cx="3008313" cy="2733851"/>
          </a:xfrm>
        </p:spPr>
        <p:txBody>
          <a:bodyPr/>
          <a:lstStyle>
            <a:lvl1pPr marL="0" indent="0">
              <a:buNone/>
              <a:defRPr sz="1050">
                <a:solidFill>
                  <a:schemeClr val="tx1">
                    <a:lumMod val="85000"/>
                    <a:lumOff val="1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Fare clic per modificare gli stili del testo dello schema</a:t>
            </a:r>
          </a:p>
        </p:txBody>
      </p:sp>
      <p:sp>
        <p:nvSpPr>
          <p:cNvPr id="5" name="Segnaposto data 4"/>
          <p:cNvSpPr>
            <a:spLocks noGrp="1"/>
          </p:cNvSpPr>
          <p:nvPr>
            <p:ph type="dt" sz="half" idx="10"/>
          </p:nvPr>
        </p:nvSpPr>
        <p:spPr/>
        <p:txBody>
          <a:bodyPr/>
          <a:lstStyle/>
          <a:p>
            <a:fld id="{742EF250-EF65-994E-AF85-1106879206A7}" type="datetimeFigureOut">
              <a:rPr lang="it-IT" smtClean="0"/>
              <a:t>19/05/2021</a:t>
            </a:fld>
            <a:endParaRPr lang="it-IT"/>
          </a:p>
        </p:txBody>
      </p:sp>
      <p:sp>
        <p:nvSpPr>
          <p:cNvPr id="6" name="Segnaposto piè di pagina 5"/>
          <p:cNvSpPr>
            <a:spLocks noGrp="1"/>
          </p:cNvSpPr>
          <p:nvPr>
            <p:ph type="ftr" sz="quarter" idx="11"/>
          </p:nvPr>
        </p:nvSpPr>
        <p:spPr/>
        <p:txBody>
          <a:bodyPr/>
          <a:lstStyle/>
          <a:p>
            <a:endParaRPr lang="it-IT"/>
          </a:p>
        </p:txBody>
      </p:sp>
      <p:sp>
        <p:nvSpPr>
          <p:cNvPr id="8" name="Segnaposto numero diapositiva 5"/>
          <p:cNvSpPr>
            <a:spLocks noGrp="1"/>
          </p:cNvSpPr>
          <p:nvPr>
            <p:ph type="sldNum" sz="quarter" idx="12"/>
          </p:nvPr>
        </p:nvSpPr>
        <p:spPr>
          <a:xfrm>
            <a:off x="6553200" y="4767263"/>
            <a:ext cx="1928648" cy="273844"/>
          </a:xfrm>
        </p:spPr>
        <p:txBody>
          <a:bodyPr/>
          <a:lstStyle>
            <a:lvl1pPr>
              <a:defRPr>
                <a:solidFill>
                  <a:schemeClr val="bg1"/>
                </a:solidFill>
              </a:defRPr>
            </a:lvl1pPr>
          </a:lstStyle>
          <a:p>
            <a:fld id="{A250DF88-061F-9A43-8784-8208AB51FBE9}" type="slidenum">
              <a:rPr lang="it-IT" smtClean="0"/>
              <a:pPr/>
              <a:t>‹N›</a:t>
            </a:fld>
            <a:endParaRPr lang="it-IT" dirty="0"/>
          </a:p>
        </p:txBody>
      </p:sp>
    </p:spTree>
    <p:extLst>
      <p:ext uri="{BB962C8B-B14F-4D97-AF65-F5344CB8AC3E}">
        <p14:creationId xmlns:p14="http://schemas.microsoft.com/office/powerpoint/2010/main" val="313205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a:prstGeom prst="rect">
            <a:avLst/>
          </a:prstGeom>
        </p:spPr>
        <p:txBody>
          <a:bodyPr anchor="b"/>
          <a:lstStyle>
            <a:lvl1pPr algn="l">
              <a:defRPr sz="1500" b="1">
                <a:solidFill>
                  <a:schemeClr val="tx1">
                    <a:lumMod val="85000"/>
                    <a:lumOff val="15000"/>
                  </a:schemeClr>
                </a:solidFill>
              </a:defRPr>
            </a:lvl1pPr>
          </a:lstStyle>
          <a:p>
            <a:r>
              <a:rPr lang="it-IT" dirty="0"/>
              <a:t>Fare clic per modificare stile</a:t>
            </a:r>
          </a:p>
        </p:txBody>
      </p:sp>
      <p:sp>
        <p:nvSpPr>
          <p:cNvPr id="3" name="Segnaposto immagine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dirty="0"/>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050">
                <a:solidFill>
                  <a:schemeClr val="tx1">
                    <a:lumMod val="85000"/>
                    <a:lumOff val="1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Fare clic per modificare gli stili del testo dello schema</a:t>
            </a:r>
          </a:p>
        </p:txBody>
      </p:sp>
      <p:sp>
        <p:nvSpPr>
          <p:cNvPr id="5" name="Segnaposto data 4"/>
          <p:cNvSpPr>
            <a:spLocks noGrp="1"/>
          </p:cNvSpPr>
          <p:nvPr>
            <p:ph type="dt" sz="half" idx="10"/>
          </p:nvPr>
        </p:nvSpPr>
        <p:spPr/>
        <p:txBody>
          <a:bodyPr/>
          <a:lstStyle/>
          <a:p>
            <a:fld id="{742EF250-EF65-994E-AF85-1106879206A7}" type="datetimeFigureOut">
              <a:rPr lang="it-IT" smtClean="0"/>
              <a:t>19/05/2021</a:t>
            </a:fld>
            <a:endParaRPr lang="it-IT"/>
          </a:p>
        </p:txBody>
      </p:sp>
      <p:sp>
        <p:nvSpPr>
          <p:cNvPr id="6" name="Segnaposto piè di pagina 5"/>
          <p:cNvSpPr>
            <a:spLocks noGrp="1"/>
          </p:cNvSpPr>
          <p:nvPr>
            <p:ph type="ftr" sz="quarter" idx="11"/>
          </p:nvPr>
        </p:nvSpPr>
        <p:spPr/>
        <p:txBody>
          <a:bodyPr/>
          <a:lstStyle/>
          <a:p>
            <a:endParaRPr lang="it-IT"/>
          </a:p>
        </p:txBody>
      </p:sp>
      <p:sp>
        <p:nvSpPr>
          <p:cNvPr id="8" name="Segnaposto numero diapositiva 5"/>
          <p:cNvSpPr>
            <a:spLocks noGrp="1"/>
          </p:cNvSpPr>
          <p:nvPr>
            <p:ph type="sldNum" sz="quarter" idx="12"/>
          </p:nvPr>
        </p:nvSpPr>
        <p:spPr>
          <a:xfrm>
            <a:off x="6553200" y="4767263"/>
            <a:ext cx="1928648" cy="273844"/>
          </a:xfrm>
        </p:spPr>
        <p:txBody>
          <a:bodyPr/>
          <a:lstStyle>
            <a:lvl1pPr>
              <a:defRPr>
                <a:solidFill>
                  <a:schemeClr val="bg1"/>
                </a:solidFill>
              </a:defRPr>
            </a:lvl1pPr>
          </a:lstStyle>
          <a:p>
            <a:fld id="{A250DF88-061F-9A43-8784-8208AB51FBE9}" type="slidenum">
              <a:rPr lang="it-IT" smtClean="0"/>
              <a:pPr/>
              <a:t>‹N›</a:t>
            </a:fld>
            <a:endParaRPr lang="it-IT" dirty="0"/>
          </a:p>
        </p:txBody>
      </p:sp>
    </p:spTree>
    <p:extLst>
      <p:ext uri="{BB962C8B-B14F-4D97-AF65-F5344CB8AC3E}">
        <p14:creationId xmlns:p14="http://schemas.microsoft.com/office/powerpoint/2010/main" val="384689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13"/>
          <a:stretch>
            <a:fillRect/>
          </a:stretch>
        </p:blipFill>
        <p:spPr>
          <a:xfrm>
            <a:off x="5962" y="7620"/>
            <a:ext cx="9132076" cy="5135880"/>
          </a:xfrm>
          <a:prstGeom prst="rect">
            <a:avLst/>
          </a:prstGeom>
        </p:spPr>
      </p:pic>
      <p:sp>
        <p:nvSpPr>
          <p:cNvPr id="2" name="Segnaposto titolo 1"/>
          <p:cNvSpPr>
            <a:spLocks noGrp="1"/>
          </p:cNvSpPr>
          <p:nvPr>
            <p:ph type="title"/>
          </p:nvPr>
        </p:nvSpPr>
        <p:spPr>
          <a:xfrm>
            <a:off x="5147440" y="205979"/>
            <a:ext cx="3539359" cy="857250"/>
          </a:xfrm>
          <a:prstGeom prst="rect">
            <a:avLst/>
          </a:prstGeom>
        </p:spPr>
        <p:txBody>
          <a:bodyPr vert="horz" lIns="91440" tIns="45720" rIns="91440" bIns="45720" rtlCol="0" anchor="ctr">
            <a:normAutofit/>
          </a:bodyPr>
          <a:lstStyle/>
          <a:p>
            <a:r>
              <a:rPr lang="it-IT" dirty="0"/>
              <a:t>Fare clic per modificare stile</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42EF250-EF65-994E-AF85-1106879206A7}" type="datetimeFigureOut">
              <a:rPr lang="it-IT" smtClean="0"/>
              <a:t>19/05/2021</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8" name="Segnaposto numero diapositiva 5"/>
          <p:cNvSpPr>
            <a:spLocks noGrp="1"/>
          </p:cNvSpPr>
          <p:nvPr>
            <p:ph type="sldNum" sz="quarter" idx="4"/>
          </p:nvPr>
        </p:nvSpPr>
        <p:spPr>
          <a:xfrm>
            <a:off x="6553200" y="4767263"/>
            <a:ext cx="1928648" cy="273844"/>
          </a:xfrm>
          <a:prstGeom prst="rect">
            <a:avLst/>
          </a:prstGeom>
        </p:spPr>
        <p:txBody>
          <a:bodyPr/>
          <a:lstStyle>
            <a:lvl1pPr>
              <a:defRPr>
                <a:solidFill>
                  <a:schemeClr val="bg1"/>
                </a:solidFill>
              </a:defRPr>
            </a:lvl1pPr>
          </a:lstStyle>
          <a:p>
            <a:fld id="{A250DF88-061F-9A43-8784-8208AB51FBE9}" type="slidenum">
              <a:rPr lang="it-IT" smtClean="0"/>
              <a:pPr/>
              <a:t>‹N›</a:t>
            </a:fld>
            <a:endParaRPr lang="it-IT" dirty="0"/>
          </a:p>
        </p:txBody>
      </p:sp>
    </p:spTree>
    <p:extLst>
      <p:ext uri="{BB962C8B-B14F-4D97-AF65-F5344CB8AC3E}">
        <p14:creationId xmlns:p14="http://schemas.microsoft.com/office/powerpoint/2010/main" val="986072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917332" y="2064374"/>
            <a:ext cx="1779938" cy="923330"/>
          </a:xfrm>
          <a:prstGeom prst="rect">
            <a:avLst/>
          </a:prstGeom>
          <a:noFill/>
        </p:spPr>
        <p:txBody>
          <a:bodyPr wrap="square" rtlCol="0">
            <a:spAutoFit/>
          </a:bodyPr>
          <a:lstStyle/>
          <a:p>
            <a:pPr algn="ctr"/>
            <a:r>
              <a:rPr lang="it-IT" b="1" dirty="0">
                <a:solidFill>
                  <a:schemeClr val="bg1"/>
                </a:solidFill>
                <a:ea typeface="Cambria" charset="0"/>
                <a:cs typeface="Cambria" charset="0"/>
              </a:rPr>
              <a:t>Presentazione</a:t>
            </a:r>
          </a:p>
          <a:p>
            <a:pPr algn="ctr"/>
            <a:r>
              <a:rPr lang="it-IT" b="1" dirty="0">
                <a:solidFill>
                  <a:schemeClr val="bg1"/>
                </a:solidFill>
                <a:ea typeface="Cambria" charset="0"/>
                <a:cs typeface="Cambria" charset="0"/>
              </a:rPr>
              <a:t>Centro Studi</a:t>
            </a:r>
          </a:p>
          <a:p>
            <a:pPr algn="ctr"/>
            <a:r>
              <a:rPr lang="it-IT" b="1" dirty="0">
                <a:solidFill>
                  <a:schemeClr val="bg1"/>
                </a:solidFill>
                <a:ea typeface="Cambria" charset="0"/>
                <a:cs typeface="Cambria" charset="0"/>
              </a:rPr>
              <a:t>Titolo editabile</a:t>
            </a:r>
          </a:p>
        </p:txBody>
      </p:sp>
      <p:pic>
        <p:nvPicPr>
          <p:cNvPr id="5" name="Immagine 4">
            <a:extLst>
              <a:ext uri="{FF2B5EF4-FFF2-40B4-BE49-F238E27FC236}">
                <a16:creationId xmlns:a16="http://schemas.microsoft.com/office/drawing/2014/main" id="{067AC9A9-A11B-A540-913A-0F3288F30777}"/>
              </a:ext>
            </a:extLst>
          </p:cNvPr>
          <p:cNvPicPr>
            <a:picLocks noChangeAspect="1"/>
          </p:cNvPicPr>
          <p:nvPr/>
        </p:nvPicPr>
        <p:blipFill>
          <a:blip r:embed="rId2"/>
          <a:stretch>
            <a:fillRect/>
          </a:stretch>
        </p:blipFill>
        <p:spPr>
          <a:xfrm>
            <a:off x="0" y="457"/>
            <a:ext cx="9144000" cy="5142586"/>
          </a:xfrm>
          <a:prstGeom prst="rect">
            <a:avLst/>
          </a:prstGeom>
        </p:spPr>
      </p:pic>
    </p:spTree>
    <p:extLst>
      <p:ext uri="{BB962C8B-B14F-4D97-AF65-F5344CB8AC3E}">
        <p14:creationId xmlns:p14="http://schemas.microsoft.com/office/powerpoint/2010/main" val="3424834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C683AF1-1D27-4083-99ED-344E584C22F3}"/>
              </a:ext>
            </a:extLst>
          </p:cNvPr>
          <p:cNvSpPr>
            <a:spLocks noChangeArrowheads="1"/>
          </p:cNvSpPr>
          <p:nvPr/>
        </p:nvSpPr>
        <p:spPr bwMode="auto">
          <a:xfrm>
            <a:off x="1903228" y="357188"/>
            <a:ext cx="6422064" cy="486966"/>
          </a:xfrm>
          <a:prstGeom prst="rect">
            <a:avLst/>
          </a:prstGeom>
          <a:noFill/>
          <a:ln w="9525">
            <a:solidFill>
              <a:srgbClr val="CC3300"/>
            </a:solidFill>
            <a:miter lim="800000"/>
            <a:headEnd/>
            <a:tailEnd/>
          </a:ln>
        </p:spPr>
        <p:txBody>
          <a:bodyPr anchor="ctr"/>
          <a:lstStyle/>
          <a:p>
            <a:pPr algn="ctr" eaLnBrk="1" hangingPunct="1">
              <a:defRPr/>
            </a:pPr>
            <a:r>
              <a:rPr lang="it-IT" sz="1350" b="1" dirty="0">
                <a:solidFill>
                  <a:srgbClr val="FF0000"/>
                </a:solidFill>
                <a:latin typeface="Berlin Sans FB" pitchFamily="34" charset="0"/>
              </a:rPr>
              <a:t>FOCUS FORMATIVO -  </a:t>
            </a:r>
            <a:r>
              <a:rPr lang="it-IT" sz="1350" b="1" dirty="0"/>
              <a:t>Analizzare qualitativamente e quantitativamente fenomeni legati alle trasformazioni di energia a partire dall’esperienza  </a:t>
            </a:r>
            <a:r>
              <a:rPr lang="it-IT" sz="1350" b="1" dirty="0">
                <a:latin typeface="Berlin Sans FB" pitchFamily="34" charset="0"/>
              </a:rPr>
              <a:t>(fine seconda)</a:t>
            </a:r>
            <a:r>
              <a:rPr lang="it-IT" sz="1350" b="1" dirty="0">
                <a:latin typeface="Verdana" pitchFamily="34" charset="0"/>
                <a:cs typeface="Times New Roman" pitchFamily="18" charset="0"/>
              </a:rPr>
              <a:t> </a:t>
            </a:r>
            <a:endParaRPr lang="it-IT" sz="1350" b="1" dirty="0">
              <a:latin typeface="Arial" charset="0"/>
              <a:cs typeface="Times New Roman" pitchFamily="18" charset="0"/>
            </a:endParaRPr>
          </a:p>
        </p:txBody>
      </p:sp>
      <p:sp>
        <p:nvSpPr>
          <p:cNvPr id="5" name="Rettangolo 4">
            <a:extLst>
              <a:ext uri="{FF2B5EF4-FFF2-40B4-BE49-F238E27FC236}">
                <a16:creationId xmlns:a16="http://schemas.microsoft.com/office/drawing/2014/main" id="{69435704-9DF8-4AFB-B983-4E34419FCD41}"/>
              </a:ext>
            </a:extLst>
          </p:cNvPr>
          <p:cNvSpPr/>
          <p:nvPr/>
        </p:nvSpPr>
        <p:spPr>
          <a:xfrm>
            <a:off x="1166468" y="1005576"/>
            <a:ext cx="6696744" cy="1477328"/>
          </a:xfrm>
          <a:prstGeom prst="rect">
            <a:avLst/>
          </a:prstGeom>
        </p:spPr>
        <p:txBody>
          <a:bodyPr>
            <a:spAutoFit/>
          </a:bodyPr>
          <a:lstStyle/>
          <a:p>
            <a:pPr marL="47625" marR="75724" algn="just">
              <a:spcBef>
                <a:spcPts val="75"/>
              </a:spcBef>
              <a:defRPr/>
            </a:pPr>
            <a:r>
              <a:rPr lang="it-IT" b="1" dirty="0">
                <a:solidFill>
                  <a:srgbClr val="000000"/>
                </a:solidFill>
                <a:highlight>
                  <a:srgbClr val="FFFFFF"/>
                </a:highlight>
                <a:latin typeface="Trebuchet MS" panose="020B0603020202020204" pitchFamily="34" charset="0"/>
                <a:ea typeface="Trebuchet MS" panose="020B0603020202020204" pitchFamily="34" charset="0"/>
                <a:cs typeface="Trebuchet MS" panose="020B0603020202020204" pitchFamily="34" charset="0"/>
              </a:rPr>
              <a:t>Sei il capitano della squadra di pallavolo della tua scuola che domani giocherà la finale nel torneo studentesco. Il gestore dell’albergo in cui alloggiate ti fornisce il seguente elenco di alimenti che ha a disposizione per la colazione prima della gara. </a:t>
            </a:r>
            <a:endParaRPr lang="it-IT" dirty="0">
              <a:solidFill>
                <a:srgbClr val="000000"/>
              </a:solidFill>
              <a:latin typeface="Calibri" panose="020F0502020204030204" pitchFamily="34" charset="0"/>
              <a:ea typeface="Calibri" panose="020F0502020204030204" pitchFamily="34" charset="0"/>
            </a:endParaRPr>
          </a:p>
        </p:txBody>
      </p:sp>
      <p:sp>
        <p:nvSpPr>
          <p:cNvPr id="6" name="Rettangolo 5">
            <a:extLst>
              <a:ext uri="{FF2B5EF4-FFF2-40B4-BE49-F238E27FC236}">
                <a16:creationId xmlns:a16="http://schemas.microsoft.com/office/drawing/2014/main" id="{A4E4972A-06B5-4E24-88AD-41D786CB7F6B}"/>
              </a:ext>
            </a:extLst>
          </p:cNvPr>
          <p:cNvSpPr/>
          <p:nvPr/>
        </p:nvSpPr>
        <p:spPr>
          <a:xfrm>
            <a:off x="1195048" y="2409732"/>
            <a:ext cx="6753905" cy="2308324"/>
          </a:xfrm>
          <a:prstGeom prst="rect">
            <a:avLst/>
          </a:prstGeom>
        </p:spPr>
        <p:txBody>
          <a:bodyPr>
            <a:spAutoFit/>
          </a:bodyPr>
          <a:lstStyle/>
          <a:p>
            <a:pPr marL="257175" marR="140018" indent="-257175" algn="just">
              <a:buFont typeface="+mj-lt"/>
              <a:buAutoNum type="alphaLcParenR"/>
              <a:defRPr/>
            </a:pPr>
            <a:r>
              <a:rPr lang="it-IT" b="1" dirty="0">
                <a:solidFill>
                  <a:srgbClr val="000000"/>
                </a:solidFill>
                <a:highlight>
                  <a:srgbClr val="FFFFFF"/>
                </a:highlight>
                <a:ea typeface="Arial" panose="020B0604020202020204" pitchFamily="34" charset="0"/>
              </a:rPr>
              <a:t>Componi la colazione che tutti i componenti (n. 12) della tua squadra dovranno consumare per avere l’apporto di energia e di nutrienti necessari ad una prestazione ottimale nella finale </a:t>
            </a:r>
            <a:endParaRPr lang="it-IT" dirty="0">
              <a:solidFill>
                <a:srgbClr val="000000"/>
              </a:solidFill>
              <a:latin typeface="Calibri" panose="020F0502020204030204" pitchFamily="34" charset="0"/>
              <a:ea typeface="Calibri" panose="020F0502020204030204" pitchFamily="34" charset="0"/>
            </a:endParaRPr>
          </a:p>
          <a:p>
            <a:pPr marL="257175" marR="140018" indent="-257175" algn="just">
              <a:buFont typeface="+mj-lt"/>
              <a:buAutoNum type="alphaLcParenR"/>
              <a:defRPr/>
            </a:pPr>
            <a:r>
              <a:rPr lang="it-IT" b="1" dirty="0">
                <a:solidFill>
                  <a:srgbClr val="000000"/>
                </a:solidFill>
                <a:highlight>
                  <a:srgbClr val="FFFFFF"/>
                </a:highlight>
                <a:ea typeface="Arial" panose="020B0604020202020204" pitchFamily="34" charset="0"/>
              </a:rPr>
              <a:t>Illustra al tuo allenatore la proposta, motivando la scelta con considerazioni inerenti ai principi nutritivi</a:t>
            </a:r>
            <a:endParaRPr lang="it-IT" dirty="0">
              <a:solidFill>
                <a:srgbClr val="000000"/>
              </a:solidFill>
              <a:latin typeface="Calibri" panose="020F0502020204030204" pitchFamily="34" charset="0"/>
              <a:ea typeface="Calibri" panose="020F0502020204030204" pitchFamily="34" charset="0"/>
            </a:endParaRPr>
          </a:p>
          <a:p>
            <a:pPr marL="342900" indent="-342900">
              <a:buFontTx/>
              <a:buAutoNum type="alphaLcParenR" startAt="3"/>
              <a:defRPr/>
            </a:pPr>
            <a:r>
              <a:rPr lang="it-IT" b="1" dirty="0">
                <a:highlight>
                  <a:srgbClr val="FFFFFF"/>
                </a:highlight>
                <a:ea typeface="Arial" panose="020B0604020202020204" pitchFamily="34" charset="0"/>
              </a:rPr>
              <a:t>Avendo a tua disposizione una somma di € 36 calcola lo </a:t>
            </a:r>
          </a:p>
          <a:p>
            <a:pPr>
              <a:defRPr/>
            </a:pPr>
            <a:r>
              <a:rPr lang="it-IT" b="1" dirty="0">
                <a:highlight>
                  <a:srgbClr val="FFFFFF"/>
                </a:highlight>
                <a:ea typeface="Arial" panose="020B0604020202020204" pitchFamily="34" charset="0"/>
              </a:rPr>
              <a:t>      sconto in percentuale che il gestore dovrà effettuare per</a:t>
            </a:r>
          </a:p>
          <a:p>
            <a:pPr>
              <a:defRPr/>
            </a:pPr>
            <a:r>
              <a:rPr lang="it-IT" b="1" dirty="0">
                <a:highlight>
                  <a:srgbClr val="FFFFFF"/>
                </a:highlight>
                <a:ea typeface="Arial" panose="020B0604020202020204" pitchFamily="34" charset="0"/>
              </a:rPr>
              <a:t>      rispondere alle vostre esigenze</a:t>
            </a:r>
            <a:endParaRPr lang="it-IT" dirty="0"/>
          </a:p>
        </p:txBody>
      </p:sp>
      <p:sp>
        <p:nvSpPr>
          <p:cNvPr id="10245" name="Text Box 2">
            <a:extLst>
              <a:ext uri="{FF2B5EF4-FFF2-40B4-BE49-F238E27FC236}">
                <a16:creationId xmlns:a16="http://schemas.microsoft.com/office/drawing/2014/main" id="{F616E948-617D-47AA-A9AA-1BA9923C33EA}"/>
              </a:ext>
            </a:extLst>
          </p:cNvPr>
          <p:cNvSpPr txBox="1">
            <a:spLocks noChangeArrowheads="1"/>
          </p:cNvSpPr>
          <p:nvPr/>
        </p:nvSpPr>
        <p:spPr bwMode="auto">
          <a:xfrm>
            <a:off x="1134666" y="0"/>
            <a:ext cx="7190626" cy="300082"/>
          </a:xfrm>
          <a:prstGeom prst="rect">
            <a:avLst/>
          </a:prstGeom>
          <a:solidFill>
            <a:srgbClr val="FF6600"/>
          </a:solidFill>
          <a:ln w="9525">
            <a:solidFill>
              <a:schemeClr val="bg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350" b="1" dirty="0">
                <a:solidFill>
                  <a:schemeClr val="bg1"/>
                </a:solidFill>
                <a:latin typeface="Arial" panose="020B0604020202020204" pitchFamily="34" charset="0"/>
              </a:rPr>
              <a:t>ESEMPI DI COMPITI AUTENTICI</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2A4AC669-6214-4321-9C57-55EE845C21E4}"/>
              </a:ext>
            </a:extLst>
          </p:cNvPr>
          <p:cNvGraphicFramePr>
            <a:graphicFrameLocks noGrp="1"/>
          </p:cNvGraphicFramePr>
          <p:nvPr/>
        </p:nvGraphicFramePr>
        <p:xfrm>
          <a:off x="1304638" y="411510"/>
          <a:ext cx="6534726" cy="4632854"/>
        </p:xfrm>
        <a:graphic>
          <a:graphicData uri="http://schemas.openxmlformats.org/drawingml/2006/table">
            <a:tbl>
              <a:tblPr>
                <a:tableStyleId>{5C22544A-7EE6-4342-B048-85BDC9FD1C3A}</a:tableStyleId>
              </a:tblPr>
              <a:tblGrid>
                <a:gridCol w="1476954">
                  <a:extLst>
                    <a:ext uri="{9D8B030D-6E8A-4147-A177-3AD203B41FA5}">
                      <a16:colId xmlns:a16="http://schemas.microsoft.com/office/drawing/2014/main" val="4192874900"/>
                    </a:ext>
                  </a:extLst>
                </a:gridCol>
                <a:gridCol w="842962">
                  <a:extLst>
                    <a:ext uri="{9D8B030D-6E8A-4147-A177-3AD203B41FA5}">
                      <a16:colId xmlns:a16="http://schemas.microsoft.com/office/drawing/2014/main" val="2770722207"/>
                    </a:ext>
                  </a:extLst>
                </a:gridCol>
                <a:gridCol w="842962">
                  <a:extLst>
                    <a:ext uri="{9D8B030D-6E8A-4147-A177-3AD203B41FA5}">
                      <a16:colId xmlns:a16="http://schemas.microsoft.com/office/drawing/2014/main" val="1299139628"/>
                    </a:ext>
                  </a:extLst>
                </a:gridCol>
                <a:gridCol w="842962">
                  <a:extLst>
                    <a:ext uri="{9D8B030D-6E8A-4147-A177-3AD203B41FA5}">
                      <a16:colId xmlns:a16="http://schemas.microsoft.com/office/drawing/2014/main" val="2416952287"/>
                    </a:ext>
                  </a:extLst>
                </a:gridCol>
                <a:gridCol w="842962">
                  <a:extLst>
                    <a:ext uri="{9D8B030D-6E8A-4147-A177-3AD203B41FA5}">
                      <a16:colId xmlns:a16="http://schemas.microsoft.com/office/drawing/2014/main" val="1504747649"/>
                    </a:ext>
                  </a:extLst>
                </a:gridCol>
                <a:gridCol w="842962">
                  <a:extLst>
                    <a:ext uri="{9D8B030D-6E8A-4147-A177-3AD203B41FA5}">
                      <a16:colId xmlns:a16="http://schemas.microsoft.com/office/drawing/2014/main" val="2038364998"/>
                    </a:ext>
                  </a:extLst>
                </a:gridCol>
                <a:gridCol w="842962">
                  <a:extLst>
                    <a:ext uri="{9D8B030D-6E8A-4147-A177-3AD203B41FA5}">
                      <a16:colId xmlns:a16="http://schemas.microsoft.com/office/drawing/2014/main" val="915632928"/>
                    </a:ext>
                  </a:extLst>
                </a:gridCol>
              </a:tblGrid>
              <a:tr h="499004">
                <a:tc>
                  <a:txBody>
                    <a:bodyPr/>
                    <a:lstStyle/>
                    <a:p>
                      <a:pPr algn="ctr">
                        <a:spcAft>
                          <a:spcPts val="0"/>
                        </a:spcAft>
                      </a:pPr>
                      <a:r>
                        <a:rPr lang="it-IT" sz="1200" b="1">
                          <a:effectLst/>
                          <a:highlight>
                            <a:srgbClr val="FFFFFF"/>
                          </a:highlight>
                        </a:rPr>
                        <a:t>alimento</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quantità</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energia </a:t>
                      </a:r>
                      <a:endParaRPr lang="it-IT" sz="1200" b="1">
                        <a:effectLst/>
                      </a:endParaRPr>
                    </a:p>
                    <a:p>
                      <a:pPr algn="ctr">
                        <a:spcAft>
                          <a:spcPts val="0"/>
                        </a:spcAft>
                      </a:pPr>
                      <a:r>
                        <a:rPr lang="it-IT" sz="1200" b="1">
                          <a:effectLst/>
                          <a:highlight>
                            <a:srgbClr val="FFFFFF"/>
                          </a:highlight>
                        </a:rPr>
                        <a:t>(in kcal)</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grassi</a:t>
                      </a:r>
                      <a:endParaRPr lang="it-IT" sz="1200" b="1">
                        <a:effectLst/>
                      </a:endParaRPr>
                    </a:p>
                    <a:p>
                      <a:pPr algn="ctr">
                        <a:spcAft>
                          <a:spcPts val="0"/>
                        </a:spcAft>
                      </a:pPr>
                      <a:r>
                        <a:rPr lang="it-IT" sz="1200" b="1">
                          <a:effectLst/>
                          <a:highlight>
                            <a:srgbClr val="FFFFFF"/>
                          </a:highlight>
                        </a:rPr>
                        <a:t>(in g)</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proteine</a:t>
                      </a:r>
                      <a:endParaRPr lang="it-IT" sz="1200" b="1">
                        <a:effectLst/>
                      </a:endParaRPr>
                    </a:p>
                    <a:p>
                      <a:pPr algn="ctr">
                        <a:spcAft>
                          <a:spcPts val="0"/>
                        </a:spcAft>
                      </a:pPr>
                      <a:r>
                        <a:rPr lang="it-IT" sz="1200" b="1">
                          <a:effectLst/>
                          <a:highlight>
                            <a:srgbClr val="FFFFFF"/>
                          </a:highlight>
                        </a:rPr>
                        <a:t>(in g)</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carboidrati(in g)</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costo</a:t>
                      </a:r>
                      <a:endParaRPr lang="it-IT" sz="1200" b="1">
                        <a:effectLst/>
                      </a:endParaRPr>
                    </a:p>
                    <a:p>
                      <a:pPr algn="ctr">
                        <a:spcAft>
                          <a:spcPts val="0"/>
                        </a:spcAft>
                      </a:pPr>
                      <a:r>
                        <a:rPr lang="it-IT" sz="1200" b="1">
                          <a:effectLst/>
                          <a:highlight>
                            <a:srgbClr val="FFFFFF"/>
                          </a:highlight>
                        </a:rPr>
                        <a:t>(in €)</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extLst>
                  <a:ext uri="{0D108BD9-81ED-4DB2-BD59-A6C34878D82A}">
                    <a16:rowId xmlns:a16="http://schemas.microsoft.com/office/drawing/2014/main" val="1477800637"/>
                  </a:ext>
                </a:extLst>
              </a:tr>
              <a:tr h="826770">
                <a:tc>
                  <a:txBody>
                    <a:bodyPr/>
                    <a:lstStyle/>
                    <a:p>
                      <a:pPr>
                        <a:spcAft>
                          <a:spcPts val="0"/>
                        </a:spcAft>
                      </a:pPr>
                      <a:r>
                        <a:rPr lang="it-IT" sz="1200" b="1">
                          <a:effectLst/>
                          <a:highlight>
                            <a:srgbClr val="FFFFFF"/>
                          </a:highlight>
                        </a:rPr>
                        <a:t>latte</a:t>
                      </a:r>
                      <a:endParaRPr lang="it-IT" sz="1200" b="1">
                        <a:effectLst/>
                      </a:endParaRPr>
                    </a:p>
                    <a:p>
                      <a:pPr>
                        <a:spcAft>
                          <a:spcPts val="0"/>
                        </a:spcAft>
                      </a:pPr>
                      <a:r>
                        <a:rPr lang="it-IT" sz="1200" b="1">
                          <a:effectLst/>
                          <a:highlight>
                            <a:srgbClr val="FFFFFF"/>
                          </a:highlight>
                        </a:rPr>
                        <a:t>succo d’arancia </a:t>
                      </a:r>
                      <a:endParaRPr lang="it-IT" sz="1200" b="1">
                        <a:effectLst/>
                      </a:endParaRPr>
                    </a:p>
                    <a:p>
                      <a:pPr>
                        <a:spcAft>
                          <a:spcPts val="0"/>
                        </a:spcAft>
                      </a:pPr>
                      <a:r>
                        <a:rPr lang="it-IT" sz="1200" b="1">
                          <a:effectLst/>
                          <a:highlight>
                            <a:srgbClr val="FFFFFF"/>
                          </a:highlight>
                        </a:rPr>
                        <a:t>tè </a:t>
                      </a:r>
                      <a:endParaRPr lang="it-IT" sz="1200" b="1">
                        <a:effectLst/>
                      </a:endParaRPr>
                    </a:p>
                    <a:p>
                      <a:pPr>
                        <a:spcAft>
                          <a:spcPts val="0"/>
                        </a:spcAft>
                      </a:pPr>
                      <a:r>
                        <a:rPr lang="it-IT" sz="1200" b="1">
                          <a:effectLst/>
                          <a:highlight>
                            <a:srgbClr val="FFFFFF"/>
                          </a:highlight>
                        </a:rPr>
                        <a:t>yogurt  </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100 ml</a:t>
                      </a:r>
                      <a:endParaRPr lang="it-IT" sz="1200" b="1">
                        <a:effectLst/>
                      </a:endParaRPr>
                    </a:p>
                    <a:p>
                      <a:pPr algn="ctr">
                        <a:spcAft>
                          <a:spcPts val="0"/>
                        </a:spcAft>
                      </a:pPr>
                      <a:r>
                        <a:rPr lang="it-IT" sz="1200" b="1">
                          <a:effectLst/>
                          <a:highlight>
                            <a:srgbClr val="FFFFFF"/>
                          </a:highlight>
                        </a:rPr>
                        <a:t>100 ml</a:t>
                      </a:r>
                      <a:endParaRPr lang="it-IT" sz="1200" b="1">
                        <a:effectLst/>
                      </a:endParaRPr>
                    </a:p>
                    <a:p>
                      <a:pPr algn="ctr">
                        <a:spcAft>
                          <a:spcPts val="0"/>
                        </a:spcAft>
                      </a:pPr>
                      <a:r>
                        <a:rPr lang="it-IT" sz="1200" b="1">
                          <a:effectLst/>
                          <a:highlight>
                            <a:srgbClr val="FFFFFF"/>
                          </a:highlight>
                        </a:rPr>
                        <a:t>100 ml</a:t>
                      </a:r>
                      <a:endParaRPr lang="it-IT" sz="1200" b="1">
                        <a:effectLst/>
                      </a:endParaRPr>
                    </a:p>
                    <a:p>
                      <a:pPr algn="ctr">
                        <a:spcAft>
                          <a:spcPts val="0"/>
                        </a:spcAft>
                      </a:pPr>
                      <a:r>
                        <a:rPr lang="it-IT" sz="1200" b="1">
                          <a:effectLst/>
                          <a:highlight>
                            <a:srgbClr val="FFFFFF"/>
                          </a:highlight>
                        </a:rPr>
                        <a:t>100 ml</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47</a:t>
                      </a:r>
                      <a:endParaRPr lang="it-IT" sz="1200" b="1">
                        <a:effectLst/>
                      </a:endParaRPr>
                    </a:p>
                    <a:p>
                      <a:pPr algn="ctr">
                        <a:spcAft>
                          <a:spcPts val="0"/>
                        </a:spcAft>
                      </a:pPr>
                      <a:r>
                        <a:rPr lang="it-IT" sz="1200" b="1">
                          <a:effectLst/>
                          <a:highlight>
                            <a:srgbClr val="FFFFFF"/>
                          </a:highlight>
                        </a:rPr>
                        <a:t>45</a:t>
                      </a:r>
                      <a:endParaRPr lang="it-IT" sz="1200" b="1">
                        <a:effectLst/>
                      </a:endParaRPr>
                    </a:p>
                    <a:p>
                      <a:pPr algn="ctr">
                        <a:spcAft>
                          <a:spcPts val="0"/>
                        </a:spcAft>
                      </a:pPr>
                      <a:r>
                        <a:rPr lang="it-IT" sz="1200" b="1">
                          <a:effectLst/>
                          <a:highlight>
                            <a:srgbClr val="FFFFFF"/>
                          </a:highlight>
                        </a:rPr>
                        <a:t>108</a:t>
                      </a:r>
                      <a:endParaRPr lang="it-IT" sz="1200" b="1">
                        <a:effectLst/>
                      </a:endParaRPr>
                    </a:p>
                    <a:p>
                      <a:pPr algn="ctr">
                        <a:spcAft>
                          <a:spcPts val="0"/>
                        </a:spcAft>
                      </a:pPr>
                      <a:r>
                        <a:rPr lang="it-IT" sz="1200" b="1">
                          <a:effectLst/>
                          <a:highlight>
                            <a:srgbClr val="FFFFFF"/>
                          </a:highlight>
                        </a:rPr>
                        <a:t>66</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3.6</a:t>
                      </a:r>
                      <a:endParaRPr lang="it-IT" sz="1200" b="1">
                        <a:effectLst/>
                      </a:endParaRPr>
                    </a:p>
                    <a:p>
                      <a:pPr algn="ctr">
                        <a:spcAft>
                          <a:spcPts val="0"/>
                        </a:spcAft>
                      </a:pPr>
                      <a:r>
                        <a:rPr lang="it-IT" sz="1200" b="1">
                          <a:effectLst/>
                          <a:highlight>
                            <a:srgbClr val="FFFFFF"/>
                          </a:highlight>
                        </a:rPr>
                        <a:t>0.2</a:t>
                      </a:r>
                      <a:endParaRPr lang="it-IT" sz="1200" b="1">
                        <a:effectLst/>
                      </a:endParaRPr>
                    </a:p>
                    <a:p>
                      <a:pPr algn="ctr">
                        <a:spcAft>
                          <a:spcPts val="0"/>
                        </a:spcAft>
                      </a:pPr>
                      <a:r>
                        <a:rPr lang="it-IT" sz="1200" b="1">
                          <a:effectLst/>
                          <a:highlight>
                            <a:srgbClr val="FFFFFF"/>
                          </a:highlight>
                        </a:rPr>
                        <a:t>2.0</a:t>
                      </a:r>
                      <a:endParaRPr lang="it-IT" sz="1200" b="1">
                        <a:effectLst/>
                      </a:endParaRPr>
                    </a:p>
                    <a:p>
                      <a:pPr algn="ctr">
                        <a:spcAft>
                          <a:spcPts val="0"/>
                        </a:spcAft>
                      </a:pPr>
                      <a:r>
                        <a:rPr lang="it-IT" sz="1200" b="1">
                          <a:effectLst/>
                          <a:highlight>
                            <a:srgbClr val="FFFFFF"/>
                          </a:highlight>
                        </a:rPr>
                        <a:t>3.9</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3.1</a:t>
                      </a:r>
                      <a:endParaRPr lang="it-IT" sz="1200" b="1">
                        <a:effectLst/>
                      </a:endParaRPr>
                    </a:p>
                    <a:p>
                      <a:pPr algn="ctr">
                        <a:spcAft>
                          <a:spcPts val="0"/>
                        </a:spcAft>
                      </a:pPr>
                      <a:r>
                        <a:rPr lang="it-IT" sz="1200" b="1">
                          <a:effectLst/>
                          <a:highlight>
                            <a:srgbClr val="FFFFFF"/>
                          </a:highlight>
                        </a:rPr>
                        <a:t>0.7</a:t>
                      </a:r>
                      <a:endParaRPr lang="it-IT" sz="1200" b="1">
                        <a:effectLst/>
                      </a:endParaRPr>
                    </a:p>
                    <a:p>
                      <a:pPr algn="ctr">
                        <a:spcAft>
                          <a:spcPts val="0"/>
                        </a:spcAft>
                      </a:pPr>
                      <a:r>
                        <a:rPr lang="it-IT" sz="1200" b="1">
                          <a:effectLst/>
                          <a:highlight>
                            <a:srgbClr val="FFFFFF"/>
                          </a:highlight>
                        </a:rPr>
                        <a:t>19.6</a:t>
                      </a:r>
                      <a:endParaRPr lang="it-IT" sz="1200" b="1">
                        <a:effectLst/>
                      </a:endParaRPr>
                    </a:p>
                    <a:p>
                      <a:pPr algn="ctr">
                        <a:spcAft>
                          <a:spcPts val="0"/>
                        </a:spcAft>
                      </a:pPr>
                      <a:r>
                        <a:rPr lang="it-IT" sz="1200" b="1">
                          <a:effectLst/>
                          <a:highlight>
                            <a:srgbClr val="FFFFFF"/>
                          </a:highlight>
                        </a:rPr>
                        <a:t>3.3</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5</a:t>
                      </a:r>
                      <a:endParaRPr lang="it-IT" sz="1200" b="1">
                        <a:effectLst/>
                      </a:endParaRPr>
                    </a:p>
                    <a:p>
                      <a:pPr algn="ctr">
                        <a:spcAft>
                          <a:spcPts val="0"/>
                        </a:spcAft>
                      </a:pPr>
                      <a:r>
                        <a:rPr lang="it-IT" sz="1200" b="1">
                          <a:effectLst/>
                          <a:highlight>
                            <a:srgbClr val="FFFFFF"/>
                          </a:highlight>
                        </a:rPr>
                        <a:t>7.8</a:t>
                      </a:r>
                      <a:endParaRPr lang="it-IT" sz="1200" b="1">
                        <a:effectLst/>
                      </a:endParaRPr>
                    </a:p>
                    <a:p>
                      <a:pPr algn="ctr">
                        <a:spcAft>
                          <a:spcPts val="0"/>
                        </a:spcAft>
                      </a:pPr>
                      <a:r>
                        <a:rPr lang="it-IT" sz="1200" b="1">
                          <a:effectLst/>
                          <a:highlight>
                            <a:srgbClr val="FFFFFF"/>
                          </a:highlight>
                        </a:rPr>
                        <a:t>3</a:t>
                      </a:r>
                      <a:endParaRPr lang="it-IT" sz="1200" b="1">
                        <a:effectLst/>
                      </a:endParaRPr>
                    </a:p>
                    <a:p>
                      <a:pPr algn="ctr">
                        <a:spcAft>
                          <a:spcPts val="0"/>
                        </a:spcAft>
                      </a:pPr>
                      <a:r>
                        <a:rPr lang="it-IT" sz="1200" b="1">
                          <a:effectLst/>
                          <a:highlight>
                            <a:srgbClr val="FFFFFF"/>
                          </a:highlight>
                        </a:rPr>
                        <a:t>4.3</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0.50</a:t>
                      </a:r>
                      <a:endParaRPr lang="it-IT" sz="1200" b="1">
                        <a:effectLst/>
                      </a:endParaRPr>
                    </a:p>
                    <a:p>
                      <a:pPr algn="ctr">
                        <a:spcAft>
                          <a:spcPts val="0"/>
                        </a:spcAft>
                      </a:pPr>
                      <a:r>
                        <a:rPr lang="it-IT" sz="1200" b="1">
                          <a:effectLst/>
                          <a:highlight>
                            <a:srgbClr val="FFFFFF"/>
                          </a:highlight>
                        </a:rPr>
                        <a:t>1.50</a:t>
                      </a:r>
                      <a:endParaRPr lang="it-IT" sz="1200" b="1">
                        <a:effectLst/>
                      </a:endParaRPr>
                    </a:p>
                    <a:p>
                      <a:pPr algn="ctr">
                        <a:spcAft>
                          <a:spcPts val="0"/>
                        </a:spcAft>
                      </a:pPr>
                      <a:r>
                        <a:rPr lang="it-IT" sz="1200" b="1">
                          <a:effectLst/>
                          <a:highlight>
                            <a:srgbClr val="FFFFFF"/>
                          </a:highlight>
                        </a:rPr>
                        <a:t>1.50</a:t>
                      </a:r>
                      <a:endParaRPr lang="it-IT" sz="1200" b="1">
                        <a:effectLst/>
                      </a:endParaRPr>
                    </a:p>
                    <a:p>
                      <a:pPr algn="ctr">
                        <a:spcAft>
                          <a:spcPts val="0"/>
                        </a:spcAft>
                      </a:pPr>
                      <a:r>
                        <a:rPr lang="it-IT" sz="1200" b="1">
                          <a:effectLst/>
                          <a:highlight>
                            <a:srgbClr val="FFFFFF"/>
                          </a:highlight>
                        </a:rPr>
                        <a:t>1.00</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extLst>
                  <a:ext uri="{0D108BD9-81ED-4DB2-BD59-A6C34878D82A}">
                    <a16:rowId xmlns:a16="http://schemas.microsoft.com/office/drawing/2014/main" val="919731979"/>
                  </a:ext>
                </a:extLst>
              </a:tr>
              <a:tr h="826770">
                <a:tc>
                  <a:txBody>
                    <a:bodyPr/>
                    <a:lstStyle/>
                    <a:p>
                      <a:pPr>
                        <a:spcAft>
                          <a:spcPts val="0"/>
                        </a:spcAft>
                      </a:pPr>
                      <a:r>
                        <a:rPr lang="it-IT" sz="1200" b="1">
                          <a:effectLst/>
                          <a:highlight>
                            <a:srgbClr val="FFFFFF"/>
                          </a:highlight>
                        </a:rPr>
                        <a:t>cornetto </a:t>
                      </a:r>
                      <a:endParaRPr lang="it-IT" sz="1200" b="1">
                        <a:effectLst/>
                      </a:endParaRPr>
                    </a:p>
                    <a:p>
                      <a:pPr>
                        <a:spcAft>
                          <a:spcPts val="0"/>
                        </a:spcAft>
                      </a:pPr>
                      <a:r>
                        <a:rPr lang="it-IT" sz="1200" b="1">
                          <a:effectLst/>
                          <a:highlight>
                            <a:srgbClr val="FFFFFF"/>
                          </a:highlight>
                        </a:rPr>
                        <a:t>biscotti </a:t>
                      </a:r>
                      <a:endParaRPr lang="it-IT" sz="1200" b="1">
                        <a:effectLst/>
                      </a:endParaRPr>
                    </a:p>
                    <a:p>
                      <a:pPr>
                        <a:spcAft>
                          <a:spcPts val="0"/>
                        </a:spcAft>
                      </a:pPr>
                      <a:r>
                        <a:rPr lang="it-IT" sz="1200" b="1">
                          <a:effectLst/>
                          <a:highlight>
                            <a:srgbClr val="FFFFFF"/>
                          </a:highlight>
                        </a:rPr>
                        <a:t>fette biscottate </a:t>
                      </a:r>
                      <a:endParaRPr lang="it-IT" sz="1200" b="1">
                        <a:effectLst/>
                      </a:endParaRPr>
                    </a:p>
                    <a:p>
                      <a:pPr>
                        <a:spcAft>
                          <a:spcPts val="0"/>
                        </a:spcAft>
                      </a:pPr>
                      <a:r>
                        <a:rPr lang="it-IT" sz="1200" b="1">
                          <a:effectLst/>
                          <a:highlight>
                            <a:srgbClr val="FFFFFF"/>
                          </a:highlight>
                        </a:rPr>
                        <a:t>cereali</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231</a:t>
                      </a:r>
                      <a:endParaRPr lang="it-IT" sz="1200" b="1">
                        <a:effectLst/>
                      </a:endParaRPr>
                    </a:p>
                    <a:p>
                      <a:pPr algn="ctr">
                        <a:spcAft>
                          <a:spcPts val="0"/>
                        </a:spcAft>
                      </a:pPr>
                      <a:r>
                        <a:rPr lang="it-IT" sz="1200" b="1">
                          <a:effectLst/>
                          <a:highlight>
                            <a:srgbClr val="FFFFFF"/>
                          </a:highlight>
                        </a:rPr>
                        <a:t>493</a:t>
                      </a:r>
                      <a:endParaRPr lang="it-IT" sz="1200" b="1">
                        <a:effectLst/>
                      </a:endParaRPr>
                    </a:p>
                    <a:p>
                      <a:pPr algn="ctr">
                        <a:spcAft>
                          <a:spcPts val="0"/>
                        </a:spcAft>
                      </a:pPr>
                      <a:r>
                        <a:rPr lang="it-IT" sz="1200" b="1">
                          <a:effectLst/>
                          <a:highlight>
                            <a:srgbClr val="FFFFFF"/>
                          </a:highlight>
                        </a:rPr>
                        <a:t>408</a:t>
                      </a:r>
                      <a:endParaRPr lang="it-IT" sz="1200" b="1">
                        <a:effectLst/>
                      </a:endParaRPr>
                    </a:p>
                    <a:p>
                      <a:pPr algn="ctr">
                        <a:spcAft>
                          <a:spcPts val="0"/>
                        </a:spcAft>
                      </a:pPr>
                      <a:r>
                        <a:rPr lang="it-IT" sz="1200" b="1">
                          <a:effectLst/>
                          <a:highlight>
                            <a:srgbClr val="FFFFFF"/>
                          </a:highlight>
                        </a:rPr>
                        <a:t>393</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18.3</a:t>
                      </a:r>
                      <a:endParaRPr lang="it-IT" sz="1200" b="1">
                        <a:effectLst/>
                      </a:endParaRPr>
                    </a:p>
                    <a:p>
                      <a:pPr algn="ctr">
                        <a:spcAft>
                          <a:spcPts val="0"/>
                        </a:spcAft>
                      </a:pPr>
                      <a:r>
                        <a:rPr lang="it-IT" sz="1200" b="1">
                          <a:effectLst/>
                          <a:highlight>
                            <a:srgbClr val="FFFFFF"/>
                          </a:highlight>
                        </a:rPr>
                        <a:t>8.0</a:t>
                      </a:r>
                      <a:endParaRPr lang="it-IT" sz="1200" b="1">
                        <a:effectLst/>
                      </a:endParaRPr>
                    </a:p>
                    <a:p>
                      <a:pPr algn="ctr">
                        <a:spcAft>
                          <a:spcPts val="0"/>
                        </a:spcAft>
                      </a:pPr>
                      <a:r>
                        <a:rPr lang="it-IT" sz="1200" b="1">
                          <a:effectLst/>
                          <a:highlight>
                            <a:srgbClr val="FFFFFF"/>
                          </a:highlight>
                        </a:rPr>
                        <a:t>7.2</a:t>
                      </a:r>
                      <a:endParaRPr lang="it-IT" sz="1200" b="1">
                        <a:effectLst/>
                      </a:endParaRPr>
                    </a:p>
                    <a:p>
                      <a:pPr algn="ctr">
                        <a:spcAft>
                          <a:spcPts val="0"/>
                        </a:spcAft>
                      </a:pPr>
                      <a:r>
                        <a:rPr lang="it-IT" sz="1200" b="1">
                          <a:effectLst/>
                          <a:highlight>
                            <a:srgbClr val="FFFFFF"/>
                          </a:highlight>
                        </a:rPr>
                        <a:t>7.3</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4.7</a:t>
                      </a:r>
                      <a:endParaRPr lang="it-IT" sz="1200" b="1">
                        <a:effectLst/>
                      </a:endParaRPr>
                    </a:p>
                    <a:p>
                      <a:pPr algn="ctr">
                        <a:spcAft>
                          <a:spcPts val="0"/>
                        </a:spcAft>
                      </a:pPr>
                      <a:r>
                        <a:rPr lang="it-IT" sz="1200" b="1">
                          <a:effectLst/>
                          <a:highlight>
                            <a:srgbClr val="FFFFFF"/>
                          </a:highlight>
                        </a:rPr>
                        <a:t>10</a:t>
                      </a:r>
                      <a:endParaRPr lang="it-IT" sz="1200" b="1">
                        <a:effectLst/>
                      </a:endParaRPr>
                    </a:p>
                    <a:p>
                      <a:pPr algn="ctr">
                        <a:spcAft>
                          <a:spcPts val="0"/>
                        </a:spcAft>
                      </a:pPr>
                      <a:r>
                        <a:rPr lang="it-IT" sz="1200" b="1">
                          <a:effectLst/>
                          <a:highlight>
                            <a:srgbClr val="FFFFFF"/>
                          </a:highlight>
                        </a:rPr>
                        <a:t>13.5</a:t>
                      </a:r>
                      <a:endParaRPr lang="it-IT" sz="1200" b="1">
                        <a:effectLst/>
                      </a:endParaRPr>
                    </a:p>
                    <a:p>
                      <a:pPr algn="ctr">
                        <a:spcAft>
                          <a:spcPts val="0"/>
                        </a:spcAft>
                      </a:pPr>
                      <a:r>
                        <a:rPr lang="it-IT" sz="1200" b="1">
                          <a:effectLst/>
                          <a:highlight>
                            <a:srgbClr val="FFFFFF"/>
                          </a:highlight>
                        </a:rPr>
                        <a:t>6.5</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26.1</a:t>
                      </a:r>
                      <a:endParaRPr lang="it-IT" sz="1200" b="1">
                        <a:effectLst/>
                      </a:endParaRPr>
                    </a:p>
                    <a:p>
                      <a:pPr algn="ctr">
                        <a:spcAft>
                          <a:spcPts val="0"/>
                        </a:spcAft>
                      </a:pPr>
                      <a:r>
                        <a:rPr lang="it-IT" sz="1200" b="1">
                          <a:effectLst/>
                          <a:highlight>
                            <a:srgbClr val="FFFFFF"/>
                          </a:highlight>
                        </a:rPr>
                        <a:t>70</a:t>
                      </a:r>
                      <a:endParaRPr lang="it-IT" sz="1200" b="1">
                        <a:effectLst/>
                      </a:endParaRPr>
                    </a:p>
                    <a:p>
                      <a:pPr algn="ctr">
                        <a:spcAft>
                          <a:spcPts val="0"/>
                        </a:spcAft>
                      </a:pPr>
                      <a:r>
                        <a:rPr lang="it-IT" sz="1200" b="1">
                          <a:effectLst/>
                          <a:highlight>
                            <a:srgbClr val="FFFFFF"/>
                          </a:highlight>
                        </a:rPr>
                        <a:t>72.3</a:t>
                      </a:r>
                      <a:endParaRPr lang="it-IT" sz="1200" b="1">
                        <a:effectLst/>
                      </a:endParaRPr>
                    </a:p>
                    <a:p>
                      <a:pPr algn="ctr">
                        <a:spcAft>
                          <a:spcPts val="0"/>
                        </a:spcAft>
                      </a:pPr>
                      <a:r>
                        <a:rPr lang="it-IT" sz="1200" b="1">
                          <a:effectLst/>
                          <a:highlight>
                            <a:srgbClr val="FFFFFF"/>
                          </a:highlight>
                        </a:rPr>
                        <a:t>81</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1.20</a:t>
                      </a:r>
                      <a:endParaRPr lang="it-IT" sz="1200" b="1">
                        <a:effectLst/>
                      </a:endParaRPr>
                    </a:p>
                    <a:p>
                      <a:pPr algn="ctr">
                        <a:spcAft>
                          <a:spcPts val="0"/>
                        </a:spcAft>
                      </a:pPr>
                      <a:r>
                        <a:rPr lang="it-IT" sz="1200" b="1">
                          <a:effectLst/>
                          <a:highlight>
                            <a:srgbClr val="FFFFFF"/>
                          </a:highlight>
                        </a:rPr>
                        <a:t>0.50</a:t>
                      </a:r>
                      <a:endParaRPr lang="it-IT" sz="1200" b="1">
                        <a:effectLst/>
                      </a:endParaRPr>
                    </a:p>
                    <a:p>
                      <a:pPr algn="ctr">
                        <a:spcAft>
                          <a:spcPts val="0"/>
                        </a:spcAft>
                      </a:pPr>
                      <a:r>
                        <a:rPr lang="it-IT" sz="1200" b="1">
                          <a:effectLst/>
                          <a:highlight>
                            <a:srgbClr val="FFFFFF"/>
                          </a:highlight>
                        </a:rPr>
                        <a:t>0.40</a:t>
                      </a:r>
                      <a:endParaRPr lang="it-IT" sz="1200" b="1">
                        <a:effectLst/>
                      </a:endParaRPr>
                    </a:p>
                    <a:p>
                      <a:pPr algn="ctr">
                        <a:spcAft>
                          <a:spcPts val="0"/>
                        </a:spcAft>
                      </a:pPr>
                      <a:r>
                        <a:rPr lang="it-IT" sz="1200" b="1">
                          <a:effectLst/>
                          <a:highlight>
                            <a:srgbClr val="FFFFFF"/>
                          </a:highlight>
                        </a:rPr>
                        <a:t>0.60</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extLst>
                  <a:ext uri="{0D108BD9-81ED-4DB2-BD59-A6C34878D82A}">
                    <a16:rowId xmlns:a16="http://schemas.microsoft.com/office/drawing/2014/main" val="3474226965"/>
                  </a:ext>
                </a:extLst>
              </a:tr>
              <a:tr h="826770">
                <a:tc>
                  <a:txBody>
                    <a:bodyPr/>
                    <a:lstStyle/>
                    <a:p>
                      <a:pPr>
                        <a:spcAft>
                          <a:spcPts val="0"/>
                        </a:spcAft>
                      </a:pPr>
                      <a:r>
                        <a:rPr lang="it-IT" sz="1200" b="1">
                          <a:effectLst/>
                          <a:highlight>
                            <a:srgbClr val="FFFFFF"/>
                          </a:highlight>
                        </a:rPr>
                        <a:t>prosciutto cotto emmenthal</a:t>
                      </a:r>
                      <a:endParaRPr lang="it-IT" sz="1200" b="1">
                        <a:effectLst/>
                      </a:endParaRPr>
                    </a:p>
                    <a:p>
                      <a:pPr>
                        <a:spcAft>
                          <a:spcPts val="0"/>
                        </a:spcAft>
                      </a:pPr>
                      <a:r>
                        <a:rPr lang="it-IT" sz="1200" b="1">
                          <a:effectLst/>
                          <a:highlight>
                            <a:srgbClr val="FFFFFF"/>
                          </a:highlight>
                        </a:rPr>
                        <a:t>parmigiano reggiano pane</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193</a:t>
                      </a:r>
                      <a:endParaRPr lang="it-IT" sz="1200" b="1">
                        <a:effectLst/>
                      </a:endParaRPr>
                    </a:p>
                    <a:p>
                      <a:pPr algn="ctr">
                        <a:spcAft>
                          <a:spcPts val="0"/>
                        </a:spcAft>
                      </a:pPr>
                      <a:r>
                        <a:rPr lang="it-IT" sz="1200" b="1">
                          <a:effectLst/>
                          <a:highlight>
                            <a:srgbClr val="FFFFFF"/>
                          </a:highlight>
                        </a:rPr>
                        <a:t>387</a:t>
                      </a:r>
                      <a:endParaRPr lang="it-IT" sz="1200" b="1">
                        <a:effectLst/>
                      </a:endParaRPr>
                    </a:p>
                    <a:p>
                      <a:pPr algn="ctr">
                        <a:spcAft>
                          <a:spcPts val="0"/>
                        </a:spcAft>
                      </a:pPr>
                      <a:r>
                        <a:rPr lang="it-IT" sz="1200" b="1">
                          <a:effectLst/>
                          <a:highlight>
                            <a:srgbClr val="FFFFFF"/>
                          </a:highlight>
                        </a:rPr>
                        <a:t>386</a:t>
                      </a:r>
                      <a:endParaRPr lang="it-IT" sz="1200" b="1">
                        <a:effectLst/>
                      </a:endParaRPr>
                    </a:p>
                    <a:p>
                      <a:pPr algn="ctr">
                        <a:spcAft>
                          <a:spcPts val="0"/>
                        </a:spcAft>
                      </a:pPr>
                      <a:r>
                        <a:rPr lang="it-IT" sz="1200" b="1">
                          <a:effectLst/>
                          <a:highlight>
                            <a:srgbClr val="FFFFFF"/>
                          </a:highlight>
                        </a:rPr>
                        <a:t>238</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3.5</a:t>
                      </a:r>
                      <a:endParaRPr lang="it-IT" sz="1200" b="1">
                        <a:effectLst/>
                      </a:endParaRPr>
                    </a:p>
                    <a:p>
                      <a:pPr algn="ctr">
                        <a:spcAft>
                          <a:spcPts val="0"/>
                        </a:spcAft>
                      </a:pPr>
                      <a:r>
                        <a:rPr lang="it-IT" sz="1200" b="1">
                          <a:effectLst/>
                          <a:highlight>
                            <a:srgbClr val="FFFFFF"/>
                          </a:highlight>
                        </a:rPr>
                        <a:t>29</a:t>
                      </a:r>
                      <a:endParaRPr lang="it-IT" sz="1200" b="1">
                        <a:effectLst/>
                      </a:endParaRPr>
                    </a:p>
                    <a:p>
                      <a:pPr algn="ctr">
                        <a:spcAft>
                          <a:spcPts val="0"/>
                        </a:spcAft>
                      </a:pPr>
                      <a:r>
                        <a:rPr lang="it-IT" sz="1200" b="1">
                          <a:effectLst/>
                          <a:highlight>
                            <a:srgbClr val="FFFFFF"/>
                          </a:highlight>
                        </a:rPr>
                        <a:t>28.1</a:t>
                      </a:r>
                      <a:endParaRPr lang="it-IT" sz="1200" b="1">
                        <a:effectLst/>
                      </a:endParaRPr>
                    </a:p>
                    <a:p>
                      <a:pPr algn="ctr">
                        <a:spcAft>
                          <a:spcPts val="0"/>
                        </a:spcAft>
                      </a:pPr>
                      <a:r>
                        <a:rPr lang="it-IT" sz="1200" b="1">
                          <a:effectLst/>
                          <a:highlight>
                            <a:srgbClr val="FFFFFF"/>
                          </a:highlight>
                        </a:rPr>
                        <a:t>0.40</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19.8</a:t>
                      </a:r>
                      <a:endParaRPr lang="it-IT" sz="1200" b="1">
                        <a:effectLst/>
                      </a:endParaRPr>
                    </a:p>
                    <a:p>
                      <a:pPr algn="ctr">
                        <a:spcAft>
                          <a:spcPts val="0"/>
                        </a:spcAft>
                      </a:pPr>
                      <a:r>
                        <a:rPr lang="it-IT" sz="1200" b="1">
                          <a:effectLst/>
                          <a:highlight>
                            <a:srgbClr val="FFFFFF"/>
                          </a:highlight>
                        </a:rPr>
                        <a:t>28.5</a:t>
                      </a:r>
                      <a:endParaRPr lang="it-IT" sz="1200" b="1">
                        <a:effectLst/>
                      </a:endParaRPr>
                    </a:p>
                    <a:p>
                      <a:pPr algn="ctr">
                        <a:spcAft>
                          <a:spcPts val="0"/>
                        </a:spcAft>
                      </a:pPr>
                      <a:r>
                        <a:rPr lang="it-IT" sz="1200" b="1">
                          <a:effectLst/>
                          <a:highlight>
                            <a:srgbClr val="FFFFFF"/>
                          </a:highlight>
                        </a:rPr>
                        <a:t>30</a:t>
                      </a:r>
                      <a:endParaRPr lang="it-IT" sz="1200" b="1">
                        <a:effectLst/>
                      </a:endParaRPr>
                    </a:p>
                    <a:p>
                      <a:pPr algn="ctr">
                        <a:spcAft>
                          <a:spcPts val="0"/>
                        </a:spcAft>
                      </a:pPr>
                      <a:r>
                        <a:rPr lang="it-IT" sz="1200" b="1">
                          <a:effectLst/>
                          <a:highlight>
                            <a:srgbClr val="FFFFFF"/>
                          </a:highlight>
                        </a:rPr>
                        <a:t>8</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a:t>
                      </a:r>
                      <a:endParaRPr lang="it-IT" sz="1200" b="1">
                        <a:effectLst/>
                      </a:endParaRPr>
                    </a:p>
                    <a:p>
                      <a:pPr algn="ctr">
                        <a:spcAft>
                          <a:spcPts val="0"/>
                        </a:spcAft>
                      </a:pPr>
                      <a:r>
                        <a:rPr lang="it-IT" sz="1200" b="1">
                          <a:effectLst/>
                          <a:highlight>
                            <a:srgbClr val="FFFFFF"/>
                          </a:highlight>
                        </a:rPr>
                        <a:t>3.37</a:t>
                      </a:r>
                      <a:endParaRPr lang="it-IT" sz="1200" b="1">
                        <a:effectLst/>
                      </a:endParaRPr>
                    </a:p>
                    <a:p>
                      <a:pPr algn="ctr">
                        <a:spcAft>
                          <a:spcPts val="0"/>
                        </a:spcAft>
                      </a:pPr>
                      <a:r>
                        <a:rPr lang="it-IT" sz="1200" b="1">
                          <a:effectLst/>
                          <a:highlight>
                            <a:srgbClr val="FFFFFF"/>
                          </a:highlight>
                        </a:rPr>
                        <a:t>3.22</a:t>
                      </a:r>
                      <a:endParaRPr lang="it-IT" sz="1200" b="1">
                        <a:effectLst/>
                      </a:endParaRPr>
                    </a:p>
                    <a:p>
                      <a:pPr algn="ctr">
                        <a:spcAft>
                          <a:spcPts val="0"/>
                        </a:spcAft>
                      </a:pPr>
                      <a:r>
                        <a:rPr lang="it-IT" sz="1200" b="1">
                          <a:effectLst/>
                          <a:highlight>
                            <a:srgbClr val="FFFFFF"/>
                          </a:highlight>
                        </a:rPr>
                        <a:t>55</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1.50</a:t>
                      </a:r>
                      <a:endParaRPr lang="it-IT" sz="1200" b="1">
                        <a:effectLst/>
                      </a:endParaRPr>
                    </a:p>
                    <a:p>
                      <a:pPr algn="ctr">
                        <a:spcAft>
                          <a:spcPts val="0"/>
                        </a:spcAft>
                      </a:pPr>
                      <a:r>
                        <a:rPr lang="it-IT" sz="1200" b="1">
                          <a:effectLst/>
                          <a:highlight>
                            <a:srgbClr val="FFFFFF"/>
                          </a:highlight>
                        </a:rPr>
                        <a:t>1.30</a:t>
                      </a:r>
                      <a:endParaRPr lang="it-IT" sz="1200" b="1">
                        <a:effectLst/>
                      </a:endParaRPr>
                    </a:p>
                    <a:p>
                      <a:pPr algn="ctr">
                        <a:spcAft>
                          <a:spcPts val="0"/>
                        </a:spcAft>
                      </a:pPr>
                      <a:r>
                        <a:rPr lang="it-IT" sz="1200" b="1">
                          <a:effectLst/>
                          <a:highlight>
                            <a:srgbClr val="FFFFFF"/>
                          </a:highlight>
                        </a:rPr>
                        <a:t>2.00</a:t>
                      </a:r>
                      <a:endParaRPr lang="it-IT" sz="1200" b="1">
                        <a:effectLst/>
                      </a:endParaRPr>
                    </a:p>
                    <a:p>
                      <a:pPr algn="ctr">
                        <a:spcAft>
                          <a:spcPts val="0"/>
                        </a:spcAft>
                      </a:pPr>
                      <a:r>
                        <a:rPr lang="it-IT" sz="1200" b="1">
                          <a:effectLst/>
                          <a:highlight>
                            <a:srgbClr val="FFFFFF"/>
                          </a:highlight>
                        </a:rPr>
                        <a:t>0.30</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extLst>
                  <a:ext uri="{0D108BD9-81ED-4DB2-BD59-A6C34878D82A}">
                    <a16:rowId xmlns:a16="http://schemas.microsoft.com/office/drawing/2014/main" val="382517539"/>
                  </a:ext>
                </a:extLst>
              </a:tr>
              <a:tr h="826770">
                <a:tc>
                  <a:txBody>
                    <a:bodyPr/>
                    <a:lstStyle/>
                    <a:p>
                      <a:pPr>
                        <a:spcAft>
                          <a:spcPts val="0"/>
                        </a:spcAft>
                      </a:pPr>
                      <a:r>
                        <a:rPr lang="it-IT" sz="1200" b="1">
                          <a:effectLst/>
                          <a:highlight>
                            <a:srgbClr val="FFFFFF"/>
                          </a:highlight>
                        </a:rPr>
                        <a:t>banana </a:t>
                      </a:r>
                      <a:endParaRPr lang="it-IT" sz="1200" b="1">
                        <a:effectLst/>
                      </a:endParaRPr>
                    </a:p>
                    <a:p>
                      <a:pPr>
                        <a:spcAft>
                          <a:spcPts val="0"/>
                        </a:spcAft>
                      </a:pPr>
                      <a:r>
                        <a:rPr lang="it-IT" sz="1200" b="1">
                          <a:effectLst/>
                          <a:highlight>
                            <a:srgbClr val="FFFFFF"/>
                          </a:highlight>
                        </a:rPr>
                        <a:t>mela </a:t>
                      </a:r>
                      <a:endParaRPr lang="it-IT" sz="1200" b="1">
                        <a:effectLst/>
                      </a:endParaRPr>
                    </a:p>
                    <a:p>
                      <a:pPr>
                        <a:spcAft>
                          <a:spcPts val="0"/>
                        </a:spcAft>
                      </a:pPr>
                      <a:r>
                        <a:rPr lang="it-IT" sz="1200" b="1">
                          <a:effectLst/>
                          <a:highlight>
                            <a:srgbClr val="FFFFFF"/>
                          </a:highlight>
                        </a:rPr>
                        <a:t>pera </a:t>
                      </a:r>
                      <a:endParaRPr lang="it-IT" sz="1200" b="1">
                        <a:effectLst/>
                      </a:endParaRPr>
                    </a:p>
                    <a:p>
                      <a:pPr>
                        <a:spcAft>
                          <a:spcPts val="0"/>
                        </a:spcAft>
                      </a:pPr>
                      <a:r>
                        <a:rPr lang="it-IT" sz="1200" b="1">
                          <a:effectLst/>
                          <a:highlight>
                            <a:srgbClr val="FFFFFF"/>
                          </a:highlight>
                        </a:rPr>
                        <a:t>arancia</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94</a:t>
                      </a:r>
                      <a:endParaRPr lang="it-IT" sz="1200" b="1">
                        <a:effectLst/>
                      </a:endParaRPr>
                    </a:p>
                    <a:p>
                      <a:pPr algn="ctr">
                        <a:spcAft>
                          <a:spcPts val="0"/>
                        </a:spcAft>
                      </a:pPr>
                      <a:r>
                        <a:rPr lang="it-IT" sz="1200" b="1">
                          <a:effectLst/>
                          <a:highlight>
                            <a:srgbClr val="FFFFFF"/>
                          </a:highlight>
                        </a:rPr>
                        <a:t>54</a:t>
                      </a:r>
                      <a:endParaRPr lang="it-IT" sz="1200" b="1">
                        <a:effectLst/>
                      </a:endParaRPr>
                    </a:p>
                    <a:p>
                      <a:pPr algn="ctr">
                        <a:spcAft>
                          <a:spcPts val="0"/>
                        </a:spcAft>
                      </a:pPr>
                      <a:r>
                        <a:rPr lang="it-IT" sz="1200" b="1">
                          <a:effectLst/>
                          <a:highlight>
                            <a:srgbClr val="FFFFFF"/>
                          </a:highlight>
                        </a:rPr>
                        <a:t>55</a:t>
                      </a:r>
                      <a:endParaRPr lang="it-IT" sz="1200" b="1">
                        <a:effectLst/>
                      </a:endParaRPr>
                    </a:p>
                    <a:p>
                      <a:pPr algn="ctr">
                        <a:spcAft>
                          <a:spcPts val="0"/>
                        </a:spcAft>
                      </a:pPr>
                      <a:r>
                        <a:rPr lang="it-IT" sz="1200" b="1">
                          <a:effectLst/>
                          <a:highlight>
                            <a:srgbClr val="FFFFFF"/>
                          </a:highlight>
                        </a:rPr>
                        <a:t>44</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0</a:t>
                      </a:r>
                      <a:endParaRPr lang="it-IT" sz="1200" b="1">
                        <a:effectLst/>
                      </a:endParaRPr>
                    </a:p>
                    <a:p>
                      <a:pPr algn="ctr">
                        <a:spcAft>
                          <a:spcPts val="0"/>
                        </a:spcAft>
                      </a:pPr>
                      <a:r>
                        <a:rPr lang="it-IT" sz="1200" b="1">
                          <a:effectLst/>
                          <a:highlight>
                            <a:srgbClr val="FFFFFF"/>
                          </a:highlight>
                        </a:rPr>
                        <a:t>1</a:t>
                      </a:r>
                      <a:endParaRPr lang="it-IT" sz="1200" b="1">
                        <a:effectLst/>
                      </a:endParaRPr>
                    </a:p>
                    <a:p>
                      <a:pPr algn="ctr">
                        <a:spcAft>
                          <a:spcPts val="0"/>
                        </a:spcAft>
                      </a:pPr>
                      <a:r>
                        <a:rPr lang="it-IT" sz="1200" b="1">
                          <a:effectLst/>
                          <a:highlight>
                            <a:srgbClr val="FFFFFF"/>
                          </a:highlight>
                        </a:rPr>
                        <a:t>0</a:t>
                      </a:r>
                      <a:endParaRPr lang="it-IT" sz="1200" b="1">
                        <a:effectLst/>
                      </a:endParaRPr>
                    </a:p>
                    <a:p>
                      <a:pPr algn="ctr">
                        <a:spcAft>
                          <a:spcPts val="0"/>
                        </a:spcAft>
                      </a:pPr>
                      <a:r>
                        <a:rPr lang="it-IT" sz="1200" b="1">
                          <a:effectLst/>
                          <a:highlight>
                            <a:srgbClr val="FFFFFF"/>
                          </a:highlight>
                        </a:rPr>
                        <a:t>0</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a:t>
                      </a:r>
                      <a:endParaRPr lang="it-IT" sz="1200" b="1">
                        <a:effectLst/>
                      </a:endParaRPr>
                    </a:p>
                    <a:p>
                      <a:pPr algn="ctr">
                        <a:spcAft>
                          <a:spcPts val="0"/>
                        </a:spcAft>
                      </a:pPr>
                      <a:r>
                        <a:rPr lang="it-IT" sz="1200" b="1">
                          <a:effectLst/>
                          <a:highlight>
                            <a:srgbClr val="FFFFFF"/>
                          </a:highlight>
                        </a:rPr>
                        <a:t>0</a:t>
                      </a:r>
                      <a:endParaRPr lang="it-IT" sz="1200" b="1">
                        <a:effectLst/>
                      </a:endParaRPr>
                    </a:p>
                    <a:p>
                      <a:pPr algn="ctr">
                        <a:spcAft>
                          <a:spcPts val="0"/>
                        </a:spcAft>
                      </a:pPr>
                      <a:r>
                        <a:rPr lang="it-IT" sz="1200" b="1">
                          <a:effectLst/>
                          <a:highlight>
                            <a:srgbClr val="FFFFFF"/>
                          </a:highlight>
                        </a:rPr>
                        <a:t>0</a:t>
                      </a:r>
                      <a:endParaRPr lang="it-IT" sz="1200" b="1">
                        <a:effectLst/>
                      </a:endParaRPr>
                    </a:p>
                    <a:p>
                      <a:pPr algn="ctr">
                        <a:spcAft>
                          <a:spcPts val="0"/>
                        </a:spcAft>
                      </a:pPr>
                      <a:r>
                        <a:rPr lang="it-IT" sz="1200" b="1">
                          <a:effectLst/>
                          <a:highlight>
                            <a:srgbClr val="FFFFFF"/>
                          </a:highlight>
                        </a:rPr>
                        <a:t>1</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22</a:t>
                      </a:r>
                      <a:endParaRPr lang="it-IT" sz="1200" b="1">
                        <a:effectLst/>
                      </a:endParaRPr>
                    </a:p>
                    <a:p>
                      <a:pPr algn="ctr">
                        <a:spcAft>
                          <a:spcPts val="0"/>
                        </a:spcAft>
                      </a:pPr>
                      <a:r>
                        <a:rPr lang="it-IT" sz="1200" b="1">
                          <a:effectLst/>
                          <a:highlight>
                            <a:srgbClr val="FFFFFF"/>
                          </a:highlight>
                        </a:rPr>
                        <a:t>10</a:t>
                      </a:r>
                      <a:endParaRPr lang="it-IT" sz="1200" b="1">
                        <a:effectLst/>
                      </a:endParaRPr>
                    </a:p>
                    <a:p>
                      <a:pPr algn="ctr">
                        <a:spcAft>
                          <a:spcPts val="0"/>
                        </a:spcAft>
                      </a:pPr>
                      <a:r>
                        <a:rPr lang="it-IT" sz="1200" b="1">
                          <a:effectLst/>
                          <a:highlight>
                            <a:srgbClr val="FFFFFF"/>
                          </a:highlight>
                        </a:rPr>
                        <a:t>12</a:t>
                      </a:r>
                      <a:endParaRPr lang="it-IT" sz="1200" b="1">
                        <a:effectLst/>
                      </a:endParaRPr>
                    </a:p>
                    <a:p>
                      <a:pPr algn="ctr">
                        <a:spcAft>
                          <a:spcPts val="0"/>
                        </a:spcAft>
                      </a:pPr>
                      <a:r>
                        <a:rPr lang="it-IT" sz="1200" b="1">
                          <a:effectLst/>
                          <a:highlight>
                            <a:srgbClr val="FFFFFF"/>
                          </a:highlight>
                        </a:rPr>
                        <a:t>7</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0.50</a:t>
                      </a:r>
                      <a:endParaRPr lang="it-IT" sz="1200" b="1">
                        <a:effectLst/>
                      </a:endParaRPr>
                    </a:p>
                    <a:p>
                      <a:pPr algn="ctr">
                        <a:spcAft>
                          <a:spcPts val="0"/>
                        </a:spcAft>
                      </a:pPr>
                      <a:r>
                        <a:rPr lang="it-IT" sz="1200" b="1">
                          <a:effectLst/>
                          <a:highlight>
                            <a:srgbClr val="FFFFFF"/>
                          </a:highlight>
                        </a:rPr>
                        <a:t>0.30</a:t>
                      </a:r>
                      <a:endParaRPr lang="it-IT" sz="1200" b="1">
                        <a:effectLst/>
                      </a:endParaRPr>
                    </a:p>
                    <a:p>
                      <a:pPr algn="ctr">
                        <a:spcAft>
                          <a:spcPts val="0"/>
                        </a:spcAft>
                      </a:pPr>
                      <a:r>
                        <a:rPr lang="it-IT" sz="1200" b="1">
                          <a:effectLst/>
                          <a:highlight>
                            <a:srgbClr val="FFFFFF"/>
                          </a:highlight>
                        </a:rPr>
                        <a:t>0.30</a:t>
                      </a:r>
                      <a:endParaRPr lang="it-IT" sz="1200" b="1">
                        <a:effectLst/>
                      </a:endParaRPr>
                    </a:p>
                    <a:p>
                      <a:pPr algn="ctr">
                        <a:spcAft>
                          <a:spcPts val="0"/>
                        </a:spcAft>
                      </a:pPr>
                      <a:r>
                        <a:rPr lang="it-IT" sz="1200" b="1">
                          <a:effectLst/>
                          <a:highlight>
                            <a:srgbClr val="FFFFFF"/>
                          </a:highlight>
                        </a:rPr>
                        <a:t>0.30</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extLst>
                  <a:ext uri="{0D108BD9-81ED-4DB2-BD59-A6C34878D82A}">
                    <a16:rowId xmlns:a16="http://schemas.microsoft.com/office/drawing/2014/main" val="1108380584"/>
                  </a:ext>
                </a:extLst>
              </a:tr>
              <a:tr h="826770">
                <a:tc>
                  <a:txBody>
                    <a:bodyPr/>
                    <a:lstStyle/>
                    <a:p>
                      <a:pPr>
                        <a:spcAft>
                          <a:spcPts val="0"/>
                        </a:spcAft>
                      </a:pPr>
                      <a:r>
                        <a:rPr lang="it-IT" sz="1200" b="1">
                          <a:effectLst/>
                          <a:highlight>
                            <a:srgbClr val="FFFFFF"/>
                          </a:highlight>
                        </a:rPr>
                        <a:t>zucchero </a:t>
                      </a:r>
                      <a:endParaRPr lang="it-IT" sz="1200" b="1">
                        <a:effectLst/>
                      </a:endParaRPr>
                    </a:p>
                    <a:p>
                      <a:pPr>
                        <a:spcAft>
                          <a:spcPts val="0"/>
                        </a:spcAft>
                      </a:pPr>
                      <a:r>
                        <a:rPr lang="it-IT" sz="1200" b="1">
                          <a:effectLst/>
                          <a:highlight>
                            <a:srgbClr val="FFFFFF"/>
                          </a:highlight>
                        </a:rPr>
                        <a:t>miele </a:t>
                      </a:r>
                      <a:endParaRPr lang="it-IT" sz="1200" b="1">
                        <a:effectLst/>
                      </a:endParaRPr>
                    </a:p>
                    <a:p>
                      <a:pPr>
                        <a:spcAft>
                          <a:spcPts val="0"/>
                        </a:spcAft>
                      </a:pPr>
                      <a:r>
                        <a:rPr lang="it-IT" sz="1200" b="1">
                          <a:effectLst/>
                          <a:highlight>
                            <a:srgbClr val="FFFFFF"/>
                          </a:highlight>
                        </a:rPr>
                        <a:t>burro </a:t>
                      </a:r>
                      <a:endParaRPr lang="it-IT" sz="1200" b="1">
                        <a:effectLst/>
                      </a:endParaRPr>
                    </a:p>
                    <a:p>
                      <a:pPr>
                        <a:spcAft>
                          <a:spcPts val="0"/>
                        </a:spcAft>
                      </a:pPr>
                      <a:r>
                        <a:rPr lang="it-IT" sz="1200" b="1">
                          <a:effectLst/>
                          <a:highlight>
                            <a:srgbClr val="FFFFFF"/>
                          </a:highlight>
                        </a:rPr>
                        <a:t>marmellata</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effectLst/>
                      </a:endParaRPr>
                    </a:p>
                    <a:p>
                      <a:pPr algn="ctr">
                        <a:spcAft>
                          <a:spcPts val="0"/>
                        </a:spcAft>
                      </a:pPr>
                      <a:r>
                        <a:rPr lang="it-IT" sz="1200" b="1">
                          <a:effectLst/>
                          <a:highlight>
                            <a:srgbClr val="FFFFFF"/>
                          </a:highlight>
                        </a:rPr>
                        <a:t>100 g</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410</a:t>
                      </a:r>
                      <a:endParaRPr lang="it-IT" sz="1200" b="1">
                        <a:effectLst/>
                      </a:endParaRPr>
                    </a:p>
                    <a:p>
                      <a:pPr algn="ctr">
                        <a:spcAft>
                          <a:spcPts val="0"/>
                        </a:spcAft>
                      </a:pPr>
                      <a:r>
                        <a:rPr lang="it-IT" sz="1200" b="1">
                          <a:effectLst/>
                          <a:highlight>
                            <a:srgbClr val="FFFFFF"/>
                          </a:highlight>
                        </a:rPr>
                        <a:t>325</a:t>
                      </a:r>
                      <a:endParaRPr lang="it-IT" sz="1200" b="1">
                        <a:effectLst/>
                      </a:endParaRPr>
                    </a:p>
                    <a:p>
                      <a:pPr algn="ctr">
                        <a:spcAft>
                          <a:spcPts val="0"/>
                        </a:spcAft>
                      </a:pPr>
                      <a:r>
                        <a:rPr lang="it-IT" sz="1200" b="1">
                          <a:effectLst/>
                          <a:highlight>
                            <a:srgbClr val="FFFFFF"/>
                          </a:highlight>
                        </a:rPr>
                        <a:t>754</a:t>
                      </a:r>
                      <a:endParaRPr lang="it-IT" sz="1200" b="1">
                        <a:effectLst/>
                      </a:endParaRPr>
                    </a:p>
                    <a:p>
                      <a:pPr algn="ctr">
                        <a:spcAft>
                          <a:spcPts val="0"/>
                        </a:spcAft>
                      </a:pPr>
                      <a:r>
                        <a:rPr lang="it-IT" sz="1200" b="1">
                          <a:effectLst/>
                          <a:highlight>
                            <a:srgbClr val="FFFFFF"/>
                          </a:highlight>
                        </a:rPr>
                        <a:t>230</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0</a:t>
                      </a:r>
                      <a:endParaRPr lang="it-IT" sz="1200" b="1">
                        <a:effectLst/>
                      </a:endParaRPr>
                    </a:p>
                    <a:p>
                      <a:pPr algn="ctr">
                        <a:spcAft>
                          <a:spcPts val="0"/>
                        </a:spcAft>
                      </a:pPr>
                      <a:r>
                        <a:rPr lang="it-IT" sz="1200" b="1">
                          <a:effectLst/>
                          <a:highlight>
                            <a:srgbClr val="FFFFFF"/>
                          </a:highlight>
                        </a:rPr>
                        <a:t>0.6</a:t>
                      </a:r>
                      <a:endParaRPr lang="it-IT" sz="1200" b="1">
                        <a:effectLst/>
                      </a:endParaRPr>
                    </a:p>
                    <a:p>
                      <a:pPr algn="ctr">
                        <a:spcAft>
                          <a:spcPts val="0"/>
                        </a:spcAft>
                      </a:pPr>
                      <a:r>
                        <a:rPr lang="it-IT" sz="1200" b="1">
                          <a:effectLst/>
                          <a:highlight>
                            <a:srgbClr val="FFFFFF"/>
                          </a:highlight>
                        </a:rPr>
                        <a:t>83.4</a:t>
                      </a:r>
                      <a:endParaRPr lang="it-IT" sz="1200" b="1">
                        <a:effectLst/>
                      </a:endParaRPr>
                    </a:p>
                    <a:p>
                      <a:pPr algn="ctr">
                        <a:spcAft>
                          <a:spcPts val="0"/>
                        </a:spcAft>
                      </a:pPr>
                      <a:r>
                        <a:rPr lang="it-IT" sz="1200" b="1">
                          <a:effectLst/>
                          <a:highlight>
                            <a:srgbClr val="FFFFFF"/>
                          </a:highlight>
                        </a:rPr>
                        <a:t>0</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0</a:t>
                      </a:r>
                      <a:endParaRPr lang="it-IT" sz="1200" b="1">
                        <a:effectLst/>
                      </a:endParaRPr>
                    </a:p>
                    <a:p>
                      <a:pPr algn="ctr">
                        <a:spcAft>
                          <a:spcPts val="0"/>
                        </a:spcAft>
                      </a:pPr>
                      <a:r>
                        <a:rPr lang="it-IT" sz="1200" b="1">
                          <a:effectLst/>
                          <a:highlight>
                            <a:srgbClr val="FFFFFF"/>
                          </a:highlight>
                        </a:rPr>
                        <a:t>1</a:t>
                      </a:r>
                      <a:endParaRPr lang="it-IT" sz="1200" b="1">
                        <a:effectLst/>
                      </a:endParaRPr>
                    </a:p>
                    <a:p>
                      <a:pPr algn="ctr">
                        <a:spcAft>
                          <a:spcPts val="0"/>
                        </a:spcAft>
                      </a:pPr>
                      <a:r>
                        <a:rPr lang="it-IT" sz="1200" b="1">
                          <a:effectLst/>
                          <a:highlight>
                            <a:srgbClr val="FFFFFF"/>
                          </a:highlight>
                        </a:rPr>
                        <a:t>1</a:t>
                      </a:r>
                      <a:endParaRPr lang="it-IT" sz="1200" b="1">
                        <a:effectLst/>
                      </a:endParaRPr>
                    </a:p>
                    <a:p>
                      <a:pPr algn="ctr">
                        <a:spcAft>
                          <a:spcPts val="0"/>
                        </a:spcAft>
                      </a:pPr>
                      <a:r>
                        <a:rPr lang="it-IT" sz="1200" b="1">
                          <a:effectLst/>
                          <a:highlight>
                            <a:srgbClr val="FFFFFF"/>
                          </a:highlight>
                        </a:rPr>
                        <a:t>1</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a:effectLst/>
                          <a:highlight>
                            <a:srgbClr val="FFFFFF"/>
                          </a:highlight>
                        </a:rPr>
                        <a:t>100</a:t>
                      </a:r>
                      <a:endParaRPr lang="it-IT" sz="1200" b="1">
                        <a:effectLst/>
                      </a:endParaRPr>
                    </a:p>
                    <a:p>
                      <a:pPr algn="ctr">
                        <a:spcAft>
                          <a:spcPts val="0"/>
                        </a:spcAft>
                      </a:pPr>
                      <a:r>
                        <a:rPr lang="it-IT" sz="1200" b="1">
                          <a:effectLst/>
                          <a:highlight>
                            <a:srgbClr val="FFFFFF"/>
                          </a:highlight>
                        </a:rPr>
                        <a:t>75</a:t>
                      </a:r>
                      <a:endParaRPr lang="it-IT" sz="1200" b="1">
                        <a:effectLst/>
                      </a:endParaRPr>
                    </a:p>
                    <a:p>
                      <a:pPr algn="ctr">
                        <a:spcAft>
                          <a:spcPts val="0"/>
                        </a:spcAft>
                      </a:pPr>
                      <a:r>
                        <a:rPr lang="it-IT" sz="1200" b="1">
                          <a:effectLst/>
                          <a:highlight>
                            <a:srgbClr val="FFFFFF"/>
                          </a:highlight>
                        </a:rPr>
                        <a:t>1</a:t>
                      </a:r>
                      <a:endParaRPr lang="it-IT" sz="1200" b="1">
                        <a:effectLst/>
                      </a:endParaRPr>
                    </a:p>
                    <a:p>
                      <a:pPr algn="ctr">
                        <a:spcAft>
                          <a:spcPts val="0"/>
                        </a:spcAft>
                      </a:pPr>
                      <a:r>
                        <a:rPr lang="it-IT" sz="1200" b="1">
                          <a:effectLst/>
                          <a:highlight>
                            <a:srgbClr val="FFFFFF"/>
                          </a:highlight>
                        </a:rPr>
                        <a:t>55</a:t>
                      </a:r>
                      <a:endParaRPr lang="it-IT" sz="1200" b="1">
                        <a:solidFill>
                          <a:srgbClr val="000000"/>
                        </a:solidFill>
                        <a:effectLst/>
                        <a:latin typeface="Calibri" panose="020F0502020204030204" pitchFamily="34" charset="0"/>
                        <a:ea typeface="Calibri" panose="020F0502020204030204" pitchFamily="34" charset="0"/>
                      </a:endParaRPr>
                    </a:p>
                  </a:txBody>
                  <a:tcPr marL="47625" marR="47625" marT="47625" marB="47625"/>
                </a:tc>
                <a:tc>
                  <a:txBody>
                    <a:bodyPr/>
                    <a:lstStyle/>
                    <a:p>
                      <a:pPr algn="ctr">
                        <a:spcAft>
                          <a:spcPts val="0"/>
                        </a:spcAft>
                      </a:pPr>
                      <a:r>
                        <a:rPr lang="it-IT" sz="1200" b="1" dirty="0">
                          <a:effectLst/>
                          <a:highlight>
                            <a:srgbClr val="FFFFFF"/>
                          </a:highlight>
                        </a:rPr>
                        <a:t>0.20</a:t>
                      </a:r>
                      <a:endParaRPr lang="it-IT" sz="1200" b="1" dirty="0">
                        <a:effectLst/>
                      </a:endParaRPr>
                    </a:p>
                    <a:p>
                      <a:pPr algn="ctr">
                        <a:spcAft>
                          <a:spcPts val="0"/>
                        </a:spcAft>
                      </a:pPr>
                      <a:r>
                        <a:rPr lang="it-IT" sz="1200" b="1" dirty="0">
                          <a:effectLst/>
                          <a:highlight>
                            <a:srgbClr val="FFFFFF"/>
                          </a:highlight>
                        </a:rPr>
                        <a:t>0.70</a:t>
                      </a:r>
                      <a:endParaRPr lang="it-IT" sz="1200" b="1" dirty="0">
                        <a:effectLst/>
                      </a:endParaRPr>
                    </a:p>
                    <a:p>
                      <a:pPr algn="ctr">
                        <a:spcAft>
                          <a:spcPts val="0"/>
                        </a:spcAft>
                      </a:pPr>
                      <a:r>
                        <a:rPr lang="it-IT" sz="1200" b="1" dirty="0">
                          <a:effectLst/>
                          <a:highlight>
                            <a:srgbClr val="FFFFFF"/>
                          </a:highlight>
                        </a:rPr>
                        <a:t>2.00</a:t>
                      </a:r>
                      <a:endParaRPr lang="it-IT" sz="1200" b="1" dirty="0">
                        <a:effectLst/>
                      </a:endParaRPr>
                    </a:p>
                    <a:p>
                      <a:pPr algn="ctr">
                        <a:spcAft>
                          <a:spcPts val="0"/>
                        </a:spcAft>
                      </a:pPr>
                      <a:r>
                        <a:rPr lang="it-IT" sz="1200" b="1" dirty="0">
                          <a:effectLst/>
                          <a:highlight>
                            <a:srgbClr val="FFFFFF"/>
                          </a:highlight>
                        </a:rPr>
                        <a:t>2.50</a:t>
                      </a:r>
                      <a:endParaRPr lang="it-IT" sz="1200" b="1" dirty="0">
                        <a:solidFill>
                          <a:srgbClr val="000000"/>
                        </a:solidFill>
                        <a:effectLst/>
                        <a:latin typeface="Calibri" panose="020F0502020204030204" pitchFamily="34" charset="0"/>
                        <a:ea typeface="Calibri" panose="020F0502020204030204" pitchFamily="34" charset="0"/>
                      </a:endParaRPr>
                    </a:p>
                  </a:txBody>
                  <a:tcPr marL="47625" marR="47625" marT="47625" marB="47625"/>
                </a:tc>
                <a:extLst>
                  <a:ext uri="{0D108BD9-81ED-4DB2-BD59-A6C34878D82A}">
                    <a16:rowId xmlns:a16="http://schemas.microsoft.com/office/drawing/2014/main" val="249563227"/>
                  </a:ext>
                </a:extLst>
              </a:tr>
            </a:tbl>
          </a:graphicData>
        </a:graphic>
      </p:graphicFrame>
      <p:sp>
        <p:nvSpPr>
          <p:cNvPr id="11267" name="Text Box 2">
            <a:extLst>
              <a:ext uri="{FF2B5EF4-FFF2-40B4-BE49-F238E27FC236}">
                <a16:creationId xmlns:a16="http://schemas.microsoft.com/office/drawing/2014/main" id="{0490716C-96B7-4DB7-9D0A-BD47E4B53133}"/>
              </a:ext>
            </a:extLst>
          </p:cNvPr>
          <p:cNvSpPr txBox="1">
            <a:spLocks noChangeArrowheads="1"/>
          </p:cNvSpPr>
          <p:nvPr/>
        </p:nvSpPr>
        <p:spPr bwMode="auto">
          <a:xfrm>
            <a:off x="1134666" y="0"/>
            <a:ext cx="6858001" cy="300082"/>
          </a:xfrm>
          <a:prstGeom prst="rect">
            <a:avLst/>
          </a:prstGeom>
          <a:solidFill>
            <a:srgbClr val="FF6600"/>
          </a:solidFill>
          <a:ln w="9525">
            <a:solidFill>
              <a:schemeClr val="bg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350" b="1">
                <a:solidFill>
                  <a:schemeClr val="bg1"/>
                </a:solidFill>
                <a:latin typeface="Arial" panose="020B0604020202020204" pitchFamily="34" charset="0"/>
              </a:rPr>
              <a:t>ESEMPI DI COMPITI AUTENTICI</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A2613B82-5A84-481F-A620-30F8D871757D}"/>
              </a:ext>
            </a:extLst>
          </p:cNvPr>
          <p:cNvSpPr>
            <a:spLocks noChangeArrowheads="1"/>
          </p:cNvSpPr>
          <p:nvPr/>
        </p:nvSpPr>
        <p:spPr bwMode="auto">
          <a:xfrm>
            <a:off x="1887279" y="300082"/>
            <a:ext cx="6858000" cy="628650"/>
          </a:xfrm>
          <a:prstGeom prst="rect">
            <a:avLst/>
          </a:prstGeom>
          <a:noFill/>
          <a:ln w="9525">
            <a:solidFill>
              <a:srgbClr val="CC3300"/>
            </a:solidFill>
            <a:miter lim="800000"/>
            <a:headEnd/>
            <a:tailEnd/>
          </a:ln>
        </p:spPr>
        <p:txBody>
          <a:bodyPr anchor="ctr"/>
          <a:lstStyle/>
          <a:p>
            <a:pPr algn="ctr" eaLnBrk="1" hangingPunct="1">
              <a:defRPr/>
            </a:pPr>
            <a:r>
              <a:rPr lang="it-IT" sz="1350" b="1" dirty="0">
                <a:solidFill>
                  <a:srgbClr val="FF0000"/>
                </a:solidFill>
                <a:latin typeface="Berlin Sans FB" pitchFamily="34" charset="0"/>
              </a:rPr>
              <a:t>FOCUS FORMATIVO -  </a:t>
            </a:r>
            <a:r>
              <a:rPr lang="it-IT" sz="1350" b="1" cap="all" dirty="0">
                <a:solidFill>
                  <a:srgbClr val="FF0000"/>
                </a:solidFill>
                <a:latin typeface="Berlin Sans FB" pitchFamily="34" charset="0"/>
              </a:rPr>
              <a:t>osservare, descrivere e analizzare fenomeni naturali</a:t>
            </a:r>
            <a:r>
              <a:rPr lang="it-IT" sz="1350" b="1" dirty="0">
                <a:latin typeface="Berlin Sans FB" pitchFamily="34" charset="0"/>
              </a:rPr>
              <a:t> </a:t>
            </a:r>
            <a:r>
              <a:rPr lang="it-IT" sz="1350" dirty="0">
                <a:latin typeface="Berlin Sans FB" pitchFamily="34" charset="0"/>
              </a:rPr>
              <a:t>(fine seconda)</a:t>
            </a:r>
            <a:r>
              <a:rPr lang="it-IT" sz="1350" dirty="0">
                <a:latin typeface="Verdana" pitchFamily="34" charset="0"/>
                <a:cs typeface="Times New Roman" pitchFamily="18" charset="0"/>
              </a:rPr>
              <a:t> </a:t>
            </a:r>
            <a:endParaRPr lang="it-IT" sz="1350" dirty="0">
              <a:latin typeface="Arial" charset="0"/>
              <a:cs typeface="Times New Roman" pitchFamily="18" charset="0"/>
            </a:endParaRPr>
          </a:p>
        </p:txBody>
      </p:sp>
      <p:sp>
        <p:nvSpPr>
          <p:cNvPr id="14339" name="Rectangle 2">
            <a:extLst>
              <a:ext uri="{FF2B5EF4-FFF2-40B4-BE49-F238E27FC236}">
                <a16:creationId xmlns:a16="http://schemas.microsoft.com/office/drawing/2014/main" id="{BF549EB9-B714-4C36-B4FA-EB883D7F5848}"/>
              </a:ext>
            </a:extLst>
          </p:cNvPr>
          <p:cNvSpPr>
            <a:spLocks noChangeArrowheads="1"/>
          </p:cNvSpPr>
          <p:nvPr/>
        </p:nvSpPr>
        <p:spPr bwMode="auto">
          <a:xfrm>
            <a:off x="1143000" y="903685"/>
            <a:ext cx="6858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50" b="1" u="sng" dirty="0">
                <a:latin typeface="Times New Roman" panose="02020603050405020304" pitchFamily="18" charset="0"/>
              </a:rPr>
              <a:t>Contesto formativo</a:t>
            </a:r>
          </a:p>
          <a:p>
            <a:pPr eaLnBrk="1" hangingPunct="1">
              <a:spcBef>
                <a:spcPct val="0"/>
              </a:spcBef>
              <a:buFontTx/>
              <a:buNone/>
            </a:pPr>
            <a:r>
              <a:rPr lang="it-IT" altLang="it-IT" sz="1650" b="1" dirty="0">
                <a:latin typeface="Times New Roman" panose="02020603050405020304" pitchFamily="18" charset="0"/>
              </a:rPr>
              <a:t> La classe è suddivisa in quattro/cinque gruppi, ognuno dei quali deve analizzare diversi prodotti alimentari erogati dai distributori automatici appartenenti alla stessa tipologia. Esempio: prodotti da forno salati tipo cracker, taralli, schiacciatine; patatine, cornetti al formaggio, mais soffiato; prodotti da forno dolci tipo biscotti; snack dolci  tipo barrette al cioccolato</a:t>
            </a:r>
          </a:p>
          <a:p>
            <a:pPr eaLnBrk="1" hangingPunct="1">
              <a:spcBef>
                <a:spcPct val="0"/>
              </a:spcBef>
              <a:buFontTx/>
              <a:buNone/>
            </a:pPr>
            <a:r>
              <a:rPr lang="it-IT" altLang="it-IT" sz="1650" b="1" dirty="0">
                <a:latin typeface="Times New Roman" panose="02020603050405020304" pitchFamily="18" charset="0"/>
              </a:rPr>
              <a:t>Prima fase (individuale): Raccolta e prima elaborazione dei dati: lettura, interpretazione e trascrizione della tabella nutrizionale di una merenda e costruzione dell’aerogramma relativo</a:t>
            </a:r>
          </a:p>
          <a:p>
            <a:pPr eaLnBrk="1" hangingPunct="1">
              <a:spcBef>
                <a:spcPct val="0"/>
              </a:spcBef>
              <a:buFontTx/>
              <a:buNone/>
            </a:pPr>
            <a:r>
              <a:rPr lang="it-IT" altLang="it-IT" sz="1650" b="1" dirty="0">
                <a:latin typeface="Times New Roman" panose="02020603050405020304" pitchFamily="18" charset="0"/>
              </a:rPr>
              <a:t> Seconda fase (di gruppo): Fare un confronto tra cinque prodotti similari per tipologia merceologica, individuando i criteri di qualità </a:t>
            </a:r>
          </a:p>
          <a:p>
            <a:pPr eaLnBrk="1" hangingPunct="1">
              <a:spcBef>
                <a:spcPct val="0"/>
              </a:spcBef>
              <a:buFontTx/>
              <a:buNone/>
            </a:pPr>
            <a:r>
              <a:rPr lang="it-IT" altLang="it-IT" sz="1650" b="1" dirty="0">
                <a:latin typeface="Times New Roman" panose="02020603050405020304" pitchFamily="18" charset="0"/>
              </a:rPr>
              <a:t> </a:t>
            </a:r>
            <a:r>
              <a:rPr lang="it-IT" altLang="it-IT" sz="1650" b="1" u="sng" dirty="0">
                <a:latin typeface="Times New Roman" panose="02020603050405020304" pitchFamily="18" charset="0"/>
              </a:rPr>
              <a:t>Prova di competenza</a:t>
            </a:r>
          </a:p>
          <a:p>
            <a:pPr eaLnBrk="1" hangingPunct="1">
              <a:spcBef>
                <a:spcPct val="0"/>
              </a:spcBef>
              <a:buFontTx/>
              <a:buNone/>
            </a:pPr>
            <a:r>
              <a:rPr lang="it-IT" altLang="it-IT" sz="1650" b="1" dirty="0">
                <a:latin typeface="Times New Roman" panose="02020603050405020304" pitchFamily="18" charset="0"/>
              </a:rPr>
              <a:t> Dato un alimento, produrre una relazione che motivi la validità o meno di tale prodotto da un punto di vista nutrizionale e che ne giustifichi pertanto l’introduzione o meno all’interno dei distributori della scuola.</a:t>
            </a:r>
          </a:p>
        </p:txBody>
      </p:sp>
      <p:sp>
        <p:nvSpPr>
          <p:cNvPr id="14340" name="Text Box 2">
            <a:extLst>
              <a:ext uri="{FF2B5EF4-FFF2-40B4-BE49-F238E27FC236}">
                <a16:creationId xmlns:a16="http://schemas.microsoft.com/office/drawing/2014/main" id="{6ED2D75A-7D3A-4F77-A646-728565CF97CC}"/>
              </a:ext>
            </a:extLst>
          </p:cNvPr>
          <p:cNvSpPr txBox="1">
            <a:spLocks noChangeArrowheads="1"/>
          </p:cNvSpPr>
          <p:nvPr/>
        </p:nvSpPr>
        <p:spPr bwMode="auto">
          <a:xfrm>
            <a:off x="1887279" y="0"/>
            <a:ext cx="6105388" cy="300082"/>
          </a:xfrm>
          <a:prstGeom prst="rect">
            <a:avLst/>
          </a:prstGeom>
          <a:solidFill>
            <a:srgbClr val="FF6600"/>
          </a:solidFill>
          <a:ln w="9525">
            <a:solidFill>
              <a:schemeClr val="bg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350" b="1">
                <a:solidFill>
                  <a:schemeClr val="bg1"/>
                </a:solidFill>
                <a:latin typeface="Arial" panose="020B0604020202020204" pitchFamily="34" charset="0"/>
              </a:rPr>
              <a:t>ESEMPI DI COMPITI AUTENTICI</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E0A499EB-072D-4955-9A3A-9E303B885513}"/>
              </a:ext>
            </a:extLst>
          </p:cNvPr>
          <p:cNvGraphicFramePr>
            <a:graphicFrameLocks noGrp="1"/>
          </p:cNvGraphicFramePr>
          <p:nvPr>
            <p:extLst>
              <p:ext uri="{D42A27DB-BD31-4B8C-83A1-F6EECF244321}">
                <p14:modId xmlns:p14="http://schemas.microsoft.com/office/powerpoint/2010/main" val="647526516"/>
              </p:ext>
            </p:extLst>
          </p:nvPr>
        </p:nvGraphicFramePr>
        <p:xfrm>
          <a:off x="2094614" y="411956"/>
          <a:ext cx="5906386" cy="6254560"/>
        </p:xfrm>
        <a:graphic>
          <a:graphicData uri="http://schemas.openxmlformats.org/drawingml/2006/table">
            <a:tbl>
              <a:tblPr firstRow="1" firstCol="1" bandRow="1">
                <a:tableStyleId>{5940675A-B579-460E-94D1-54222C63F5DA}</a:tableStyleId>
              </a:tblPr>
              <a:tblGrid>
                <a:gridCol w="1443285">
                  <a:extLst>
                    <a:ext uri="{9D8B030D-6E8A-4147-A177-3AD203B41FA5}">
                      <a16:colId xmlns:a16="http://schemas.microsoft.com/office/drawing/2014/main" val="20000"/>
                    </a:ext>
                  </a:extLst>
                </a:gridCol>
                <a:gridCol w="1262348">
                  <a:extLst>
                    <a:ext uri="{9D8B030D-6E8A-4147-A177-3AD203B41FA5}">
                      <a16:colId xmlns:a16="http://schemas.microsoft.com/office/drawing/2014/main" val="20001"/>
                    </a:ext>
                  </a:extLst>
                </a:gridCol>
                <a:gridCol w="1103853">
                  <a:extLst>
                    <a:ext uri="{9D8B030D-6E8A-4147-A177-3AD203B41FA5}">
                      <a16:colId xmlns:a16="http://schemas.microsoft.com/office/drawing/2014/main" val="20002"/>
                    </a:ext>
                  </a:extLst>
                </a:gridCol>
                <a:gridCol w="1045645">
                  <a:extLst>
                    <a:ext uri="{9D8B030D-6E8A-4147-A177-3AD203B41FA5}">
                      <a16:colId xmlns:a16="http://schemas.microsoft.com/office/drawing/2014/main" val="20003"/>
                    </a:ext>
                  </a:extLst>
                </a:gridCol>
                <a:gridCol w="1051255">
                  <a:extLst>
                    <a:ext uri="{9D8B030D-6E8A-4147-A177-3AD203B41FA5}">
                      <a16:colId xmlns:a16="http://schemas.microsoft.com/office/drawing/2014/main" val="20004"/>
                    </a:ext>
                  </a:extLst>
                </a:gridCol>
              </a:tblGrid>
              <a:tr h="208227">
                <a:tc>
                  <a:txBody>
                    <a:bodyPr/>
                    <a:lstStyle/>
                    <a:p>
                      <a:pPr algn="ctr">
                        <a:spcAft>
                          <a:spcPts val="0"/>
                        </a:spcAft>
                      </a:pPr>
                      <a:r>
                        <a:rPr lang="it-IT" sz="1400" b="1" dirty="0">
                          <a:effectLst/>
                          <a:latin typeface="Arial" pitchFamily="34" charset="0"/>
                          <a:cs typeface="Arial" pitchFamily="34" charset="0"/>
                        </a:rPr>
                        <a:t>Criteri</a:t>
                      </a:r>
                      <a:endParaRPr lang="it-IT" sz="1400" b="1" dirty="0">
                        <a:effectLst/>
                        <a:latin typeface="Arial" pitchFamily="34" charset="0"/>
                        <a:ea typeface="Cambria"/>
                        <a:cs typeface="Arial" pitchFamily="34" charset="0"/>
                      </a:endParaRPr>
                    </a:p>
                  </a:txBody>
                  <a:tcPr marL="43671" marR="43671" marT="0" marB="0"/>
                </a:tc>
                <a:tc>
                  <a:txBody>
                    <a:bodyPr/>
                    <a:lstStyle/>
                    <a:p>
                      <a:pPr algn="ctr">
                        <a:spcAft>
                          <a:spcPts val="0"/>
                        </a:spcAft>
                      </a:pPr>
                      <a:r>
                        <a:rPr lang="it-IT" sz="1400" b="1" dirty="0">
                          <a:effectLst/>
                          <a:latin typeface="Arial" pitchFamily="34" charset="0"/>
                          <a:cs typeface="Arial" pitchFamily="34" charset="0"/>
                        </a:rPr>
                        <a:t>1 punto</a:t>
                      </a:r>
                      <a:endParaRPr lang="it-IT" sz="1400" b="1" dirty="0">
                        <a:effectLst/>
                        <a:latin typeface="Arial" pitchFamily="34" charset="0"/>
                        <a:ea typeface="Cambria"/>
                        <a:cs typeface="Arial" pitchFamily="34" charset="0"/>
                      </a:endParaRPr>
                    </a:p>
                  </a:txBody>
                  <a:tcPr marL="43671" marR="43671" marT="0" marB="0"/>
                </a:tc>
                <a:tc>
                  <a:txBody>
                    <a:bodyPr/>
                    <a:lstStyle/>
                    <a:p>
                      <a:pPr algn="ctr">
                        <a:spcAft>
                          <a:spcPts val="0"/>
                        </a:spcAft>
                      </a:pPr>
                      <a:r>
                        <a:rPr lang="it-IT" sz="1400" b="1" dirty="0">
                          <a:effectLst/>
                          <a:latin typeface="Arial" pitchFamily="34" charset="0"/>
                          <a:cs typeface="Arial" pitchFamily="34" charset="0"/>
                        </a:rPr>
                        <a:t>2 punti</a:t>
                      </a:r>
                      <a:endParaRPr lang="it-IT" sz="1400" b="1" dirty="0">
                        <a:effectLst/>
                        <a:latin typeface="Arial" pitchFamily="34" charset="0"/>
                        <a:ea typeface="Cambria"/>
                        <a:cs typeface="Arial" pitchFamily="34" charset="0"/>
                      </a:endParaRPr>
                    </a:p>
                  </a:txBody>
                  <a:tcPr marL="43671" marR="43671" marT="0" marB="0"/>
                </a:tc>
                <a:tc>
                  <a:txBody>
                    <a:bodyPr/>
                    <a:lstStyle/>
                    <a:p>
                      <a:pPr algn="ctr">
                        <a:spcAft>
                          <a:spcPts val="0"/>
                        </a:spcAft>
                      </a:pPr>
                      <a:r>
                        <a:rPr lang="it-IT" sz="1400" b="1" dirty="0">
                          <a:effectLst/>
                          <a:latin typeface="Arial" pitchFamily="34" charset="0"/>
                          <a:cs typeface="Arial" pitchFamily="34" charset="0"/>
                        </a:rPr>
                        <a:t>3 punti</a:t>
                      </a:r>
                      <a:endParaRPr lang="it-IT" sz="1400" b="1" dirty="0">
                        <a:effectLst/>
                        <a:latin typeface="Arial" pitchFamily="34" charset="0"/>
                        <a:ea typeface="Cambria"/>
                        <a:cs typeface="Arial" pitchFamily="34" charset="0"/>
                      </a:endParaRPr>
                    </a:p>
                  </a:txBody>
                  <a:tcPr marL="43671" marR="43671" marT="0" marB="0"/>
                </a:tc>
                <a:tc>
                  <a:txBody>
                    <a:bodyPr/>
                    <a:lstStyle/>
                    <a:p>
                      <a:pPr algn="ctr">
                        <a:spcAft>
                          <a:spcPts val="0"/>
                        </a:spcAft>
                      </a:pPr>
                      <a:r>
                        <a:rPr lang="it-IT" sz="1400" b="1" dirty="0">
                          <a:effectLst/>
                          <a:latin typeface="Arial" pitchFamily="34" charset="0"/>
                          <a:cs typeface="Arial" pitchFamily="34" charset="0"/>
                        </a:rPr>
                        <a:t>4 punti</a:t>
                      </a:r>
                      <a:endParaRPr lang="it-IT" sz="1400" b="1" dirty="0">
                        <a:effectLst/>
                        <a:latin typeface="Arial" pitchFamily="34" charset="0"/>
                        <a:ea typeface="Cambria"/>
                        <a:cs typeface="Arial" pitchFamily="34" charset="0"/>
                      </a:endParaRPr>
                    </a:p>
                  </a:txBody>
                  <a:tcPr marL="43671" marR="43671" marT="0" marB="0"/>
                </a:tc>
                <a:extLst>
                  <a:ext uri="{0D108BD9-81ED-4DB2-BD59-A6C34878D82A}">
                    <a16:rowId xmlns:a16="http://schemas.microsoft.com/office/drawing/2014/main" val="10000"/>
                  </a:ext>
                </a:extLst>
              </a:tr>
              <a:tr h="832908">
                <a:tc>
                  <a:txBody>
                    <a:bodyPr/>
                    <a:lstStyle/>
                    <a:p>
                      <a:pPr>
                        <a:spcAft>
                          <a:spcPts val="0"/>
                        </a:spcAft>
                      </a:pPr>
                      <a:r>
                        <a:rPr lang="it-IT" sz="1400" b="1" dirty="0">
                          <a:effectLst/>
                          <a:latin typeface="Arial" pitchFamily="34" charset="0"/>
                          <a:cs typeface="Arial" pitchFamily="34" charset="0"/>
                        </a:rPr>
                        <a:t>Rispetto dello schema proposto</a:t>
                      </a:r>
                      <a:endParaRPr lang="it-IT" sz="1400" b="1" dirty="0">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Non ha rispettato lo schema proposto</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Ha rispettato parzialmente lo schema proposto</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Ha rispettato lo schema proposto</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 </a:t>
                      </a:r>
                      <a:endParaRPr lang="it-IT" sz="1400" b="1">
                        <a:effectLst/>
                        <a:latin typeface="Arial" pitchFamily="34" charset="0"/>
                        <a:ea typeface="Cambria"/>
                        <a:cs typeface="Arial" pitchFamily="34" charset="0"/>
                      </a:endParaRPr>
                    </a:p>
                  </a:txBody>
                  <a:tcPr marL="43671" marR="43671" marT="0" marB="0"/>
                </a:tc>
                <a:extLst>
                  <a:ext uri="{0D108BD9-81ED-4DB2-BD59-A6C34878D82A}">
                    <a16:rowId xmlns:a16="http://schemas.microsoft.com/office/drawing/2014/main" val="10001"/>
                  </a:ext>
                </a:extLst>
              </a:tr>
              <a:tr h="1041135">
                <a:tc>
                  <a:txBody>
                    <a:bodyPr/>
                    <a:lstStyle/>
                    <a:p>
                      <a:pPr>
                        <a:spcAft>
                          <a:spcPts val="0"/>
                        </a:spcAft>
                      </a:pPr>
                      <a:r>
                        <a:rPr lang="it-IT" sz="1400" b="1" dirty="0">
                          <a:effectLst/>
                          <a:latin typeface="Arial" pitchFamily="34" charset="0"/>
                          <a:cs typeface="Arial" pitchFamily="34" charset="0"/>
                        </a:rPr>
                        <a:t>Impiego funzionale di tabelle e grafici</a:t>
                      </a:r>
                      <a:endParaRPr lang="it-IT" sz="1400" b="1" dirty="0">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Non ha prodotto tabelle e grafici</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dirty="0">
                          <a:effectLst/>
                          <a:latin typeface="Arial" pitchFamily="34" charset="0"/>
                          <a:cs typeface="Arial" pitchFamily="34" charset="0"/>
                        </a:rPr>
                        <a:t>Ha prodotto tabelle e grafi-ci non sempre pertinenti</a:t>
                      </a:r>
                      <a:endParaRPr lang="it-IT" sz="1400" b="1" dirty="0">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Ha prodotto tabelle e grafici corretti</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Ha prodotto e correlato tabelle e grafici </a:t>
                      </a:r>
                      <a:endParaRPr lang="it-IT" sz="1400" b="1">
                        <a:effectLst/>
                        <a:latin typeface="Arial" pitchFamily="34" charset="0"/>
                        <a:ea typeface="Cambria"/>
                        <a:cs typeface="Arial" pitchFamily="34" charset="0"/>
                      </a:endParaRPr>
                    </a:p>
                  </a:txBody>
                  <a:tcPr marL="43671" marR="43671" marT="0" marB="0"/>
                </a:tc>
                <a:extLst>
                  <a:ext uri="{0D108BD9-81ED-4DB2-BD59-A6C34878D82A}">
                    <a16:rowId xmlns:a16="http://schemas.microsoft.com/office/drawing/2014/main" val="10002"/>
                  </a:ext>
                </a:extLst>
              </a:tr>
              <a:tr h="832908">
                <a:tc>
                  <a:txBody>
                    <a:bodyPr/>
                    <a:lstStyle/>
                    <a:p>
                      <a:pPr>
                        <a:spcAft>
                          <a:spcPts val="0"/>
                        </a:spcAft>
                      </a:pPr>
                      <a:r>
                        <a:rPr lang="it-IT" sz="1400" b="1" dirty="0">
                          <a:effectLst/>
                          <a:latin typeface="Arial" pitchFamily="34" charset="0"/>
                          <a:cs typeface="Arial" pitchFamily="34" charset="0"/>
                        </a:rPr>
                        <a:t>Coerenza tra le diverse parti</a:t>
                      </a:r>
                      <a:endParaRPr lang="it-IT" sz="1400" b="1" dirty="0">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La relazione risulta priva di organicità</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La relazione risulta parzialmente coerente</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Le diverse parti risultano coerenti</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dirty="0">
                          <a:effectLst/>
                          <a:latin typeface="Arial" pitchFamily="34" charset="0"/>
                          <a:cs typeface="Arial" pitchFamily="34" charset="0"/>
                        </a:rPr>
                        <a:t>La relazione risulta coerente e organica</a:t>
                      </a:r>
                      <a:endParaRPr lang="it-IT" sz="1400" b="1" dirty="0">
                        <a:effectLst/>
                        <a:latin typeface="Arial" pitchFamily="34" charset="0"/>
                        <a:ea typeface="Cambria"/>
                        <a:cs typeface="Arial" pitchFamily="34" charset="0"/>
                      </a:endParaRPr>
                    </a:p>
                  </a:txBody>
                  <a:tcPr marL="43671" marR="43671" marT="0" marB="0"/>
                </a:tc>
                <a:extLst>
                  <a:ext uri="{0D108BD9-81ED-4DB2-BD59-A6C34878D82A}">
                    <a16:rowId xmlns:a16="http://schemas.microsoft.com/office/drawing/2014/main" val="10003"/>
                  </a:ext>
                </a:extLst>
              </a:tr>
              <a:tr h="832908">
                <a:tc>
                  <a:txBody>
                    <a:bodyPr/>
                    <a:lstStyle/>
                    <a:p>
                      <a:pPr>
                        <a:spcAft>
                          <a:spcPts val="0"/>
                        </a:spcAft>
                      </a:pPr>
                      <a:r>
                        <a:rPr lang="it-IT" sz="1400" b="1" dirty="0">
                          <a:effectLst/>
                          <a:latin typeface="Arial" pitchFamily="34" charset="0"/>
                          <a:cs typeface="Arial" pitchFamily="34" charset="0"/>
                        </a:rPr>
                        <a:t>Recupero del sapere pregresso</a:t>
                      </a:r>
                      <a:endParaRPr lang="it-IT" sz="1400" b="1" dirty="0">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Non ha recuperato alcun sapere pregresso</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dirty="0">
                          <a:effectLst/>
                          <a:latin typeface="Arial" pitchFamily="34" charset="0"/>
                          <a:cs typeface="Arial" pitchFamily="34" charset="0"/>
                        </a:rPr>
                        <a:t>Ha utilizzato solo </a:t>
                      </a:r>
                      <a:r>
                        <a:rPr lang="it-IT" sz="1400" b="1" dirty="0" err="1">
                          <a:effectLst/>
                          <a:latin typeface="Arial" pitchFamily="34" charset="0"/>
                          <a:cs typeface="Arial" pitchFamily="34" charset="0"/>
                        </a:rPr>
                        <a:t>parzial</a:t>
                      </a:r>
                      <a:r>
                        <a:rPr lang="it-IT" sz="1400" b="1" dirty="0">
                          <a:effectLst/>
                          <a:latin typeface="Arial" pitchFamily="34" charset="0"/>
                          <a:cs typeface="Arial" pitchFamily="34" charset="0"/>
                        </a:rPr>
                        <a:t>-</a:t>
                      </a:r>
                      <a:r>
                        <a:rPr lang="it-IT" sz="1400" b="1" baseline="0" dirty="0">
                          <a:effectLst/>
                          <a:latin typeface="Arial" pitchFamily="34" charset="0"/>
                          <a:cs typeface="Arial" pitchFamily="34" charset="0"/>
                        </a:rPr>
                        <a:t> men</a:t>
                      </a:r>
                      <a:r>
                        <a:rPr lang="it-IT" sz="1400" b="1" dirty="0">
                          <a:effectLst/>
                          <a:latin typeface="Arial" pitchFamily="34" charset="0"/>
                          <a:cs typeface="Arial" pitchFamily="34" charset="0"/>
                        </a:rPr>
                        <a:t>te il sape-re pregresso</a:t>
                      </a:r>
                      <a:endParaRPr lang="it-IT" sz="1400" b="1" dirty="0">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Ha utilizzato il sapere pregresso</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 </a:t>
                      </a:r>
                      <a:endParaRPr lang="it-IT" sz="1400" b="1">
                        <a:effectLst/>
                        <a:latin typeface="Arial" pitchFamily="34" charset="0"/>
                        <a:ea typeface="Cambria"/>
                        <a:cs typeface="Arial" pitchFamily="34" charset="0"/>
                      </a:endParaRPr>
                    </a:p>
                  </a:txBody>
                  <a:tcPr marL="43671" marR="43671" marT="0" marB="0"/>
                </a:tc>
                <a:extLst>
                  <a:ext uri="{0D108BD9-81ED-4DB2-BD59-A6C34878D82A}">
                    <a16:rowId xmlns:a16="http://schemas.microsoft.com/office/drawing/2014/main" val="10004"/>
                  </a:ext>
                </a:extLst>
              </a:tr>
              <a:tr h="832908">
                <a:tc>
                  <a:txBody>
                    <a:bodyPr/>
                    <a:lstStyle/>
                    <a:p>
                      <a:pPr>
                        <a:spcAft>
                          <a:spcPts val="0"/>
                        </a:spcAft>
                      </a:pPr>
                      <a:r>
                        <a:rPr lang="it-IT" sz="1400" b="1" dirty="0">
                          <a:effectLst/>
                          <a:latin typeface="Arial" pitchFamily="34" charset="0"/>
                          <a:cs typeface="Arial" pitchFamily="34" charset="0"/>
                        </a:rPr>
                        <a:t>Motivazione della scelta/esclusione del prodotto</a:t>
                      </a:r>
                      <a:endParaRPr lang="it-IT" sz="1400" b="1" dirty="0">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Non ha saputo motivare adeguatamente </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Ha motivato in  modo non esaustivo</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a:effectLst/>
                          <a:latin typeface="Arial" pitchFamily="34" charset="0"/>
                          <a:cs typeface="Arial" pitchFamily="34" charset="0"/>
                        </a:rPr>
                        <a:t>Ha motivato in modo esaustivo</a:t>
                      </a:r>
                      <a:endParaRPr lang="it-IT" sz="1400" b="1">
                        <a:effectLst/>
                        <a:latin typeface="Arial" pitchFamily="34" charset="0"/>
                        <a:ea typeface="Cambria"/>
                        <a:cs typeface="Arial" pitchFamily="34" charset="0"/>
                      </a:endParaRPr>
                    </a:p>
                  </a:txBody>
                  <a:tcPr marL="43671" marR="43671" marT="0" marB="0"/>
                </a:tc>
                <a:tc>
                  <a:txBody>
                    <a:bodyPr/>
                    <a:lstStyle/>
                    <a:p>
                      <a:pPr>
                        <a:spcAft>
                          <a:spcPts val="0"/>
                        </a:spcAft>
                      </a:pPr>
                      <a:r>
                        <a:rPr lang="it-IT" sz="1400" b="1" dirty="0">
                          <a:effectLst/>
                          <a:latin typeface="Arial" pitchFamily="34" charset="0"/>
                          <a:cs typeface="Arial" pitchFamily="34" charset="0"/>
                        </a:rPr>
                        <a:t>Ha motivato in modo esaustivo e originale</a:t>
                      </a:r>
                      <a:endParaRPr lang="it-IT" sz="1400" b="1" dirty="0">
                        <a:effectLst/>
                        <a:latin typeface="Arial" pitchFamily="34" charset="0"/>
                        <a:ea typeface="Cambria"/>
                        <a:cs typeface="Arial" pitchFamily="34" charset="0"/>
                      </a:endParaRPr>
                    </a:p>
                  </a:txBody>
                  <a:tcPr marL="43671" marR="43671" marT="0" marB="0"/>
                </a:tc>
                <a:extLst>
                  <a:ext uri="{0D108BD9-81ED-4DB2-BD59-A6C34878D82A}">
                    <a16:rowId xmlns:a16="http://schemas.microsoft.com/office/drawing/2014/main" val="10005"/>
                  </a:ext>
                </a:extLst>
              </a:tr>
              <a:tr h="273732">
                <a:tc gridSpan="5">
                  <a:txBody>
                    <a:bodyPr/>
                    <a:lstStyle/>
                    <a:p>
                      <a:pPr>
                        <a:lnSpc>
                          <a:spcPct val="150000"/>
                        </a:lnSpc>
                        <a:spcBef>
                          <a:spcPts val="600"/>
                        </a:spcBef>
                        <a:spcAft>
                          <a:spcPts val="0"/>
                        </a:spcAft>
                      </a:pPr>
                      <a:r>
                        <a:rPr lang="it-IT" sz="1400" b="1" dirty="0">
                          <a:effectLst/>
                          <a:latin typeface="Arial" pitchFamily="34" charset="0"/>
                          <a:cs typeface="Arial" pitchFamily="34" charset="0"/>
                        </a:rPr>
                        <a:t>Punteggio totale:     /18</a:t>
                      </a:r>
                      <a:endParaRPr lang="it-IT" sz="1400" b="1" dirty="0">
                        <a:effectLst/>
                        <a:latin typeface="Arial" pitchFamily="34" charset="0"/>
                        <a:ea typeface="Cambria"/>
                        <a:cs typeface="Arial" pitchFamily="34" charset="0"/>
                      </a:endParaRPr>
                    </a:p>
                  </a:txBody>
                  <a:tcPr marL="43671" marR="43671" marT="0" marB="0"/>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6"/>
                  </a:ext>
                </a:extLst>
              </a:tr>
            </a:tbl>
          </a:graphicData>
        </a:graphic>
      </p:graphicFrame>
      <p:sp>
        <p:nvSpPr>
          <p:cNvPr id="16432" name="Text Box 2">
            <a:extLst>
              <a:ext uri="{FF2B5EF4-FFF2-40B4-BE49-F238E27FC236}">
                <a16:creationId xmlns:a16="http://schemas.microsoft.com/office/drawing/2014/main" id="{F9B477C5-33BB-4066-877F-F327C650CB2B}"/>
              </a:ext>
            </a:extLst>
          </p:cNvPr>
          <p:cNvSpPr txBox="1">
            <a:spLocks noChangeArrowheads="1"/>
          </p:cNvSpPr>
          <p:nvPr/>
        </p:nvSpPr>
        <p:spPr bwMode="auto">
          <a:xfrm>
            <a:off x="2086281" y="0"/>
            <a:ext cx="5906386" cy="300082"/>
          </a:xfrm>
          <a:prstGeom prst="rect">
            <a:avLst/>
          </a:prstGeom>
          <a:solidFill>
            <a:srgbClr val="FF6600"/>
          </a:solidFill>
          <a:ln w="9525">
            <a:solidFill>
              <a:schemeClr val="bg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350" b="1">
                <a:solidFill>
                  <a:schemeClr val="bg1"/>
                </a:solidFill>
                <a:latin typeface="Arial" panose="020B0604020202020204" pitchFamily="34" charset="0"/>
              </a:rPr>
              <a:t>ESEMPI DI COMPITI AUTENTICI</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4128258D-731E-4CCD-93C4-CDB387C8AD60}"/>
              </a:ext>
            </a:extLst>
          </p:cNvPr>
          <p:cNvSpPr txBox="1">
            <a:spLocks noChangeArrowheads="1"/>
          </p:cNvSpPr>
          <p:nvPr/>
        </p:nvSpPr>
        <p:spPr bwMode="auto">
          <a:xfrm>
            <a:off x="1977656" y="0"/>
            <a:ext cx="6015011" cy="300082"/>
          </a:xfrm>
          <a:prstGeom prst="rect">
            <a:avLst/>
          </a:prstGeom>
          <a:solidFill>
            <a:srgbClr val="FF6600"/>
          </a:solidFill>
          <a:ln w="9525">
            <a:solidFill>
              <a:schemeClr val="bg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350" b="1" dirty="0">
                <a:solidFill>
                  <a:schemeClr val="bg1"/>
                </a:solidFill>
                <a:latin typeface="Arial" panose="020B0604020202020204" pitchFamily="34" charset="0"/>
              </a:rPr>
              <a:t>ESEMPI DI COMPITI AUTENTICI</a:t>
            </a:r>
          </a:p>
        </p:txBody>
      </p:sp>
      <p:sp>
        <p:nvSpPr>
          <p:cNvPr id="3" name="Rettangolo 2">
            <a:extLst>
              <a:ext uri="{FF2B5EF4-FFF2-40B4-BE49-F238E27FC236}">
                <a16:creationId xmlns:a16="http://schemas.microsoft.com/office/drawing/2014/main" id="{C2178A5C-C451-4D5D-BECA-5D6996DD0170}"/>
              </a:ext>
            </a:extLst>
          </p:cNvPr>
          <p:cNvSpPr/>
          <p:nvPr/>
        </p:nvSpPr>
        <p:spPr>
          <a:xfrm>
            <a:off x="1881962" y="478465"/>
            <a:ext cx="6119037" cy="4529445"/>
          </a:xfrm>
          <a:prstGeom prst="rect">
            <a:avLst/>
          </a:prstGeom>
        </p:spPr>
        <p:txBody>
          <a:bodyPr wrap="square">
            <a:spAutoFit/>
          </a:bodyPr>
          <a:lstStyle/>
          <a:p>
            <a:pPr algn="just">
              <a:spcBef>
                <a:spcPts val="450"/>
              </a:spcBef>
              <a:defRPr/>
            </a:pPr>
            <a:r>
              <a:rPr lang="it-IT" sz="1500" b="1" i="1" dirty="0">
                <a:ea typeface="Calibri" panose="020F0502020204030204" pitchFamily="34" charset="0"/>
              </a:rPr>
              <a:t>Competenza focus:</a:t>
            </a:r>
            <a:r>
              <a:rPr lang="it-IT" sz="1500" b="1" dirty="0">
                <a:ea typeface="Calibri" panose="020F0502020204030204" pitchFamily="34" charset="0"/>
              </a:rPr>
              <a:t> </a:t>
            </a:r>
          </a:p>
          <a:p>
            <a:pPr algn="just">
              <a:spcBef>
                <a:spcPts val="450"/>
              </a:spcBef>
              <a:defRPr/>
            </a:pPr>
            <a:r>
              <a:rPr lang="it-IT" sz="1500" b="1" dirty="0"/>
              <a:t>Essere consapevole delle potenzialità delle tecnologie rispetto al contesto culturale e sociale in cui vengono applicate (3^ indirizzo elettronico)</a:t>
            </a:r>
          </a:p>
          <a:p>
            <a:pPr algn="just">
              <a:spcBef>
                <a:spcPts val="450"/>
              </a:spcBef>
              <a:defRPr/>
            </a:pPr>
            <a:r>
              <a:rPr lang="it-IT" sz="1500" b="1" i="1" dirty="0">
                <a:ea typeface="Calibri" panose="020F0502020204030204" pitchFamily="34" charset="0"/>
              </a:rPr>
              <a:t>Consegna operativa: </a:t>
            </a:r>
            <a:endParaRPr lang="it-IT" sz="1500" b="1" dirty="0">
              <a:ea typeface="Calibri" panose="020F0502020204030204" pitchFamily="34" charset="0"/>
            </a:endParaRPr>
          </a:p>
          <a:p>
            <a:pPr algn="just">
              <a:spcBef>
                <a:spcPts val="450"/>
              </a:spcBef>
              <a:defRPr/>
            </a:pPr>
            <a:r>
              <a:rPr lang="it-IT" sz="1500" b="1" dirty="0"/>
              <a:t>Una ditta che produce </a:t>
            </a:r>
            <a:r>
              <a:rPr lang="it-IT" sz="1500" b="1" dirty="0" err="1"/>
              <a:t>Power</a:t>
            </a:r>
            <a:r>
              <a:rPr lang="it-IT" sz="1500" b="1" dirty="0"/>
              <a:t> </a:t>
            </a:r>
            <a:r>
              <a:rPr lang="it-IT" sz="1500" b="1" dirty="0" err="1"/>
              <a:t>Banks</a:t>
            </a:r>
            <a:r>
              <a:rPr lang="it-IT" sz="1500" b="1" dirty="0"/>
              <a:t>, batterie ricaricabili tramite cavo USB utilizzate per fornire energia a qualsiasi apparecchio elettronico, commissiona la realizzazione di un dispositivo che visualizzi il livello di carica di una batteria utilizzando i colori dello spettro visibile (dal rosso al blu) da installare su alcuni modelli prodotti al fine di migliorarne le prestazioni. </a:t>
            </a:r>
          </a:p>
          <a:p>
            <a:pPr algn="just">
              <a:spcBef>
                <a:spcPts val="450"/>
              </a:spcBef>
              <a:defRPr/>
            </a:pPr>
            <a:r>
              <a:rPr lang="it-IT" sz="1500" b="1" i="1" dirty="0">
                <a:ea typeface="Calibri" panose="020F0502020204030204" pitchFamily="34" charset="0"/>
              </a:rPr>
              <a:t>Vincoli prodotto atteso:</a:t>
            </a:r>
          </a:p>
          <a:p>
            <a:pPr marL="214313" indent="-214313">
              <a:spcBef>
                <a:spcPts val="450"/>
              </a:spcBef>
              <a:buFont typeface="Arial" panose="020B0604020202020204" pitchFamily="34" charset="0"/>
              <a:buChar char="•"/>
              <a:defRPr/>
            </a:pPr>
            <a:r>
              <a:rPr lang="it-IT" sz="1500" b="1" dirty="0"/>
              <a:t>la visualizzazione deve rappresentare almeno 8 livelli distinti di carica associati 8 diversi corrispondenti colori</a:t>
            </a:r>
          </a:p>
          <a:p>
            <a:pPr marL="214313" indent="-214313">
              <a:spcBef>
                <a:spcPts val="450"/>
              </a:spcBef>
              <a:buFont typeface="Arial" panose="020B0604020202020204" pitchFamily="34" charset="0"/>
              <a:buChar char="•"/>
              <a:defRPr/>
            </a:pPr>
            <a:r>
              <a:rPr lang="it-IT" sz="1500" b="1" dirty="0"/>
              <a:t>il colore deve essere controllato da un sistema programmabile che si occupa anche dell’acquisizione della tensione fornita dalla batteria.</a:t>
            </a:r>
          </a:p>
          <a:p>
            <a:pPr marL="214313" indent="-214313">
              <a:spcBef>
                <a:spcPts val="450"/>
              </a:spcBef>
              <a:buFont typeface="Arial" panose="020B0604020202020204" pitchFamily="34" charset="0"/>
              <a:buChar char="•"/>
              <a:defRPr/>
            </a:pPr>
            <a:r>
              <a:rPr lang="it-IT" sz="1500" b="1" dirty="0"/>
              <a:t>la tensione massima della batteria ammessa dal sistema è 12V </a:t>
            </a:r>
          </a:p>
          <a:p>
            <a:pPr marL="214313" indent="-214313">
              <a:spcBef>
                <a:spcPts val="450"/>
              </a:spcBef>
              <a:buFont typeface="Arial" panose="020B0604020202020204" pitchFamily="34" charset="0"/>
              <a:buChar char="•"/>
              <a:defRPr/>
            </a:pPr>
            <a:r>
              <a:rPr lang="it-IT" sz="1500" b="1" dirty="0"/>
              <a:t>simulare la batteria sotto test con l’alimentatore da banco</a:t>
            </a:r>
            <a:endParaRPr lang="it-IT" sz="1500" b="1" i="1" dirty="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4BF74F3C-54E6-4E26-8541-DC2EE4976B59}"/>
              </a:ext>
            </a:extLst>
          </p:cNvPr>
          <p:cNvSpPr txBox="1">
            <a:spLocks noChangeArrowheads="1"/>
          </p:cNvSpPr>
          <p:nvPr/>
        </p:nvSpPr>
        <p:spPr bwMode="auto">
          <a:xfrm>
            <a:off x="1924493" y="0"/>
            <a:ext cx="6068174" cy="300082"/>
          </a:xfrm>
          <a:prstGeom prst="rect">
            <a:avLst/>
          </a:prstGeom>
          <a:solidFill>
            <a:srgbClr val="FF6600"/>
          </a:solidFill>
          <a:ln w="9525">
            <a:solidFill>
              <a:schemeClr val="bg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350" b="1">
                <a:solidFill>
                  <a:schemeClr val="bg1"/>
                </a:solidFill>
                <a:latin typeface="Arial" panose="020B0604020202020204" pitchFamily="34" charset="0"/>
              </a:rPr>
              <a:t>ESEMPI DI COMPITI AUTENTICI</a:t>
            </a:r>
          </a:p>
        </p:txBody>
      </p:sp>
      <p:sp>
        <p:nvSpPr>
          <p:cNvPr id="4" name="Rectangle 3">
            <a:extLst>
              <a:ext uri="{FF2B5EF4-FFF2-40B4-BE49-F238E27FC236}">
                <a16:creationId xmlns:a16="http://schemas.microsoft.com/office/drawing/2014/main" id="{13C85C4D-B605-4521-BFA6-61272CFD46A4}"/>
              </a:ext>
            </a:extLst>
          </p:cNvPr>
          <p:cNvSpPr>
            <a:spLocks noChangeArrowheads="1"/>
          </p:cNvSpPr>
          <p:nvPr/>
        </p:nvSpPr>
        <p:spPr bwMode="auto">
          <a:xfrm>
            <a:off x="1924493" y="467832"/>
            <a:ext cx="6062220" cy="719221"/>
          </a:xfrm>
          <a:prstGeom prst="rect">
            <a:avLst/>
          </a:prstGeom>
          <a:noFill/>
          <a:ln w="9525">
            <a:solidFill>
              <a:srgbClr val="CC3300"/>
            </a:solidFill>
            <a:miter lim="800000"/>
            <a:headEnd/>
            <a:tailEnd/>
          </a:ln>
        </p:spPr>
        <p:txBody>
          <a:bodyPr anchor="ctr"/>
          <a:lstStyle/>
          <a:p>
            <a:pPr algn="ctr" eaLnBrk="1" hangingPunct="1">
              <a:defRPr/>
            </a:pPr>
            <a:r>
              <a:rPr lang="it-IT" sz="1350" b="1" dirty="0">
                <a:solidFill>
                  <a:srgbClr val="FF0000"/>
                </a:solidFill>
                <a:latin typeface="Berlin Sans FB" pitchFamily="34" charset="0"/>
              </a:rPr>
              <a:t>FOCUS FORMATIVO -  </a:t>
            </a:r>
            <a:r>
              <a:rPr lang="it-IT" sz="1350" b="1" dirty="0"/>
              <a:t>Utilizzare gli strumenti culturali e metodologici per porsi con atteggiamento razionale, critico e responsabile di fronte alla realtà, ai suoi fenomeni, ai suoi problemi, anche ai fini dell’apprendimento permanente (V IT)</a:t>
            </a:r>
          </a:p>
        </p:txBody>
      </p:sp>
      <p:sp>
        <p:nvSpPr>
          <p:cNvPr id="18436" name="Rettangolo 4">
            <a:extLst>
              <a:ext uri="{FF2B5EF4-FFF2-40B4-BE49-F238E27FC236}">
                <a16:creationId xmlns:a16="http://schemas.microsoft.com/office/drawing/2014/main" id="{F5C55E02-4257-4D5E-917F-BD6091CF36D7}"/>
              </a:ext>
            </a:extLst>
          </p:cNvPr>
          <p:cNvSpPr>
            <a:spLocks noChangeArrowheads="1"/>
          </p:cNvSpPr>
          <p:nvPr/>
        </p:nvSpPr>
        <p:spPr bwMode="auto">
          <a:xfrm>
            <a:off x="1196579" y="1207294"/>
            <a:ext cx="6697265" cy="396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450"/>
              </a:spcAft>
              <a:buNone/>
            </a:pPr>
            <a:r>
              <a:rPr lang="it-IT" altLang="it-IT" sz="1350" b="1">
                <a:latin typeface="Arial" panose="020B0604020202020204" pitchFamily="34" charset="0"/>
              </a:rPr>
              <a:t>Consegna operativa</a:t>
            </a:r>
          </a:p>
          <a:p>
            <a:pPr>
              <a:spcBef>
                <a:spcPct val="0"/>
              </a:spcBef>
              <a:buFontTx/>
              <a:buNone/>
            </a:pPr>
            <a:r>
              <a:rPr lang="it-IT" altLang="it-IT" sz="1350" b="1">
                <a:latin typeface="Times New Roman" panose="02020603050405020304" pitchFamily="18" charset="0"/>
              </a:rPr>
              <a:t> </a:t>
            </a:r>
            <a:r>
              <a:rPr lang="it-IT" altLang="it-IT" sz="1350">
                <a:latin typeface="Arial" panose="020B0604020202020204" pitchFamily="34" charset="0"/>
              </a:rPr>
              <a:t>Sei il direttore di un quotidiano: si presenta in redazione una donna che vuole denunciare un episodio di discriminazione subito dal responsabile delle assunzioni di un noto albergo della città , che è anche un tuo amico.</a:t>
            </a:r>
          </a:p>
          <a:p>
            <a:pPr>
              <a:spcBef>
                <a:spcPct val="0"/>
              </a:spcBef>
              <a:buFontTx/>
              <a:buNone/>
            </a:pPr>
            <a:r>
              <a:rPr lang="it-IT" altLang="it-IT" sz="1350">
                <a:latin typeface="Arial" panose="020B0604020202020204" pitchFamily="34" charset="0"/>
              </a:rPr>
              <a:t>Il colloquio riguardava la ricerca di una figura professionale come Addetta alla Reception che richiedeva di indossare la divisa dell’albergo. Il responsabile, pur riconoscendo nella donna i requisiti necessari a svolgere il ruolo ( conoscenza di tre lingue straniere, bella presenza, capacità relazionali ed esperienze precedenti nel settore) la informa che il chador da lei indossato non è adatto al ruolo richiesto. Siccome la donna non si sente di contravvenire ai suoi principi religiosi, non viene assunta.  In qualità di direttore del quotidiano devi decidere se rendere noto il fatto oppure tutelare l’amico. </a:t>
            </a:r>
          </a:p>
          <a:p>
            <a:pPr>
              <a:spcBef>
                <a:spcPct val="0"/>
              </a:spcBef>
              <a:buFontTx/>
              <a:buNone/>
            </a:pPr>
            <a:r>
              <a:rPr lang="it-IT" altLang="it-IT" sz="1350">
                <a:latin typeface="Arial" panose="020B0604020202020204" pitchFamily="34" charset="0"/>
              </a:rPr>
              <a:t>Scrivi un testo argomentativo seguendo la scaletta:</a:t>
            </a:r>
          </a:p>
          <a:p>
            <a:pPr>
              <a:spcBef>
                <a:spcPct val="0"/>
              </a:spcBef>
              <a:buFontTx/>
              <a:buNone/>
            </a:pPr>
            <a:r>
              <a:rPr lang="it-IT" altLang="it-IT" sz="1350">
                <a:latin typeface="Arial" panose="020B0604020202020204" pitchFamily="34" charset="0"/>
              </a:rPr>
              <a:t>- Analizza il punto di vista dei due interlocutori coinvolti nell’episodio;</a:t>
            </a:r>
          </a:p>
          <a:p>
            <a:pPr>
              <a:spcBef>
                <a:spcPct val="0"/>
              </a:spcBef>
              <a:buFontTx/>
              <a:buNone/>
            </a:pPr>
            <a:r>
              <a:rPr lang="it-IT" altLang="it-IT" sz="1350">
                <a:latin typeface="Arial" panose="020B0604020202020204" pitchFamily="34" charset="0"/>
              </a:rPr>
              <a:t>- Descrivi il tuo processo decisionale e argomenta le motivazioni alla base della tua decisione. </a:t>
            </a:r>
          </a:p>
          <a:p>
            <a:pPr>
              <a:spcBef>
                <a:spcPct val="0"/>
              </a:spcBef>
              <a:buFontTx/>
              <a:buNone/>
            </a:pPr>
            <a:r>
              <a:rPr lang="it-IT" altLang="it-IT" sz="1350">
                <a:latin typeface="Arial" panose="020B0604020202020204" pitchFamily="34" charset="0"/>
              </a:rPr>
              <a:t>Hai a disposizione alcuni documenti normativi di riferimento.</a:t>
            </a:r>
          </a:p>
          <a:p>
            <a:pPr>
              <a:spcBef>
                <a:spcPts val="450"/>
              </a:spcBef>
              <a:buNone/>
            </a:pPr>
            <a:r>
              <a:rPr lang="it-IT" altLang="it-IT" sz="1350" b="1">
                <a:latin typeface="Arial" panose="020B0604020202020204" pitchFamily="34" charset="0"/>
              </a:rPr>
              <a:t>Tempo a disposizione</a:t>
            </a:r>
            <a:r>
              <a:rPr lang="it-IT" altLang="it-IT" sz="1350">
                <a:latin typeface="Arial" panose="020B0604020202020204" pitchFamily="34" charset="0"/>
              </a:rPr>
              <a:t>: 4 ore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6E346566-6C4E-4280-AF82-277EE86A8FF8}"/>
              </a:ext>
            </a:extLst>
          </p:cNvPr>
          <p:cNvGraphicFramePr>
            <a:graphicFrameLocks noGrp="1"/>
          </p:cNvGraphicFramePr>
          <p:nvPr/>
        </p:nvGraphicFramePr>
        <p:xfrm>
          <a:off x="1134665" y="357188"/>
          <a:ext cx="6849668" cy="4641057"/>
        </p:xfrm>
        <a:graphic>
          <a:graphicData uri="http://schemas.openxmlformats.org/drawingml/2006/table">
            <a:tbl>
              <a:tblPr>
                <a:tableStyleId>{5C22544A-7EE6-4342-B048-85BDC9FD1C3A}</a:tableStyleId>
              </a:tblPr>
              <a:tblGrid>
                <a:gridCol w="971283">
                  <a:extLst>
                    <a:ext uri="{9D8B030D-6E8A-4147-A177-3AD203B41FA5}">
                      <a16:colId xmlns:a16="http://schemas.microsoft.com/office/drawing/2014/main" val="2655351165"/>
                    </a:ext>
                  </a:extLst>
                </a:gridCol>
                <a:gridCol w="1277920">
                  <a:extLst>
                    <a:ext uri="{9D8B030D-6E8A-4147-A177-3AD203B41FA5}">
                      <a16:colId xmlns:a16="http://schemas.microsoft.com/office/drawing/2014/main" val="2158298507"/>
                    </a:ext>
                  </a:extLst>
                </a:gridCol>
                <a:gridCol w="782461">
                  <a:extLst>
                    <a:ext uri="{9D8B030D-6E8A-4147-A177-3AD203B41FA5}">
                      <a16:colId xmlns:a16="http://schemas.microsoft.com/office/drawing/2014/main" val="804942430"/>
                    </a:ext>
                  </a:extLst>
                </a:gridCol>
                <a:gridCol w="982242">
                  <a:extLst>
                    <a:ext uri="{9D8B030D-6E8A-4147-A177-3AD203B41FA5}">
                      <a16:colId xmlns:a16="http://schemas.microsoft.com/office/drawing/2014/main" val="1431612537"/>
                    </a:ext>
                  </a:extLst>
                </a:gridCol>
                <a:gridCol w="980872">
                  <a:extLst>
                    <a:ext uri="{9D8B030D-6E8A-4147-A177-3AD203B41FA5}">
                      <a16:colId xmlns:a16="http://schemas.microsoft.com/office/drawing/2014/main" val="3133632873"/>
                    </a:ext>
                  </a:extLst>
                </a:gridCol>
                <a:gridCol w="982242">
                  <a:extLst>
                    <a:ext uri="{9D8B030D-6E8A-4147-A177-3AD203B41FA5}">
                      <a16:colId xmlns:a16="http://schemas.microsoft.com/office/drawing/2014/main" val="3020989909"/>
                    </a:ext>
                  </a:extLst>
                </a:gridCol>
                <a:gridCol w="872648">
                  <a:extLst>
                    <a:ext uri="{9D8B030D-6E8A-4147-A177-3AD203B41FA5}">
                      <a16:colId xmlns:a16="http://schemas.microsoft.com/office/drawing/2014/main" val="1167657867"/>
                    </a:ext>
                  </a:extLst>
                </a:gridCol>
              </a:tblGrid>
              <a:tr h="125743">
                <a:tc>
                  <a:txBody>
                    <a:bodyPr/>
                    <a:lstStyle/>
                    <a:p>
                      <a:pPr algn="ctr">
                        <a:spcAft>
                          <a:spcPts val="0"/>
                        </a:spcAft>
                      </a:pPr>
                      <a:r>
                        <a:rPr lang="it-IT" sz="800" b="1">
                          <a:effectLst/>
                        </a:rPr>
                        <a:t>CRITERI</a:t>
                      </a:r>
                      <a:endParaRPr lang="it-IT" sz="800" b="1">
                        <a:effectLst/>
                        <a:latin typeface="Times New Roman" panose="02020603050405020304" pitchFamily="18" charset="0"/>
                        <a:ea typeface="Times New Roman" panose="02020603050405020304" pitchFamily="18" charset="0"/>
                      </a:endParaRPr>
                    </a:p>
                  </a:txBody>
                  <a:tcPr marL="39335" marR="39335" marT="0" marB="0"/>
                </a:tc>
                <a:tc>
                  <a:txBody>
                    <a:bodyPr/>
                    <a:lstStyle/>
                    <a:p>
                      <a:pPr algn="ctr">
                        <a:spcAft>
                          <a:spcPts val="0"/>
                        </a:spcAft>
                      </a:pPr>
                      <a:r>
                        <a:rPr lang="it-IT" sz="800" b="1">
                          <a:effectLst/>
                        </a:rPr>
                        <a:t>INDICATORI</a:t>
                      </a:r>
                      <a:endParaRPr lang="it-IT" sz="800" b="1">
                        <a:effectLst/>
                        <a:latin typeface="Times New Roman" panose="02020603050405020304" pitchFamily="18" charset="0"/>
                        <a:ea typeface="Times New Roman" panose="02020603050405020304" pitchFamily="18" charset="0"/>
                      </a:endParaRPr>
                    </a:p>
                  </a:txBody>
                  <a:tcPr marL="3642" marR="3642" marT="0" marB="0"/>
                </a:tc>
                <a:tc>
                  <a:txBody>
                    <a:bodyPr/>
                    <a:lstStyle/>
                    <a:p>
                      <a:pPr algn="ctr">
                        <a:spcAft>
                          <a:spcPts val="0"/>
                        </a:spcAft>
                      </a:pPr>
                      <a:r>
                        <a:rPr lang="it-IT" sz="800" b="1">
                          <a:effectLst/>
                        </a:rPr>
                        <a:t>PUNTI 1</a:t>
                      </a:r>
                      <a:endParaRPr lang="it-IT" sz="800" b="1">
                        <a:effectLst/>
                        <a:latin typeface="Times New Roman" panose="02020603050405020304" pitchFamily="18" charset="0"/>
                        <a:ea typeface="Times New Roman" panose="02020603050405020304" pitchFamily="18" charset="0"/>
                      </a:endParaRPr>
                    </a:p>
                  </a:txBody>
                  <a:tcPr marL="39335" marR="39335" marT="0" marB="0"/>
                </a:tc>
                <a:tc>
                  <a:txBody>
                    <a:bodyPr/>
                    <a:lstStyle/>
                    <a:p>
                      <a:pPr algn="ctr">
                        <a:spcAft>
                          <a:spcPts val="0"/>
                        </a:spcAft>
                      </a:pPr>
                      <a:r>
                        <a:rPr lang="it-IT" sz="800" b="1">
                          <a:effectLst/>
                        </a:rPr>
                        <a:t>PUNTI 2</a:t>
                      </a:r>
                      <a:endParaRPr lang="it-IT" sz="800" b="1">
                        <a:effectLst/>
                        <a:latin typeface="Times New Roman" panose="02020603050405020304" pitchFamily="18" charset="0"/>
                        <a:ea typeface="Times New Roman" panose="02020603050405020304" pitchFamily="18" charset="0"/>
                      </a:endParaRPr>
                    </a:p>
                  </a:txBody>
                  <a:tcPr marL="39335" marR="39335" marT="0" marB="0"/>
                </a:tc>
                <a:tc>
                  <a:txBody>
                    <a:bodyPr/>
                    <a:lstStyle/>
                    <a:p>
                      <a:pPr algn="ctr">
                        <a:spcAft>
                          <a:spcPts val="0"/>
                        </a:spcAft>
                      </a:pPr>
                      <a:r>
                        <a:rPr lang="it-IT" sz="800" b="1">
                          <a:effectLst/>
                        </a:rPr>
                        <a:t>PUNTI 3</a:t>
                      </a:r>
                      <a:endParaRPr lang="it-IT" sz="800" b="1">
                        <a:effectLst/>
                        <a:latin typeface="Times New Roman" panose="02020603050405020304" pitchFamily="18" charset="0"/>
                        <a:ea typeface="Times New Roman" panose="02020603050405020304" pitchFamily="18" charset="0"/>
                      </a:endParaRPr>
                    </a:p>
                  </a:txBody>
                  <a:tcPr marL="39335" marR="39335" marT="0" marB="0"/>
                </a:tc>
                <a:tc>
                  <a:txBody>
                    <a:bodyPr/>
                    <a:lstStyle/>
                    <a:p>
                      <a:pPr algn="ctr">
                        <a:spcAft>
                          <a:spcPts val="0"/>
                        </a:spcAft>
                      </a:pPr>
                      <a:r>
                        <a:rPr lang="it-IT" sz="800" b="1">
                          <a:effectLst/>
                        </a:rPr>
                        <a:t>PUNTI 4</a:t>
                      </a:r>
                      <a:endParaRPr lang="it-IT" sz="800" b="1">
                        <a:effectLst/>
                        <a:latin typeface="Times New Roman" panose="02020603050405020304" pitchFamily="18" charset="0"/>
                        <a:ea typeface="Times New Roman" panose="02020603050405020304" pitchFamily="18" charset="0"/>
                      </a:endParaRPr>
                    </a:p>
                  </a:txBody>
                  <a:tcPr marL="39335" marR="39335" marT="0" marB="0"/>
                </a:tc>
                <a:tc>
                  <a:txBody>
                    <a:bodyPr/>
                    <a:lstStyle/>
                    <a:p>
                      <a:pPr algn="ctr">
                        <a:spcAft>
                          <a:spcPts val="0"/>
                        </a:spcAft>
                      </a:pPr>
                      <a:r>
                        <a:rPr lang="it-IT" sz="800" b="1">
                          <a:effectLst/>
                        </a:rPr>
                        <a:t>PUNTI 5</a:t>
                      </a:r>
                      <a:endParaRPr lang="it-IT" sz="800" b="1">
                        <a:effectLst/>
                        <a:latin typeface="Times New Roman" panose="02020603050405020304" pitchFamily="18" charset="0"/>
                        <a:ea typeface="Times New Roman" panose="02020603050405020304" pitchFamily="18" charset="0"/>
                      </a:endParaRPr>
                    </a:p>
                  </a:txBody>
                  <a:tcPr marL="39335" marR="39335" marT="0" marB="0"/>
                </a:tc>
                <a:extLst>
                  <a:ext uri="{0D108BD9-81ED-4DB2-BD59-A6C34878D82A}">
                    <a16:rowId xmlns:a16="http://schemas.microsoft.com/office/drawing/2014/main" val="2229829707"/>
                  </a:ext>
                </a:extLst>
              </a:tr>
              <a:tr h="1371741">
                <a:tc>
                  <a:txBody>
                    <a:bodyPr/>
                    <a:lstStyle/>
                    <a:p>
                      <a:pPr algn="ctr">
                        <a:spcAft>
                          <a:spcPts val="0"/>
                        </a:spcAft>
                      </a:pPr>
                      <a:r>
                        <a:rPr lang="it-IT" sz="800" b="1" dirty="0">
                          <a:effectLst/>
                        </a:rPr>
                        <a:t>Organizzazione del testo</a:t>
                      </a:r>
                      <a:endParaRPr lang="it-IT" sz="800" b="1" dirty="0">
                        <a:effectLst/>
                        <a:latin typeface="Times New Roman" panose="02020603050405020304" pitchFamily="18" charset="0"/>
                        <a:ea typeface="Times New Roman" panose="02020603050405020304" pitchFamily="18" charset="0"/>
                      </a:endParaRPr>
                    </a:p>
                  </a:txBody>
                  <a:tcPr marL="39335" marR="39335" marT="0" marB="0"/>
                </a:tc>
                <a:tc>
                  <a:txBody>
                    <a:bodyPr/>
                    <a:lstStyle/>
                    <a:p>
                      <a:pPr marL="342900" lvl="0" indent="-342900">
                        <a:spcBef>
                          <a:spcPts val="600"/>
                        </a:spcBef>
                        <a:spcAft>
                          <a:spcPts val="0"/>
                        </a:spcAft>
                        <a:buFont typeface="Symbol" panose="05050102010706020507" pitchFamily="18" charset="2"/>
                        <a:buChar char=""/>
                        <a:tabLst>
                          <a:tab pos="141605" algn="l"/>
                        </a:tabLst>
                      </a:pPr>
                      <a:r>
                        <a:rPr lang="it-IT" sz="800" b="1" kern="150" dirty="0">
                          <a:effectLst/>
                        </a:rPr>
                        <a:t>Il tema proposto è stato individuato correttamente? </a:t>
                      </a:r>
                    </a:p>
                    <a:p>
                      <a:pPr marL="342900" lvl="0" indent="-342900">
                        <a:spcBef>
                          <a:spcPts val="600"/>
                        </a:spcBef>
                        <a:spcAft>
                          <a:spcPts val="0"/>
                        </a:spcAft>
                        <a:buFont typeface="Symbol" panose="05050102010706020507" pitchFamily="18" charset="2"/>
                        <a:buChar char=""/>
                        <a:tabLst>
                          <a:tab pos="141605" algn="l"/>
                        </a:tabLst>
                      </a:pPr>
                      <a:r>
                        <a:rPr lang="it-IT" sz="800" b="1" kern="150" dirty="0">
                          <a:effectLst/>
                        </a:rPr>
                        <a:t>La tesi e delle argomentazioni sono state enunciate in modo adeguato?</a:t>
                      </a:r>
                    </a:p>
                    <a:p>
                      <a:pPr marL="342900" lvl="0" indent="-342900">
                        <a:spcBef>
                          <a:spcPts val="600"/>
                        </a:spcBef>
                        <a:spcAft>
                          <a:spcPts val="0"/>
                        </a:spcAft>
                        <a:buFont typeface="Symbol" panose="05050102010706020507" pitchFamily="18" charset="2"/>
                        <a:buChar char=""/>
                        <a:tabLst>
                          <a:tab pos="141605" algn="l"/>
                        </a:tabLst>
                      </a:pPr>
                      <a:r>
                        <a:rPr lang="it-IT" sz="800" b="1" kern="150" dirty="0">
                          <a:effectLst/>
                        </a:rPr>
                        <a:t>L’organizzazione del testo è coerente con le richieste?</a:t>
                      </a:r>
                      <a:r>
                        <a:rPr lang="it-IT" sz="800" b="1" dirty="0">
                          <a:effectLst/>
                        </a:rPr>
                        <a:t> </a:t>
                      </a:r>
                      <a:endParaRPr lang="it-IT" sz="800" b="1" dirty="0">
                        <a:effectLst/>
                        <a:latin typeface="Times New Roman" panose="02020603050405020304" pitchFamily="18" charset="0"/>
                        <a:ea typeface="Times New Roman" panose="02020603050405020304" pitchFamily="18" charset="0"/>
                      </a:endParaRPr>
                    </a:p>
                  </a:txBody>
                  <a:tcPr marL="3642" marR="3642" marT="0" marB="0"/>
                </a:tc>
                <a:tc>
                  <a:txBody>
                    <a:bodyPr/>
                    <a:lstStyle/>
                    <a:p>
                      <a:pPr>
                        <a:spcAft>
                          <a:spcPts val="0"/>
                        </a:spcAft>
                      </a:pPr>
                      <a:r>
                        <a:rPr lang="it-IT" sz="800" b="1">
                          <a:effectLst/>
                        </a:rPr>
                        <a:t>Non è in grado di individuare le argomentazioni, nè organizza in testo in maniera organica</a:t>
                      </a:r>
                      <a:endParaRPr lang="it-IT" sz="800" b="1">
                        <a:effectLst/>
                        <a:latin typeface="Times New Roman" panose="02020603050405020304" pitchFamily="18" charset="0"/>
                        <a:ea typeface="Times New Roman" panose="02020603050405020304" pitchFamily="18" charset="0"/>
                      </a:endParaRPr>
                    </a:p>
                  </a:txBody>
                  <a:tcPr marL="39335" marR="39335" marT="0" marB="0"/>
                </a:tc>
                <a:tc>
                  <a:txBody>
                    <a:bodyPr/>
                    <a:lstStyle/>
                    <a:p>
                      <a:pPr>
                        <a:spcAft>
                          <a:spcPts val="0"/>
                        </a:spcAft>
                      </a:pPr>
                      <a:r>
                        <a:rPr lang="it-IT" sz="800" b="1">
                          <a:effectLst/>
                        </a:rPr>
                        <a:t>Individua solo parzialmente le argomentazioni e organizza il testo in maniera lacunosa</a:t>
                      </a:r>
                      <a:endParaRPr lang="it-IT" sz="800" b="1">
                        <a:effectLst/>
                        <a:latin typeface="Times New Roman" panose="02020603050405020304" pitchFamily="18" charset="0"/>
                        <a:ea typeface="Times New Roman" panose="02020603050405020304" pitchFamily="18" charset="0"/>
                      </a:endParaRPr>
                    </a:p>
                  </a:txBody>
                  <a:tcPr marL="39335" marR="39335" marT="0" marB="0"/>
                </a:tc>
                <a:tc>
                  <a:txBody>
                    <a:bodyPr/>
                    <a:lstStyle/>
                    <a:p>
                      <a:pPr>
                        <a:spcAft>
                          <a:spcPts val="0"/>
                        </a:spcAft>
                      </a:pPr>
                      <a:r>
                        <a:rPr lang="it-IT" sz="800" b="1">
                          <a:effectLst/>
                        </a:rPr>
                        <a:t>Individua la tesi con sufficiente chiarezza, anche argomentazione e organizzazione risultano</a:t>
                      </a:r>
                    </a:p>
                    <a:p>
                      <a:pPr>
                        <a:spcAft>
                          <a:spcPts val="0"/>
                        </a:spcAft>
                      </a:pPr>
                      <a:r>
                        <a:rPr lang="it-IT" sz="800" b="1">
                          <a:effectLst/>
                        </a:rPr>
                        <a:t>sufficienti </a:t>
                      </a:r>
                      <a:endParaRPr lang="it-IT" sz="800" b="1">
                        <a:effectLst/>
                        <a:latin typeface="Times New Roman" panose="02020603050405020304" pitchFamily="18" charset="0"/>
                        <a:ea typeface="Times New Roman" panose="02020603050405020304" pitchFamily="18" charset="0"/>
                      </a:endParaRPr>
                    </a:p>
                  </a:txBody>
                  <a:tcPr marL="39335" marR="39335" marT="0" marB="0"/>
                </a:tc>
                <a:tc>
                  <a:txBody>
                    <a:bodyPr/>
                    <a:lstStyle/>
                    <a:p>
                      <a:pPr>
                        <a:spcAft>
                          <a:spcPts val="0"/>
                        </a:spcAft>
                      </a:pPr>
                      <a:r>
                        <a:rPr lang="it-IT" sz="800" b="1">
                          <a:effectLst/>
                        </a:rPr>
                        <a:t>Individua correttamente la tesi e la argomenta in maniera logica, ma non completa; l’organizzazione è coerente</a:t>
                      </a:r>
                      <a:endParaRPr lang="it-IT" sz="800" b="1">
                        <a:effectLst/>
                        <a:latin typeface="Times New Roman" panose="02020603050405020304" pitchFamily="18" charset="0"/>
                        <a:ea typeface="Times New Roman" panose="02020603050405020304" pitchFamily="18" charset="0"/>
                      </a:endParaRPr>
                    </a:p>
                  </a:txBody>
                  <a:tcPr marL="39335" marR="39335" marT="0" marB="0"/>
                </a:tc>
                <a:tc>
                  <a:txBody>
                    <a:bodyPr/>
                    <a:lstStyle/>
                    <a:p>
                      <a:pPr>
                        <a:spcAft>
                          <a:spcPts val="0"/>
                        </a:spcAft>
                      </a:pPr>
                      <a:r>
                        <a:rPr lang="it-IT" sz="800" b="1">
                          <a:effectLst/>
                        </a:rPr>
                        <a:t>Individua correttamente la tesi e l’argomenta in maniera completa, organizza il testo in maniera coerente e coesa</a:t>
                      </a:r>
                      <a:endParaRPr lang="it-IT" sz="800" b="1">
                        <a:effectLst/>
                        <a:latin typeface="Times New Roman" panose="02020603050405020304" pitchFamily="18" charset="0"/>
                        <a:ea typeface="Times New Roman" panose="02020603050405020304" pitchFamily="18" charset="0"/>
                      </a:endParaRPr>
                    </a:p>
                  </a:txBody>
                  <a:tcPr marL="39335" marR="39335" marT="0" marB="0"/>
                </a:tc>
                <a:extLst>
                  <a:ext uri="{0D108BD9-81ED-4DB2-BD59-A6C34878D82A}">
                    <a16:rowId xmlns:a16="http://schemas.microsoft.com/office/drawing/2014/main" val="4112268376"/>
                  </a:ext>
                </a:extLst>
              </a:tr>
              <a:tr h="880200">
                <a:tc>
                  <a:txBody>
                    <a:bodyPr/>
                    <a:lstStyle/>
                    <a:p>
                      <a:pPr algn="ctr">
                        <a:spcAft>
                          <a:spcPts val="0"/>
                        </a:spcAft>
                      </a:pPr>
                      <a:r>
                        <a:rPr lang="it-IT" sz="800" b="1" dirty="0">
                          <a:effectLst/>
                        </a:rPr>
                        <a:t>Impiego di riferimenti puntuali e conoscenze sull’argomento  </a:t>
                      </a:r>
                    </a:p>
                    <a:p>
                      <a:pPr algn="ctr">
                        <a:spcAft>
                          <a:spcPts val="0"/>
                        </a:spcAft>
                      </a:pPr>
                      <a:r>
                        <a:rPr lang="it-IT" sz="800" b="1" dirty="0">
                          <a:effectLst/>
                        </a:rPr>
                        <a:t> </a:t>
                      </a:r>
                    </a:p>
                    <a:p>
                      <a:pPr algn="ctr">
                        <a:spcAft>
                          <a:spcPts val="0"/>
                        </a:spcAft>
                      </a:pPr>
                      <a:r>
                        <a:rPr lang="it-IT" sz="800" b="1" dirty="0">
                          <a:effectLst/>
                        </a:rPr>
                        <a:t> </a:t>
                      </a:r>
                      <a:endParaRPr lang="it-IT" sz="800" b="1" dirty="0">
                        <a:effectLst/>
                        <a:latin typeface="Times New Roman" panose="02020603050405020304" pitchFamily="18" charset="0"/>
                        <a:ea typeface="Times New Roman" panose="02020603050405020304" pitchFamily="18" charset="0"/>
                      </a:endParaRPr>
                    </a:p>
                  </a:txBody>
                  <a:tcPr marL="39335" marR="39335" marT="0" marB="0"/>
                </a:tc>
                <a:tc>
                  <a:txBody>
                    <a:bodyPr/>
                    <a:lstStyle/>
                    <a:p>
                      <a:pPr marL="342900" lvl="0" indent="-342900">
                        <a:spcBef>
                          <a:spcPts val="600"/>
                        </a:spcBef>
                        <a:spcAft>
                          <a:spcPts val="0"/>
                        </a:spcAft>
                        <a:buFont typeface="Symbol" panose="05050102010706020507" pitchFamily="18" charset="2"/>
                        <a:buChar char=""/>
                        <a:tabLst>
                          <a:tab pos="141605" algn="l"/>
                        </a:tabLst>
                      </a:pPr>
                      <a:r>
                        <a:rPr lang="it-IT" sz="800" b="1" kern="150" dirty="0">
                          <a:effectLst/>
                        </a:rPr>
                        <a:t> Le conoscenze e i riferimenti culturali sono ampi e precisi?</a:t>
                      </a:r>
                      <a:endParaRPr lang="it-IT" sz="800" b="1" kern="150" dirty="0">
                        <a:effectLst/>
                        <a:latin typeface="Times New Roman" panose="02020603050405020304" pitchFamily="18" charset="0"/>
                        <a:ea typeface="Arial Unicode MS"/>
                      </a:endParaRPr>
                    </a:p>
                  </a:txBody>
                  <a:tcPr marL="3642" marR="3642" marT="0" marB="0"/>
                </a:tc>
                <a:tc>
                  <a:txBody>
                    <a:bodyPr/>
                    <a:lstStyle/>
                    <a:p>
                      <a:pPr>
                        <a:spcAft>
                          <a:spcPts val="0"/>
                        </a:spcAft>
                      </a:pPr>
                      <a:r>
                        <a:rPr lang="it-IT" sz="800" b="1" kern="150" dirty="0">
                          <a:effectLst/>
                        </a:rPr>
                        <a:t>Non utilizza in modo corretto riferimenti culturali o assenza degli stessi</a:t>
                      </a:r>
                      <a:endParaRPr lang="it-IT" sz="800" b="1" kern="150" dirty="0">
                        <a:effectLst/>
                        <a:latin typeface="Times New Roman" panose="02020603050405020304" pitchFamily="18" charset="0"/>
                        <a:ea typeface="Arial Unicode MS"/>
                      </a:endParaRPr>
                    </a:p>
                  </a:txBody>
                  <a:tcPr marL="39335" marR="39335" marT="0" marB="0"/>
                </a:tc>
                <a:tc>
                  <a:txBody>
                    <a:bodyPr/>
                    <a:lstStyle/>
                    <a:p>
                      <a:pPr>
                        <a:spcAft>
                          <a:spcPts val="0"/>
                        </a:spcAft>
                      </a:pPr>
                      <a:r>
                        <a:rPr lang="it-IT" sz="800" b="1" dirty="0">
                          <a:effectLst/>
                        </a:rPr>
                        <a:t>Evidenzia conoscenze superficiali e non utilizza in maniera adeguata le risorse messe a disposizione</a:t>
                      </a:r>
                      <a:endParaRPr lang="it-IT" sz="800" b="1" dirty="0">
                        <a:effectLst/>
                        <a:latin typeface="Times New Roman" panose="02020603050405020304" pitchFamily="18" charset="0"/>
                        <a:ea typeface="Times New Roman" panose="02020603050405020304" pitchFamily="18" charset="0"/>
                      </a:endParaRPr>
                    </a:p>
                  </a:txBody>
                  <a:tcPr marL="39335" marR="39335" marT="0" marB="0"/>
                </a:tc>
                <a:tc>
                  <a:txBody>
                    <a:bodyPr/>
                    <a:lstStyle/>
                    <a:p>
                      <a:pPr>
                        <a:spcAft>
                          <a:spcPts val="0"/>
                        </a:spcAft>
                      </a:pPr>
                      <a:r>
                        <a:rPr lang="it-IT" sz="800" b="1" dirty="0">
                          <a:effectLst/>
                        </a:rPr>
                        <a:t>Evidenzia conoscenze sufficienti e</a:t>
                      </a:r>
                    </a:p>
                    <a:p>
                      <a:pPr>
                        <a:spcAft>
                          <a:spcPts val="0"/>
                        </a:spcAft>
                      </a:pPr>
                      <a:r>
                        <a:rPr lang="it-IT" sz="800" b="1" dirty="0">
                          <a:effectLst/>
                        </a:rPr>
                        <a:t>utilizza in maniera adeguata le risorse messe a disposizione</a:t>
                      </a:r>
                      <a:endParaRPr lang="it-IT" sz="800" b="1" dirty="0">
                        <a:effectLst/>
                        <a:latin typeface="Times New Roman" panose="02020603050405020304" pitchFamily="18" charset="0"/>
                        <a:ea typeface="Times New Roman" panose="02020603050405020304" pitchFamily="18" charset="0"/>
                      </a:endParaRPr>
                    </a:p>
                  </a:txBody>
                  <a:tcPr marL="39335" marR="39335" marT="0" marB="0"/>
                </a:tc>
                <a:tc>
                  <a:txBody>
                    <a:bodyPr/>
                    <a:lstStyle/>
                    <a:p>
                      <a:pPr>
                        <a:spcAft>
                          <a:spcPts val="0"/>
                        </a:spcAft>
                      </a:pPr>
                      <a:r>
                        <a:rPr lang="it-IT" sz="800" b="1" kern="150" dirty="0">
                          <a:effectLst/>
                        </a:rPr>
                        <a:t>Evidenzia conoscenze e riferimenti puntuali, ma  non approfonditi</a:t>
                      </a:r>
                      <a:endParaRPr lang="it-IT" sz="800" b="1" kern="150" dirty="0">
                        <a:effectLst/>
                        <a:latin typeface="Times New Roman" panose="02020603050405020304" pitchFamily="18" charset="0"/>
                        <a:ea typeface="Arial Unicode MS"/>
                      </a:endParaRPr>
                    </a:p>
                  </a:txBody>
                  <a:tcPr marL="39335" marR="39335" marT="0" marB="0"/>
                </a:tc>
                <a:tc>
                  <a:txBody>
                    <a:bodyPr/>
                    <a:lstStyle/>
                    <a:p>
                      <a:pPr>
                        <a:spcAft>
                          <a:spcPts val="0"/>
                        </a:spcAft>
                      </a:pPr>
                      <a:r>
                        <a:rPr lang="it-IT" sz="800" b="1" kern="150" dirty="0">
                          <a:effectLst/>
                        </a:rPr>
                        <a:t>Evidenzia conoscenze e riferimenti puntuali , approfonditi coerenti e coesi</a:t>
                      </a:r>
                      <a:endParaRPr lang="it-IT" sz="800" b="1" kern="150" dirty="0">
                        <a:effectLst/>
                        <a:latin typeface="Times New Roman" panose="02020603050405020304" pitchFamily="18" charset="0"/>
                        <a:ea typeface="Arial Unicode MS"/>
                      </a:endParaRPr>
                    </a:p>
                  </a:txBody>
                  <a:tcPr marL="39335" marR="39335" marT="0" marB="0"/>
                </a:tc>
                <a:extLst>
                  <a:ext uri="{0D108BD9-81ED-4DB2-BD59-A6C34878D82A}">
                    <a16:rowId xmlns:a16="http://schemas.microsoft.com/office/drawing/2014/main" val="629981170"/>
                  </a:ext>
                </a:extLst>
              </a:tr>
              <a:tr h="754457">
                <a:tc>
                  <a:txBody>
                    <a:bodyPr/>
                    <a:lstStyle/>
                    <a:p>
                      <a:pPr algn="ctr">
                        <a:spcAft>
                          <a:spcPts val="0"/>
                        </a:spcAft>
                      </a:pPr>
                      <a:r>
                        <a:rPr lang="it-IT" sz="800" b="1" dirty="0">
                          <a:effectLst/>
                        </a:rPr>
                        <a:t> </a:t>
                      </a:r>
                    </a:p>
                    <a:p>
                      <a:pPr algn="ctr">
                        <a:spcAft>
                          <a:spcPts val="0"/>
                        </a:spcAft>
                      </a:pPr>
                      <a:r>
                        <a:rPr lang="it-IT" sz="800" b="1" dirty="0">
                          <a:effectLst/>
                        </a:rPr>
                        <a:t>Coerenza testuale </a:t>
                      </a:r>
                    </a:p>
                    <a:p>
                      <a:pPr algn="ctr">
                        <a:spcAft>
                          <a:spcPts val="0"/>
                        </a:spcAft>
                      </a:pPr>
                      <a:r>
                        <a:rPr lang="it-IT" sz="800" b="1" dirty="0">
                          <a:effectLst/>
                        </a:rPr>
                        <a:t> </a:t>
                      </a:r>
                      <a:endParaRPr lang="it-IT" sz="800" b="1" dirty="0">
                        <a:effectLst/>
                        <a:latin typeface="Times New Roman" panose="02020603050405020304" pitchFamily="18" charset="0"/>
                        <a:ea typeface="Times New Roman" panose="02020603050405020304" pitchFamily="18" charset="0"/>
                      </a:endParaRPr>
                    </a:p>
                  </a:txBody>
                  <a:tcPr marL="39335" marR="39335" marT="0" marB="0"/>
                </a:tc>
                <a:tc>
                  <a:txBody>
                    <a:bodyPr/>
                    <a:lstStyle/>
                    <a:p>
                      <a:pPr marL="342900" lvl="0" indent="-342900">
                        <a:spcBef>
                          <a:spcPts val="600"/>
                        </a:spcBef>
                        <a:spcAft>
                          <a:spcPts val="0"/>
                        </a:spcAft>
                        <a:buFont typeface="Symbol" panose="05050102010706020507" pitchFamily="18" charset="2"/>
                        <a:buChar char=""/>
                      </a:pPr>
                      <a:r>
                        <a:rPr lang="it-IT" sz="800" b="1" kern="150" dirty="0">
                          <a:effectLst/>
                        </a:rPr>
                        <a:t>I ragionamenti sono sviluppati in modo coerente, adoperando connettivi pertinenti?</a:t>
                      </a:r>
                      <a:endParaRPr lang="it-IT" sz="800" b="1" kern="150" dirty="0">
                        <a:effectLst/>
                        <a:latin typeface="Times New Roman" panose="02020603050405020304" pitchFamily="18" charset="0"/>
                        <a:ea typeface="Arial Unicode MS"/>
                      </a:endParaRPr>
                    </a:p>
                  </a:txBody>
                  <a:tcPr marL="3642" marR="3642" marT="0" marB="0"/>
                </a:tc>
                <a:tc>
                  <a:txBody>
                    <a:bodyPr/>
                    <a:lstStyle/>
                    <a:p>
                      <a:pPr>
                        <a:spcAft>
                          <a:spcPts val="0"/>
                        </a:spcAft>
                      </a:pPr>
                      <a:r>
                        <a:rPr lang="it-IT" sz="800" b="1" dirty="0">
                          <a:effectLst/>
                        </a:rPr>
                        <a:t>Non riesce a seguire con coerenza il percorso ragionativo</a:t>
                      </a:r>
                    </a:p>
                    <a:p>
                      <a:pPr>
                        <a:spcAft>
                          <a:spcPts val="0"/>
                        </a:spcAft>
                      </a:pPr>
                      <a:r>
                        <a:rPr lang="it-IT" sz="800" b="1" dirty="0">
                          <a:effectLst/>
                        </a:rPr>
                        <a:t> </a:t>
                      </a:r>
                      <a:endParaRPr lang="it-IT"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35" marR="39335" marT="0" marB="0"/>
                </a:tc>
                <a:tc>
                  <a:txBody>
                    <a:bodyPr/>
                    <a:lstStyle/>
                    <a:p>
                      <a:pPr>
                        <a:spcAft>
                          <a:spcPts val="0"/>
                        </a:spcAft>
                      </a:pPr>
                      <a:r>
                        <a:rPr lang="it-IT" sz="800" b="1" dirty="0">
                          <a:effectLst/>
                        </a:rPr>
                        <a:t>Segue un percorso ragionativo non sempre coerente </a:t>
                      </a:r>
                      <a:endParaRPr lang="it-IT"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35" marR="39335" marT="0" marB="0"/>
                </a:tc>
                <a:tc>
                  <a:txBody>
                    <a:bodyPr/>
                    <a:lstStyle/>
                    <a:p>
                      <a:pPr>
                        <a:spcAft>
                          <a:spcPts val="0"/>
                        </a:spcAft>
                      </a:pPr>
                      <a:r>
                        <a:rPr lang="it-IT" sz="800" b="1" kern="150" dirty="0">
                          <a:effectLst/>
                        </a:rPr>
                        <a:t>Segue un percorso ragionativo sufficientemente coerente .</a:t>
                      </a:r>
                    </a:p>
                    <a:p>
                      <a:pPr>
                        <a:spcAft>
                          <a:spcPts val="0"/>
                        </a:spcAft>
                      </a:pPr>
                      <a:r>
                        <a:rPr lang="it-IT" sz="800" b="1" dirty="0">
                          <a:effectLst/>
                        </a:rPr>
                        <a:t> </a:t>
                      </a:r>
                      <a:endParaRPr lang="it-IT"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35" marR="39335" marT="0" marB="0"/>
                </a:tc>
                <a:tc>
                  <a:txBody>
                    <a:bodyPr/>
                    <a:lstStyle/>
                    <a:p>
                      <a:pPr>
                        <a:spcAft>
                          <a:spcPts val="0"/>
                        </a:spcAft>
                      </a:pPr>
                      <a:r>
                        <a:rPr lang="it-IT" sz="800" b="1" kern="150" dirty="0">
                          <a:effectLst/>
                        </a:rPr>
                        <a:t>Riesce ad argomentare  adoperando i connettivi pertinenti </a:t>
                      </a:r>
                    </a:p>
                    <a:p>
                      <a:pPr>
                        <a:spcAft>
                          <a:spcPts val="0"/>
                        </a:spcAft>
                      </a:pPr>
                      <a:r>
                        <a:rPr lang="it-IT" sz="800" b="1" kern="150" dirty="0">
                          <a:effectLst/>
                        </a:rPr>
                        <a:t> </a:t>
                      </a:r>
                      <a:endParaRPr lang="it-IT" sz="800" b="1" kern="150" dirty="0">
                        <a:effectLst/>
                        <a:latin typeface="Times New Roman" panose="02020603050405020304" pitchFamily="18" charset="0"/>
                        <a:ea typeface="Arial Unicode MS"/>
                      </a:endParaRPr>
                    </a:p>
                  </a:txBody>
                  <a:tcPr marL="39335" marR="39335" marT="0" marB="0"/>
                </a:tc>
                <a:tc>
                  <a:txBody>
                    <a:bodyPr/>
                    <a:lstStyle/>
                    <a:p>
                      <a:pPr>
                        <a:spcAft>
                          <a:spcPts val="0"/>
                        </a:spcAft>
                      </a:pPr>
                      <a:r>
                        <a:rPr lang="it-IT" sz="800" b="1">
                          <a:effectLst/>
                        </a:rPr>
                        <a:t>Sostiene con coerenza la tesi e confuta l’antitesi adoperando i connettivi pertinenti </a:t>
                      </a:r>
                      <a:endParaRPr lang="it-IT" sz="800" b="1">
                        <a:effectLst/>
                        <a:latin typeface="Calibri" panose="020F0502020204030204" pitchFamily="34" charset="0"/>
                        <a:ea typeface="Calibri" panose="020F0502020204030204" pitchFamily="34" charset="0"/>
                        <a:cs typeface="Times New Roman" panose="02020603050405020304" pitchFamily="18" charset="0"/>
                      </a:endParaRPr>
                    </a:p>
                  </a:txBody>
                  <a:tcPr marL="39335" marR="39335" marT="0" marB="0"/>
                </a:tc>
                <a:extLst>
                  <a:ext uri="{0D108BD9-81ED-4DB2-BD59-A6C34878D82A}">
                    <a16:rowId xmlns:a16="http://schemas.microsoft.com/office/drawing/2014/main" val="384885791"/>
                  </a:ext>
                </a:extLst>
              </a:tr>
              <a:tr h="502972">
                <a:tc>
                  <a:txBody>
                    <a:bodyPr/>
                    <a:lstStyle/>
                    <a:p>
                      <a:pPr algn="ctr">
                        <a:spcAft>
                          <a:spcPts val="0"/>
                        </a:spcAft>
                      </a:pPr>
                      <a:r>
                        <a:rPr lang="it-IT" sz="800" b="1" dirty="0">
                          <a:effectLst/>
                        </a:rPr>
                        <a:t>Espressione di valutazioni personali</a:t>
                      </a:r>
                      <a:endParaRPr lang="it-IT" sz="800" b="1" dirty="0">
                        <a:effectLst/>
                        <a:latin typeface="Times New Roman" panose="02020603050405020304" pitchFamily="18" charset="0"/>
                        <a:ea typeface="Times New Roman" panose="02020603050405020304" pitchFamily="18" charset="0"/>
                      </a:endParaRPr>
                    </a:p>
                  </a:txBody>
                  <a:tcPr marL="39335" marR="39335" marT="0" marB="0"/>
                </a:tc>
                <a:tc>
                  <a:txBody>
                    <a:bodyPr/>
                    <a:lstStyle/>
                    <a:p>
                      <a:pPr marL="342900" lvl="0" indent="-342900">
                        <a:spcBef>
                          <a:spcPts val="600"/>
                        </a:spcBef>
                        <a:spcAft>
                          <a:spcPts val="0"/>
                        </a:spcAft>
                        <a:buFont typeface="Symbol" panose="05050102010706020507" pitchFamily="18" charset="2"/>
                        <a:buChar char=""/>
                        <a:tabLst>
                          <a:tab pos="141605" algn="l"/>
                        </a:tabLst>
                      </a:pPr>
                      <a:r>
                        <a:rPr lang="it-IT" sz="800" b="1" kern="150" dirty="0">
                          <a:effectLst/>
                        </a:rPr>
                        <a:t>Esprime giudizi critici e valutazioni personali?</a:t>
                      </a:r>
                      <a:endParaRPr lang="it-IT" sz="800" b="1" kern="150" dirty="0">
                        <a:effectLst/>
                        <a:latin typeface="Times New Roman" panose="02020603050405020304" pitchFamily="18" charset="0"/>
                        <a:ea typeface="Arial Unicode MS"/>
                      </a:endParaRPr>
                    </a:p>
                  </a:txBody>
                  <a:tcPr marL="3642" marR="3642" marT="0" marB="0"/>
                </a:tc>
                <a:tc>
                  <a:txBody>
                    <a:bodyPr/>
                    <a:lstStyle/>
                    <a:p>
                      <a:pPr>
                        <a:spcAft>
                          <a:spcPts val="0"/>
                        </a:spcAft>
                      </a:pPr>
                      <a:r>
                        <a:rPr lang="it-IT" sz="800" b="1" dirty="0">
                          <a:effectLst/>
                        </a:rPr>
                        <a:t>Non esprime giudizi e valutazioni personali</a:t>
                      </a:r>
                      <a:endParaRPr lang="it-IT"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35" marR="39335" marT="0" marB="0"/>
                </a:tc>
                <a:tc>
                  <a:txBody>
                    <a:bodyPr/>
                    <a:lstStyle/>
                    <a:p>
                      <a:pPr>
                        <a:spcAft>
                          <a:spcPts val="0"/>
                        </a:spcAft>
                      </a:pPr>
                      <a:r>
                        <a:rPr lang="it-IT" sz="800" b="1" dirty="0">
                          <a:effectLst/>
                        </a:rPr>
                        <a:t>Esprime giudizi e valutazioni superficiali</a:t>
                      </a:r>
                      <a:endParaRPr lang="it-IT"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35" marR="39335" marT="0" marB="0"/>
                </a:tc>
                <a:tc>
                  <a:txBody>
                    <a:bodyPr/>
                    <a:lstStyle/>
                    <a:p>
                      <a:pPr>
                        <a:spcAft>
                          <a:spcPts val="0"/>
                        </a:spcAft>
                      </a:pPr>
                      <a:r>
                        <a:rPr lang="it-IT" sz="800" b="1" kern="150" dirty="0">
                          <a:effectLst/>
                        </a:rPr>
                        <a:t>Esprime giudizi e valutazioni in modo sommario</a:t>
                      </a:r>
                      <a:endParaRPr lang="it-IT" sz="800" b="1" kern="150" dirty="0">
                        <a:effectLst/>
                        <a:latin typeface="Times New Roman" panose="02020603050405020304" pitchFamily="18" charset="0"/>
                        <a:ea typeface="Arial Unicode MS"/>
                      </a:endParaRPr>
                    </a:p>
                  </a:txBody>
                  <a:tcPr marL="39335" marR="39335" marT="0" marB="0"/>
                </a:tc>
                <a:tc>
                  <a:txBody>
                    <a:bodyPr/>
                    <a:lstStyle/>
                    <a:p>
                      <a:pPr>
                        <a:spcAft>
                          <a:spcPts val="0"/>
                        </a:spcAft>
                      </a:pPr>
                      <a:r>
                        <a:rPr lang="it-IT" sz="800" b="1" kern="150" dirty="0">
                          <a:effectLst/>
                        </a:rPr>
                        <a:t>Esprime giudizi e valutazioni non sempre approfondite</a:t>
                      </a:r>
                      <a:endParaRPr lang="it-IT" sz="800" b="1" kern="150" dirty="0">
                        <a:effectLst/>
                        <a:latin typeface="Times New Roman" panose="02020603050405020304" pitchFamily="18" charset="0"/>
                        <a:ea typeface="Arial Unicode MS"/>
                      </a:endParaRPr>
                    </a:p>
                  </a:txBody>
                  <a:tcPr marL="39335" marR="39335" marT="0" marB="0"/>
                </a:tc>
                <a:tc>
                  <a:txBody>
                    <a:bodyPr/>
                    <a:lstStyle/>
                    <a:p>
                      <a:pPr>
                        <a:spcAft>
                          <a:spcPts val="0"/>
                        </a:spcAft>
                      </a:pPr>
                      <a:r>
                        <a:rPr lang="it-IT" sz="800" b="1" dirty="0">
                          <a:effectLst/>
                        </a:rPr>
                        <a:t>Esprime giudizi e valutazioni in modo completo ed efficace</a:t>
                      </a:r>
                      <a:endParaRPr lang="it-IT"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35" marR="39335" marT="0" marB="0"/>
                </a:tc>
                <a:extLst>
                  <a:ext uri="{0D108BD9-81ED-4DB2-BD59-A6C34878D82A}">
                    <a16:rowId xmlns:a16="http://schemas.microsoft.com/office/drawing/2014/main" val="4056476465"/>
                  </a:ext>
                </a:extLst>
              </a:tr>
              <a:tr h="1005944">
                <a:tc>
                  <a:txBody>
                    <a:bodyPr/>
                    <a:lstStyle/>
                    <a:p>
                      <a:pPr algn="ctr">
                        <a:spcAft>
                          <a:spcPts val="0"/>
                        </a:spcAft>
                      </a:pPr>
                      <a:r>
                        <a:rPr lang="it-IT" sz="800" b="1" dirty="0">
                          <a:effectLst/>
                        </a:rPr>
                        <a:t> </a:t>
                      </a:r>
                    </a:p>
                    <a:p>
                      <a:pPr algn="ctr">
                        <a:spcAft>
                          <a:spcPts val="0"/>
                        </a:spcAft>
                      </a:pPr>
                      <a:r>
                        <a:rPr lang="it-IT" sz="800" b="1" dirty="0">
                          <a:effectLst/>
                        </a:rPr>
                        <a:t> </a:t>
                      </a:r>
                    </a:p>
                    <a:p>
                      <a:pPr algn="ctr">
                        <a:spcAft>
                          <a:spcPts val="0"/>
                        </a:spcAft>
                      </a:pPr>
                      <a:r>
                        <a:rPr lang="it-IT" sz="800" b="1" dirty="0">
                          <a:effectLst/>
                        </a:rPr>
                        <a:t>Padronanza e uso della lingua  </a:t>
                      </a:r>
                      <a:endParaRPr lang="it-IT" sz="800" b="1" dirty="0">
                        <a:effectLst/>
                        <a:latin typeface="Times New Roman" panose="02020603050405020304" pitchFamily="18" charset="0"/>
                        <a:ea typeface="Times New Roman" panose="02020603050405020304" pitchFamily="18" charset="0"/>
                      </a:endParaRPr>
                    </a:p>
                  </a:txBody>
                  <a:tcPr marL="39335" marR="39335" marT="0" marB="0"/>
                </a:tc>
                <a:tc>
                  <a:txBody>
                    <a:bodyPr/>
                    <a:lstStyle/>
                    <a:p>
                      <a:pPr marL="342900" lvl="0" indent="-342900">
                        <a:spcAft>
                          <a:spcPts val="0"/>
                        </a:spcAft>
                        <a:buFont typeface="Symbol" panose="05050102010706020507" pitchFamily="18" charset="2"/>
                        <a:buChar char=""/>
                      </a:pPr>
                      <a:r>
                        <a:rPr lang="it-IT" sz="800" b="1" dirty="0">
                          <a:effectLst/>
                        </a:rPr>
                        <a:t>Usa la punteggiatura in modo appropriato?</a:t>
                      </a:r>
                    </a:p>
                    <a:p>
                      <a:pPr marL="342900" lvl="0" indent="-342900">
                        <a:spcAft>
                          <a:spcPts val="0"/>
                        </a:spcAft>
                        <a:buFont typeface="Symbol" panose="05050102010706020507" pitchFamily="18" charset="2"/>
                        <a:buChar char=""/>
                      </a:pPr>
                      <a:r>
                        <a:rPr lang="it-IT" sz="800" b="1" dirty="0">
                          <a:effectLst/>
                        </a:rPr>
                        <a:t>Possiede ricchezza e padronanza lessicale?</a:t>
                      </a:r>
                    </a:p>
                    <a:p>
                      <a:pPr marL="342900" lvl="0" indent="-342900">
                        <a:spcAft>
                          <a:spcPts val="0"/>
                        </a:spcAft>
                        <a:buFont typeface="Symbol" panose="05050102010706020507" pitchFamily="18" charset="2"/>
                        <a:buChar char=""/>
                      </a:pPr>
                      <a:r>
                        <a:rPr lang="it-IT" sz="800" b="1" dirty="0">
                          <a:effectLst/>
                        </a:rPr>
                        <a:t>Scrive in modo grammaticalmente corretto(ortografia, morfologia, sintassi)? </a:t>
                      </a:r>
                      <a:endParaRPr lang="it-IT"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42" marR="3642" marT="0" marB="0"/>
                </a:tc>
                <a:tc>
                  <a:txBody>
                    <a:bodyPr/>
                    <a:lstStyle/>
                    <a:p>
                      <a:pPr>
                        <a:spcAft>
                          <a:spcPts val="0"/>
                        </a:spcAft>
                      </a:pPr>
                      <a:r>
                        <a:rPr lang="it-IT" sz="800" b="1">
                          <a:effectLst/>
                        </a:rPr>
                        <a:t>Errori ripetuti nell’uso delle strutture grammaticali , linguistiche e nella punteggiatura</a:t>
                      </a:r>
                      <a:endParaRPr lang="it-IT" sz="800" b="1">
                        <a:effectLst/>
                        <a:latin typeface="Calibri" panose="020F0502020204030204" pitchFamily="34" charset="0"/>
                        <a:ea typeface="Calibri" panose="020F0502020204030204" pitchFamily="34" charset="0"/>
                        <a:cs typeface="Times New Roman" panose="02020603050405020304" pitchFamily="18" charset="0"/>
                      </a:endParaRPr>
                    </a:p>
                  </a:txBody>
                  <a:tcPr marL="39335" marR="39335" marT="0" marB="0"/>
                </a:tc>
                <a:tc>
                  <a:txBody>
                    <a:bodyPr/>
                    <a:lstStyle/>
                    <a:p>
                      <a:pPr>
                        <a:spcAft>
                          <a:spcPts val="0"/>
                        </a:spcAft>
                      </a:pPr>
                      <a:r>
                        <a:rPr lang="it-IT" sz="800" b="1">
                          <a:effectLst/>
                        </a:rPr>
                        <a:t>Alcuni errori  </a:t>
                      </a:r>
                    </a:p>
                    <a:p>
                      <a:pPr>
                        <a:spcAft>
                          <a:spcPts val="0"/>
                        </a:spcAft>
                      </a:pPr>
                      <a:r>
                        <a:rPr lang="it-IT" sz="800" b="1">
                          <a:effectLst/>
                        </a:rPr>
                        <a:t>nell’uso delle strutture grammaticali  Imprecisioni nella padronanza lessicale e nell’uso della punteggiatura</a:t>
                      </a:r>
                      <a:endParaRPr lang="it-IT" sz="800" b="1">
                        <a:effectLst/>
                        <a:latin typeface="Calibri" panose="020F0502020204030204" pitchFamily="34" charset="0"/>
                        <a:ea typeface="Calibri" panose="020F0502020204030204" pitchFamily="34" charset="0"/>
                        <a:cs typeface="Times New Roman" panose="02020603050405020304" pitchFamily="18" charset="0"/>
                      </a:endParaRPr>
                    </a:p>
                  </a:txBody>
                  <a:tcPr marL="39335" marR="39335" marT="0" marB="0"/>
                </a:tc>
                <a:tc>
                  <a:txBody>
                    <a:bodyPr/>
                    <a:lstStyle/>
                    <a:p>
                      <a:pPr>
                        <a:spcAft>
                          <a:spcPts val="0"/>
                        </a:spcAft>
                      </a:pPr>
                      <a:r>
                        <a:rPr lang="en-US" sz="800" b="1" kern="150">
                          <a:effectLst/>
                        </a:rPr>
                        <a:t>Sufficiente </a:t>
                      </a:r>
                      <a:endParaRPr lang="it-IT" sz="800" b="1" kern="150">
                        <a:effectLst/>
                      </a:endParaRPr>
                    </a:p>
                    <a:p>
                      <a:pPr>
                        <a:spcAft>
                          <a:spcPts val="0"/>
                        </a:spcAft>
                      </a:pPr>
                      <a:r>
                        <a:rPr lang="it-IT" sz="800" b="1" kern="150">
                          <a:effectLst/>
                        </a:rPr>
                        <a:t>padronanza della punteggiatura e della grammatica.</a:t>
                      </a:r>
                    </a:p>
                    <a:p>
                      <a:pPr>
                        <a:spcAft>
                          <a:spcPts val="0"/>
                        </a:spcAft>
                      </a:pPr>
                      <a:r>
                        <a:rPr lang="it-IT" sz="800" b="1" kern="150">
                          <a:effectLst/>
                        </a:rPr>
                        <a:t>Adeguata proprietà di linguaggio</a:t>
                      </a:r>
                      <a:endParaRPr lang="it-IT" sz="800" b="1" kern="150">
                        <a:effectLst/>
                        <a:latin typeface="Times New Roman" panose="02020603050405020304" pitchFamily="18" charset="0"/>
                        <a:ea typeface="Arial Unicode MS"/>
                      </a:endParaRPr>
                    </a:p>
                  </a:txBody>
                  <a:tcPr marL="39335" marR="39335" marT="0" marB="0"/>
                </a:tc>
                <a:tc>
                  <a:txBody>
                    <a:bodyPr/>
                    <a:lstStyle/>
                    <a:p>
                      <a:pPr>
                        <a:spcAft>
                          <a:spcPts val="0"/>
                        </a:spcAft>
                      </a:pPr>
                      <a:r>
                        <a:rPr lang="it-IT" sz="800" b="1" kern="150">
                          <a:effectLst/>
                        </a:rPr>
                        <a:t>Buona padronanza della punteggiatura e della grammatica.</a:t>
                      </a:r>
                    </a:p>
                    <a:p>
                      <a:pPr>
                        <a:spcAft>
                          <a:spcPts val="0"/>
                        </a:spcAft>
                      </a:pPr>
                      <a:r>
                        <a:rPr lang="it-IT" sz="800" b="1" kern="150">
                          <a:effectLst/>
                        </a:rPr>
                        <a:t>Buona proprietà di linguaggio</a:t>
                      </a:r>
                      <a:endParaRPr lang="it-IT" sz="800" b="1" kern="150">
                        <a:effectLst/>
                        <a:latin typeface="Times New Roman" panose="02020603050405020304" pitchFamily="18" charset="0"/>
                        <a:ea typeface="Arial Unicode MS"/>
                      </a:endParaRPr>
                    </a:p>
                  </a:txBody>
                  <a:tcPr marL="39335" marR="39335" marT="0" marB="0"/>
                </a:tc>
                <a:tc>
                  <a:txBody>
                    <a:bodyPr/>
                    <a:lstStyle/>
                    <a:p>
                      <a:pPr>
                        <a:spcAft>
                          <a:spcPts val="0"/>
                        </a:spcAft>
                      </a:pPr>
                      <a:r>
                        <a:rPr lang="it-IT" sz="800" b="1" kern="150" dirty="0">
                          <a:effectLst/>
                        </a:rPr>
                        <a:t>Ottima padronanza della punteggiatura e della grammatica.</a:t>
                      </a:r>
                    </a:p>
                    <a:p>
                      <a:pPr>
                        <a:spcAft>
                          <a:spcPts val="0"/>
                        </a:spcAft>
                      </a:pPr>
                      <a:r>
                        <a:rPr lang="it-IT" sz="800" b="1" kern="150" dirty="0">
                          <a:effectLst/>
                        </a:rPr>
                        <a:t>Ottima proprietà di linguaggio</a:t>
                      </a:r>
                      <a:endParaRPr lang="it-IT" sz="800" b="1" kern="150" dirty="0">
                        <a:effectLst/>
                        <a:latin typeface="Times New Roman" panose="02020603050405020304" pitchFamily="18" charset="0"/>
                        <a:ea typeface="Arial Unicode MS"/>
                      </a:endParaRPr>
                    </a:p>
                  </a:txBody>
                  <a:tcPr marL="39335" marR="39335" marT="0" marB="0"/>
                </a:tc>
                <a:extLst>
                  <a:ext uri="{0D108BD9-81ED-4DB2-BD59-A6C34878D82A}">
                    <a16:rowId xmlns:a16="http://schemas.microsoft.com/office/drawing/2014/main" val="3126433358"/>
                  </a:ext>
                </a:extLst>
              </a:tr>
            </a:tbl>
          </a:graphicData>
        </a:graphic>
      </p:graphicFrame>
      <p:sp>
        <p:nvSpPr>
          <p:cNvPr id="19516" name="Text Box 2">
            <a:extLst>
              <a:ext uri="{FF2B5EF4-FFF2-40B4-BE49-F238E27FC236}">
                <a16:creationId xmlns:a16="http://schemas.microsoft.com/office/drawing/2014/main" id="{BFF586A8-56E9-43D6-96CC-9835110EDFD8}"/>
              </a:ext>
            </a:extLst>
          </p:cNvPr>
          <p:cNvSpPr txBox="1">
            <a:spLocks noChangeArrowheads="1"/>
          </p:cNvSpPr>
          <p:nvPr/>
        </p:nvSpPr>
        <p:spPr bwMode="auto">
          <a:xfrm>
            <a:off x="1134666" y="0"/>
            <a:ext cx="6858001" cy="300082"/>
          </a:xfrm>
          <a:prstGeom prst="rect">
            <a:avLst/>
          </a:prstGeom>
          <a:solidFill>
            <a:srgbClr val="FF6600"/>
          </a:solidFill>
          <a:ln w="9525">
            <a:solidFill>
              <a:schemeClr val="bg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350" b="1">
                <a:solidFill>
                  <a:schemeClr val="bg1"/>
                </a:solidFill>
                <a:latin typeface="Arial" panose="020B0604020202020204" pitchFamily="34" charset="0"/>
              </a:rPr>
              <a:t>ESEMPI DI COMPITI AUTENTICI</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a:extLst>
              <a:ext uri="{FF2B5EF4-FFF2-40B4-BE49-F238E27FC236}">
                <a16:creationId xmlns:a16="http://schemas.microsoft.com/office/drawing/2014/main" id="{0F5E9023-CFB3-4281-B17F-03AA83425A74}"/>
              </a:ext>
            </a:extLst>
          </p:cNvPr>
          <p:cNvSpPr txBox="1">
            <a:spLocks noChangeArrowheads="1"/>
          </p:cNvSpPr>
          <p:nvPr/>
        </p:nvSpPr>
        <p:spPr bwMode="auto">
          <a:xfrm>
            <a:off x="1475185" y="1004887"/>
            <a:ext cx="16573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dirty="0">
                <a:solidFill>
                  <a:srgbClr val="0000CC"/>
                </a:solidFill>
              </a:rPr>
              <a:t>VALUTAZIONE PERTINENZA DELLA SOLUZIONE</a:t>
            </a:r>
          </a:p>
        </p:txBody>
      </p:sp>
      <p:sp>
        <p:nvSpPr>
          <p:cNvPr id="20483" name="Text Box 4">
            <a:extLst>
              <a:ext uri="{FF2B5EF4-FFF2-40B4-BE49-F238E27FC236}">
                <a16:creationId xmlns:a16="http://schemas.microsoft.com/office/drawing/2014/main" id="{3E93E47B-020C-424E-AF9D-BD759A4F9290}"/>
              </a:ext>
            </a:extLst>
          </p:cNvPr>
          <p:cNvSpPr txBox="1">
            <a:spLocks noChangeArrowheads="1"/>
          </p:cNvSpPr>
          <p:nvPr/>
        </p:nvSpPr>
        <p:spPr bwMode="auto">
          <a:xfrm>
            <a:off x="1433513" y="3214688"/>
            <a:ext cx="205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dirty="0">
                <a:solidFill>
                  <a:srgbClr val="0000CC"/>
                </a:solidFill>
              </a:rPr>
              <a:t>SITUAZIONE   PROBLEMA</a:t>
            </a:r>
          </a:p>
        </p:txBody>
      </p:sp>
      <p:sp>
        <p:nvSpPr>
          <p:cNvPr id="20484" name="Text Box 5">
            <a:extLst>
              <a:ext uri="{FF2B5EF4-FFF2-40B4-BE49-F238E27FC236}">
                <a16:creationId xmlns:a16="http://schemas.microsoft.com/office/drawing/2014/main" id="{6391C2A9-B7BA-4F5C-B560-37498405EE02}"/>
              </a:ext>
            </a:extLst>
          </p:cNvPr>
          <p:cNvSpPr txBox="1">
            <a:spLocks noChangeArrowheads="1"/>
          </p:cNvSpPr>
          <p:nvPr/>
        </p:nvSpPr>
        <p:spPr bwMode="auto">
          <a:xfrm>
            <a:off x="5772150" y="1021557"/>
            <a:ext cx="205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dirty="0">
                <a:solidFill>
                  <a:srgbClr val="0000CC"/>
                </a:solidFill>
              </a:rPr>
              <a:t>INDIVIDUAZIONE SOLUZIONE</a:t>
            </a:r>
          </a:p>
        </p:txBody>
      </p:sp>
      <p:sp>
        <p:nvSpPr>
          <p:cNvPr id="20485" name="Text Box 6">
            <a:extLst>
              <a:ext uri="{FF2B5EF4-FFF2-40B4-BE49-F238E27FC236}">
                <a16:creationId xmlns:a16="http://schemas.microsoft.com/office/drawing/2014/main" id="{30D5DA5A-6DB6-4085-863D-D5D1FEC8FE50}"/>
              </a:ext>
            </a:extLst>
          </p:cNvPr>
          <p:cNvSpPr txBox="1">
            <a:spLocks noChangeArrowheads="1"/>
          </p:cNvSpPr>
          <p:nvPr/>
        </p:nvSpPr>
        <p:spPr bwMode="auto">
          <a:xfrm>
            <a:off x="5772150" y="3265885"/>
            <a:ext cx="205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dirty="0">
                <a:solidFill>
                  <a:srgbClr val="0000CC"/>
                </a:solidFill>
              </a:rPr>
              <a:t>ANALISI DELLA SITUAZIONE PROBLEMA</a:t>
            </a:r>
          </a:p>
        </p:txBody>
      </p:sp>
      <p:sp>
        <p:nvSpPr>
          <p:cNvPr id="20486" name="Line 7">
            <a:extLst>
              <a:ext uri="{FF2B5EF4-FFF2-40B4-BE49-F238E27FC236}">
                <a16:creationId xmlns:a16="http://schemas.microsoft.com/office/drawing/2014/main" id="{A50732FE-298D-4720-8622-497C1A9AB85A}"/>
              </a:ext>
            </a:extLst>
          </p:cNvPr>
          <p:cNvSpPr>
            <a:spLocks noChangeShapeType="1"/>
          </p:cNvSpPr>
          <p:nvPr/>
        </p:nvSpPr>
        <p:spPr bwMode="auto">
          <a:xfrm flipV="1">
            <a:off x="3490912" y="3473053"/>
            <a:ext cx="2281238" cy="4763"/>
          </a:xfrm>
          <a:prstGeom prst="line">
            <a:avLst/>
          </a:prstGeom>
          <a:noFill/>
          <a:ln w="57150">
            <a:solidFill>
              <a:srgbClr val="CC00CC"/>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IT" sz="1350"/>
          </a:p>
        </p:txBody>
      </p:sp>
      <p:sp>
        <p:nvSpPr>
          <p:cNvPr id="20487" name="Line 8">
            <a:extLst>
              <a:ext uri="{FF2B5EF4-FFF2-40B4-BE49-F238E27FC236}">
                <a16:creationId xmlns:a16="http://schemas.microsoft.com/office/drawing/2014/main" id="{890BC909-0F54-479F-85CC-D4DD23E4E6F7}"/>
              </a:ext>
            </a:extLst>
          </p:cNvPr>
          <p:cNvSpPr>
            <a:spLocks noChangeShapeType="1"/>
          </p:cNvSpPr>
          <p:nvPr/>
        </p:nvSpPr>
        <p:spPr bwMode="auto">
          <a:xfrm flipH="1" flipV="1">
            <a:off x="6800850" y="1600200"/>
            <a:ext cx="0" cy="1609725"/>
          </a:xfrm>
          <a:prstGeom prst="line">
            <a:avLst/>
          </a:prstGeom>
          <a:noFill/>
          <a:ln w="53975">
            <a:solidFill>
              <a:srgbClr val="CC00CC"/>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IT" sz="1350"/>
          </a:p>
        </p:txBody>
      </p:sp>
      <p:sp>
        <p:nvSpPr>
          <p:cNvPr id="25608" name="Line 9">
            <a:extLst>
              <a:ext uri="{FF2B5EF4-FFF2-40B4-BE49-F238E27FC236}">
                <a16:creationId xmlns:a16="http://schemas.microsoft.com/office/drawing/2014/main" id="{B9F71B5D-5FB1-46F9-B994-0B4634BF5939}"/>
              </a:ext>
            </a:extLst>
          </p:cNvPr>
          <p:cNvSpPr>
            <a:spLocks noChangeShapeType="1"/>
          </p:cNvSpPr>
          <p:nvPr/>
        </p:nvSpPr>
        <p:spPr bwMode="auto">
          <a:xfrm flipH="1" flipV="1">
            <a:off x="3383757" y="1260872"/>
            <a:ext cx="2388394" cy="0"/>
          </a:xfrm>
          <a:prstGeom prst="line">
            <a:avLst/>
          </a:prstGeom>
          <a:ln w="57150">
            <a:solidFill>
              <a:srgbClr val="CC00CC"/>
            </a:solidFill>
            <a:headEnd/>
            <a:tailEnd type="triangle" w="med" len="med"/>
          </a:ln>
        </p:spPr>
        <p:style>
          <a:lnRef idx="1">
            <a:schemeClr val="accent2"/>
          </a:lnRef>
          <a:fillRef idx="0">
            <a:schemeClr val="accent2"/>
          </a:fillRef>
          <a:effectRef idx="0">
            <a:schemeClr val="accent2"/>
          </a:effectRef>
          <a:fontRef idx="minor">
            <a:schemeClr val="tx1"/>
          </a:fontRef>
        </p:style>
        <p:txBody>
          <a:bodyPr wrap="none"/>
          <a:lstStyle/>
          <a:p>
            <a:pPr>
              <a:defRPr/>
            </a:pPr>
            <a:endParaRPr lang="it-IT" sz="1350" dirty="0"/>
          </a:p>
        </p:txBody>
      </p:sp>
      <p:sp>
        <p:nvSpPr>
          <p:cNvPr id="20490" name="Line 11">
            <a:extLst>
              <a:ext uri="{FF2B5EF4-FFF2-40B4-BE49-F238E27FC236}">
                <a16:creationId xmlns:a16="http://schemas.microsoft.com/office/drawing/2014/main" id="{5515A15D-F3D9-4481-9370-D72CE6AE53D9}"/>
              </a:ext>
            </a:extLst>
          </p:cNvPr>
          <p:cNvSpPr>
            <a:spLocks noChangeShapeType="1"/>
          </p:cNvSpPr>
          <p:nvPr/>
        </p:nvSpPr>
        <p:spPr bwMode="auto">
          <a:xfrm>
            <a:off x="4457700" y="857250"/>
            <a:ext cx="0" cy="3754041"/>
          </a:xfrm>
          <a:prstGeom prst="line">
            <a:avLst/>
          </a:prstGeom>
          <a:noFill/>
          <a:ln w="9525">
            <a:solidFill>
              <a:srgbClr val="050507"/>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it-IT" sz="1350"/>
          </a:p>
        </p:txBody>
      </p:sp>
      <p:sp>
        <p:nvSpPr>
          <p:cNvPr id="20491" name="CasellaDiTesto 21">
            <a:extLst>
              <a:ext uri="{FF2B5EF4-FFF2-40B4-BE49-F238E27FC236}">
                <a16:creationId xmlns:a16="http://schemas.microsoft.com/office/drawing/2014/main" id="{A5E71970-CC69-4108-B342-B0AB45CA91D6}"/>
              </a:ext>
            </a:extLst>
          </p:cNvPr>
          <p:cNvSpPr txBox="1">
            <a:spLocks noChangeArrowheads="1"/>
          </p:cNvSpPr>
          <p:nvPr/>
        </p:nvSpPr>
        <p:spPr bwMode="auto">
          <a:xfrm>
            <a:off x="1559719" y="4299348"/>
            <a:ext cx="2057400" cy="92333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a:solidFill>
                  <a:schemeClr val="bg1"/>
                </a:solidFill>
                <a:latin typeface="Times New Roman" panose="02020603050405020304" pitchFamily="18" charset="0"/>
              </a:rPr>
              <a:t>CONTESTO </a:t>
            </a:r>
          </a:p>
          <a:p>
            <a:pPr algn="ctr" eaLnBrk="1" hangingPunct="1">
              <a:spcBef>
                <a:spcPct val="0"/>
              </a:spcBef>
              <a:buFontTx/>
              <a:buNone/>
            </a:pPr>
            <a:r>
              <a:rPr lang="it-IT" altLang="it-IT" sz="1800" b="1">
                <a:solidFill>
                  <a:schemeClr val="bg1"/>
                </a:solidFill>
                <a:latin typeface="Times New Roman" panose="02020603050405020304" pitchFamily="18" charset="0"/>
              </a:rPr>
              <a:t>PROBLEMATICO</a:t>
            </a:r>
          </a:p>
        </p:txBody>
      </p:sp>
      <p:sp>
        <p:nvSpPr>
          <p:cNvPr id="20492" name="CasellaDiTesto 22">
            <a:extLst>
              <a:ext uri="{FF2B5EF4-FFF2-40B4-BE49-F238E27FC236}">
                <a16:creationId xmlns:a16="http://schemas.microsoft.com/office/drawing/2014/main" id="{271F7E03-C8EE-4E2F-BD07-E81C7BECB1C2}"/>
              </a:ext>
            </a:extLst>
          </p:cNvPr>
          <p:cNvSpPr txBox="1">
            <a:spLocks noChangeArrowheads="1"/>
          </p:cNvSpPr>
          <p:nvPr/>
        </p:nvSpPr>
        <p:spPr bwMode="auto">
          <a:xfrm>
            <a:off x="5298282" y="4268392"/>
            <a:ext cx="1783556" cy="64633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a:solidFill>
                  <a:schemeClr val="bg1"/>
                </a:solidFill>
                <a:latin typeface="Times New Roman" panose="02020603050405020304" pitchFamily="18" charset="0"/>
              </a:rPr>
              <a:t>SAPERI DISCIPLINARI</a:t>
            </a:r>
          </a:p>
        </p:txBody>
      </p:sp>
      <p:sp>
        <p:nvSpPr>
          <p:cNvPr id="2" name="CasellaDiTesto 1">
            <a:extLst>
              <a:ext uri="{FF2B5EF4-FFF2-40B4-BE49-F238E27FC236}">
                <a16:creationId xmlns:a16="http://schemas.microsoft.com/office/drawing/2014/main" id="{02082F09-06D7-4302-B3D9-3E1ACD4C6A8D}"/>
              </a:ext>
            </a:extLst>
          </p:cNvPr>
          <p:cNvSpPr txBox="1">
            <a:spLocks noChangeArrowheads="1"/>
          </p:cNvSpPr>
          <p:nvPr/>
        </p:nvSpPr>
        <p:spPr bwMode="auto">
          <a:xfrm>
            <a:off x="3490913" y="2024063"/>
            <a:ext cx="1914525" cy="715581"/>
          </a:xfrm>
          <a:prstGeom prst="rect">
            <a:avLst/>
          </a:prstGeom>
          <a:solidFill>
            <a:schemeClr val="bg1"/>
          </a:solidFill>
          <a:ln w="9525">
            <a:solidFill>
              <a:srgbClr val="CC00CC"/>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350" b="1">
                <a:solidFill>
                  <a:srgbClr val="CC00CC"/>
                </a:solidFill>
                <a:latin typeface="Arial" panose="020B0604020202020204" pitchFamily="34" charset="0"/>
              </a:rPr>
              <a:t>PROVE DI RIELABORAZIONE/ RAGIONAMENTO</a:t>
            </a:r>
          </a:p>
        </p:txBody>
      </p:sp>
      <p:cxnSp>
        <p:nvCxnSpPr>
          <p:cNvPr id="4" name="Connettore 2 3">
            <a:extLst>
              <a:ext uri="{FF2B5EF4-FFF2-40B4-BE49-F238E27FC236}">
                <a16:creationId xmlns:a16="http://schemas.microsoft.com/office/drawing/2014/main" id="{FCD68435-4DDE-4589-A14E-CE776B50962D}"/>
              </a:ext>
            </a:extLst>
          </p:cNvPr>
          <p:cNvCxnSpPr/>
          <p:nvPr/>
        </p:nvCxnSpPr>
        <p:spPr>
          <a:xfrm flipH="1" flipV="1">
            <a:off x="4031457" y="1325166"/>
            <a:ext cx="270272" cy="695325"/>
          </a:xfrm>
          <a:prstGeom prst="straightConnector1">
            <a:avLst/>
          </a:prstGeom>
          <a:ln w="19050">
            <a:solidFill>
              <a:srgbClr val="CC00CC"/>
            </a:solidFill>
            <a:tailEnd type="triangle"/>
          </a:ln>
        </p:spPr>
        <p:style>
          <a:lnRef idx="1">
            <a:schemeClr val="dk1"/>
          </a:lnRef>
          <a:fillRef idx="0">
            <a:schemeClr val="dk1"/>
          </a:fillRef>
          <a:effectRef idx="0">
            <a:schemeClr val="dk1"/>
          </a:effectRef>
          <a:fontRef idx="minor">
            <a:schemeClr val="tx1"/>
          </a:fontRef>
        </p:style>
      </p:cxnSp>
      <p:cxnSp>
        <p:nvCxnSpPr>
          <p:cNvPr id="17" name="Connettore 2 16">
            <a:extLst>
              <a:ext uri="{FF2B5EF4-FFF2-40B4-BE49-F238E27FC236}">
                <a16:creationId xmlns:a16="http://schemas.microsoft.com/office/drawing/2014/main" id="{94B08166-2CC4-495B-978B-9357A26D56F4}"/>
              </a:ext>
            </a:extLst>
          </p:cNvPr>
          <p:cNvCxnSpPr/>
          <p:nvPr/>
        </p:nvCxnSpPr>
        <p:spPr>
          <a:xfrm>
            <a:off x="4558904" y="2734866"/>
            <a:ext cx="278606" cy="672703"/>
          </a:xfrm>
          <a:prstGeom prst="straightConnector1">
            <a:avLst/>
          </a:prstGeom>
          <a:ln w="19050">
            <a:solidFill>
              <a:srgbClr val="CC00CC"/>
            </a:solidFill>
            <a:tailEnd type="triangle"/>
          </a:ln>
        </p:spPr>
        <p:style>
          <a:lnRef idx="1">
            <a:schemeClr val="dk1"/>
          </a:lnRef>
          <a:fillRef idx="0">
            <a:schemeClr val="dk1"/>
          </a:fillRef>
          <a:effectRef idx="0">
            <a:schemeClr val="dk1"/>
          </a:effectRef>
          <a:fontRef idx="minor">
            <a:schemeClr val="tx1"/>
          </a:fontRef>
        </p:style>
      </p:cxnSp>
      <p:sp>
        <p:nvSpPr>
          <p:cNvPr id="20496" name="Text Box 15">
            <a:extLst>
              <a:ext uri="{FF2B5EF4-FFF2-40B4-BE49-F238E27FC236}">
                <a16:creationId xmlns:a16="http://schemas.microsoft.com/office/drawing/2014/main" id="{0E1DFBFF-5AC5-4046-BDE2-BDB749596BAB}"/>
              </a:ext>
            </a:extLst>
          </p:cNvPr>
          <p:cNvSpPr txBox="1">
            <a:spLocks noChangeArrowheads="1"/>
          </p:cNvSpPr>
          <p:nvPr/>
        </p:nvSpPr>
        <p:spPr bwMode="auto">
          <a:xfrm>
            <a:off x="1143000" y="5953"/>
            <a:ext cx="6858000" cy="30008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350" b="1">
                <a:solidFill>
                  <a:schemeClr val="bg1"/>
                </a:solidFill>
                <a:latin typeface="Arial" panose="020B0604020202020204" pitchFamily="34" charset="0"/>
              </a:rPr>
              <a:t>ORIENTARSI VERSO PROVE DI COMPETENZA</a:t>
            </a:r>
          </a:p>
        </p:txBody>
      </p:sp>
      <p:sp>
        <p:nvSpPr>
          <p:cNvPr id="18" name="Rettangolo 17">
            <a:extLst>
              <a:ext uri="{FF2B5EF4-FFF2-40B4-BE49-F238E27FC236}">
                <a16:creationId xmlns:a16="http://schemas.microsoft.com/office/drawing/2014/main" id="{D9359EE5-87A2-4F9D-800D-97BFCB5CE3F2}"/>
              </a:ext>
            </a:extLst>
          </p:cNvPr>
          <p:cNvSpPr/>
          <p:nvPr/>
        </p:nvSpPr>
        <p:spPr>
          <a:xfrm>
            <a:off x="5189935" y="857250"/>
            <a:ext cx="2568178" cy="3874294"/>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sp>
        <p:nvSpPr>
          <p:cNvPr id="19" name="CasellaDiTesto 26">
            <a:extLst>
              <a:ext uri="{FF2B5EF4-FFF2-40B4-BE49-F238E27FC236}">
                <a16:creationId xmlns:a16="http://schemas.microsoft.com/office/drawing/2014/main" id="{404191D8-1036-4BC8-A3D4-17CD894A3DEB}"/>
              </a:ext>
            </a:extLst>
          </p:cNvPr>
          <p:cNvSpPr txBox="1">
            <a:spLocks noChangeArrowheads="1"/>
          </p:cNvSpPr>
          <p:nvPr/>
        </p:nvSpPr>
        <p:spPr bwMode="auto">
          <a:xfrm>
            <a:off x="5672138" y="297656"/>
            <a:ext cx="2337197"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350" b="1">
                <a:solidFill>
                  <a:srgbClr val="008000"/>
                </a:solidFill>
                <a:latin typeface="Arial" panose="020B0604020202020204" pitchFamily="34" charset="0"/>
              </a:rPr>
              <a:t>PROVA DI CONOSCENZA/ABILITA’</a:t>
            </a:r>
          </a:p>
        </p:txBody>
      </p:sp>
      <p:cxnSp>
        <p:nvCxnSpPr>
          <p:cNvPr id="20" name="Connettore 2 19">
            <a:extLst>
              <a:ext uri="{FF2B5EF4-FFF2-40B4-BE49-F238E27FC236}">
                <a16:creationId xmlns:a16="http://schemas.microsoft.com/office/drawing/2014/main" id="{5E70F052-254E-42D9-8A0E-BAEF05FA0CCA}"/>
              </a:ext>
            </a:extLst>
          </p:cNvPr>
          <p:cNvCxnSpPr/>
          <p:nvPr/>
        </p:nvCxnSpPr>
        <p:spPr>
          <a:xfrm flipH="1">
            <a:off x="6707981" y="783432"/>
            <a:ext cx="133350" cy="738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animEffect transition="in" filter="fade">
                                      <p:cBhvr>
                                        <p:cTn id="9" dur="500"/>
                                        <p:tgtEl>
                                          <p:spTgt spid="2048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p:cTn id="14" dur="500" fill="hold"/>
                                        <p:tgtEl>
                                          <p:spTgt spid="20485"/>
                                        </p:tgtEl>
                                        <p:attrNameLst>
                                          <p:attrName>ppt_w</p:attrName>
                                        </p:attrNameLst>
                                      </p:cBhvr>
                                      <p:tavLst>
                                        <p:tav tm="0">
                                          <p:val>
                                            <p:fltVal val="0"/>
                                          </p:val>
                                        </p:tav>
                                        <p:tav tm="100000">
                                          <p:val>
                                            <p:strVal val="#ppt_w"/>
                                          </p:val>
                                        </p:tav>
                                      </p:tavLst>
                                    </p:anim>
                                    <p:anim calcmode="lin" valueType="num">
                                      <p:cBhvr>
                                        <p:cTn id="15" dur="500" fill="hold"/>
                                        <p:tgtEl>
                                          <p:spTgt spid="20485"/>
                                        </p:tgtEl>
                                        <p:attrNameLst>
                                          <p:attrName>ppt_h</p:attrName>
                                        </p:attrNameLst>
                                      </p:cBhvr>
                                      <p:tavLst>
                                        <p:tav tm="0">
                                          <p:val>
                                            <p:fltVal val="0"/>
                                          </p:val>
                                        </p:tav>
                                        <p:tav tm="100000">
                                          <p:val>
                                            <p:strVal val="#ppt_h"/>
                                          </p:val>
                                        </p:tav>
                                      </p:tavLst>
                                    </p:anim>
                                    <p:animEffect transition="in" filter="fade">
                                      <p:cBhvr>
                                        <p:cTn id="16" dur="500"/>
                                        <p:tgtEl>
                                          <p:spTgt spid="20485"/>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20486"/>
                                        </p:tgtEl>
                                        <p:attrNameLst>
                                          <p:attrName>style.visibility</p:attrName>
                                        </p:attrNameLst>
                                      </p:cBhvr>
                                      <p:to>
                                        <p:strVal val="visible"/>
                                      </p:to>
                                    </p:set>
                                    <p:anim calcmode="lin" valueType="num">
                                      <p:cBhvr>
                                        <p:cTn id="20" dur="500" fill="hold"/>
                                        <p:tgtEl>
                                          <p:spTgt spid="20486"/>
                                        </p:tgtEl>
                                        <p:attrNameLst>
                                          <p:attrName>ppt_w</p:attrName>
                                        </p:attrNameLst>
                                      </p:cBhvr>
                                      <p:tavLst>
                                        <p:tav tm="0">
                                          <p:val>
                                            <p:fltVal val="0"/>
                                          </p:val>
                                        </p:tav>
                                        <p:tav tm="100000">
                                          <p:val>
                                            <p:strVal val="#ppt_w"/>
                                          </p:val>
                                        </p:tav>
                                      </p:tavLst>
                                    </p:anim>
                                    <p:anim calcmode="lin" valueType="num">
                                      <p:cBhvr>
                                        <p:cTn id="21" dur="500" fill="hold"/>
                                        <p:tgtEl>
                                          <p:spTgt spid="20486"/>
                                        </p:tgtEl>
                                        <p:attrNameLst>
                                          <p:attrName>ppt_h</p:attrName>
                                        </p:attrNameLst>
                                      </p:cBhvr>
                                      <p:tavLst>
                                        <p:tav tm="0">
                                          <p:val>
                                            <p:fltVal val="0"/>
                                          </p:val>
                                        </p:tav>
                                        <p:tav tm="100000">
                                          <p:val>
                                            <p:strVal val="#ppt_h"/>
                                          </p:val>
                                        </p:tav>
                                      </p:tavLst>
                                    </p:anim>
                                    <p:animEffect transition="in" filter="fade">
                                      <p:cBhvr>
                                        <p:cTn id="22" dur="500"/>
                                        <p:tgtEl>
                                          <p:spTgt spid="2048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0484"/>
                                        </p:tgtEl>
                                        <p:attrNameLst>
                                          <p:attrName>style.visibility</p:attrName>
                                        </p:attrNameLst>
                                      </p:cBhvr>
                                      <p:to>
                                        <p:strVal val="visible"/>
                                      </p:to>
                                    </p:set>
                                    <p:anim calcmode="lin" valueType="num">
                                      <p:cBhvr>
                                        <p:cTn id="27" dur="500" fill="hold"/>
                                        <p:tgtEl>
                                          <p:spTgt spid="20484"/>
                                        </p:tgtEl>
                                        <p:attrNameLst>
                                          <p:attrName>ppt_w</p:attrName>
                                        </p:attrNameLst>
                                      </p:cBhvr>
                                      <p:tavLst>
                                        <p:tav tm="0">
                                          <p:val>
                                            <p:fltVal val="0"/>
                                          </p:val>
                                        </p:tav>
                                        <p:tav tm="100000">
                                          <p:val>
                                            <p:strVal val="#ppt_w"/>
                                          </p:val>
                                        </p:tav>
                                      </p:tavLst>
                                    </p:anim>
                                    <p:anim calcmode="lin" valueType="num">
                                      <p:cBhvr>
                                        <p:cTn id="28" dur="500" fill="hold"/>
                                        <p:tgtEl>
                                          <p:spTgt spid="20484"/>
                                        </p:tgtEl>
                                        <p:attrNameLst>
                                          <p:attrName>ppt_h</p:attrName>
                                        </p:attrNameLst>
                                      </p:cBhvr>
                                      <p:tavLst>
                                        <p:tav tm="0">
                                          <p:val>
                                            <p:fltVal val="0"/>
                                          </p:val>
                                        </p:tav>
                                        <p:tav tm="100000">
                                          <p:val>
                                            <p:strVal val="#ppt_h"/>
                                          </p:val>
                                        </p:tav>
                                      </p:tavLst>
                                    </p:anim>
                                    <p:animEffect transition="in" filter="fade">
                                      <p:cBhvr>
                                        <p:cTn id="29" dur="500"/>
                                        <p:tgtEl>
                                          <p:spTgt spid="20484"/>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20487"/>
                                        </p:tgtEl>
                                        <p:attrNameLst>
                                          <p:attrName>style.visibility</p:attrName>
                                        </p:attrNameLst>
                                      </p:cBhvr>
                                      <p:to>
                                        <p:strVal val="visible"/>
                                      </p:to>
                                    </p:set>
                                    <p:anim calcmode="lin" valueType="num">
                                      <p:cBhvr>
                                        <p:cTn id="33" dur="500" fill="hold"/>
                                        <p:tgtEl>
                                          <p:spTgt spid="20487"/>
                                        </p:tgtEl>
                                        <p:attrNameLst>
                                          <p:attrName>ppt_w</p:attrName>
                                        </p:attrNameLst>
                                      </p:cBhvr>
                                      <p:tavLst>
                                        <p:tav tm="0">
                                          <p:val>
                                            <p:fltVal val="0"/>
                                          </p:val>
                                        </p:tav>
                                        <p:tav tm="100000">
                                          <p:val>
                                            <p:strVal val="#ppt_w"/>
                                          </p:val>
                                        </p:tav>
                                      </p:tavLst>
                                    </p:anim>
                                    <p:anim calcmode="lin" valueType="num">
                                      <p:cBhvr>
                                        <p:cTn id="34" dur="500" fill="hold"/>
                                        <p:tgtEl>
                                          <p:spTgt spid="20487"/>
                                        </p:tgtEl>
                                        <p:attrNameLst>
                                          <p:attrName>ppt_h</p:attrName>
                                        </p:attrNameLst>
                                      </p:cBhvr>
                                      <p:tavLst>
                                        <p:tav tm="0">
                                          <p:val>
                                            <p:fltVal val="0"/>
                                          </p:val>
                                        </p:tav>
                                        <p:tav tm="100000">
                                          <p:val>
                                            <p:strVal val="#ppt_h"/>
                                          </p:val>
                                        </p:tav>
                                      </p:tavLst>
                                    </p:anim>
                                    <p:animEffect transition="in" filter="fade">
                                      <p:cBhvr>
                                        <p:cTn id="35" dur="500"/>
                                        <p:tgtEl>
                                          <p:spTgt spid="2048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0482"/>
                                        </p:tgtEl>
                                        <p:attrNameLst>
                                          <p:attrName>style.visibility</p:attrName>
                                        </p:attrNameLst>
                                      </p:cBhvr>
                                      <p:to>
                                        <p:strVal val="visible"/>
                                      </p:to>
                                    </p:set>
                                    <p:anim calcmode="lin" valueType="num">
                                      <p:cBhvr>
                                        <p:cTn id="40" dur="500" fill="hold"/>
                                        <p:tgtEl>
                                          <p:spTgt spid="20482"/>
                                        </p:tgtEl>
                                        <p:attrNameLst>
                                          <p:attrName>ppt_w</p:attrName>
                                        </p:attrNameLst>
                                      </p:cBhvr>
                                      <p:tavLst>
                                        <p:tav tm="0">
                                          <p:val>
                                            <p:fltVal val="0"/>
                                          </p:val>
                                        </p:tav>
                                        <p:tav tm="100000">
                                          <p:val>
                                            <p:strVal val="#ppt_w"/>
                                          </p:val>
                                        </p:tav>
                                      </p:tavLst>
                                    </p:anim>
                                    <p:anim calcmode="lin" valueType="num">
                                      <p:cBhvr>
                                        <p:cTn id="41" dur="500" fill="hold"/>
                                        <p:tgtEl>
                                          <p:spTgt spid="20482"/>
                                        </p:tgtEl>
                                        <p:attrNameLst>
                                          <p:attrName>ppt_h</p:attrName>
                                        </p:attrNameLst>
                                      </p:cBhvr>
                                      <p:tavLst>
                                        <p:tav tm="0">
                                          <p:val>
                                            <p:fltVal val="0"/>
                                          </p:val>
                                        </p:tav>
                                        <p:tav tm="100000">
                                          <p:val>
                                            <p:strVal val="#ppt_h"/>
                                          </p:val>
                                        </p:tav>
                                      </p:tavLst>
                                    </p:anim>
                                    <p:animEffect transition="in" filter="fade">
                                      <p:cBhvr>
                                        <p:cTn id="42" dur="500"/>
                                        <p:tgtEl>
                                          <p:spTgt spid="20482"/>
                                        </p:tgtEl>
                                      </p:cBhvr>
                                    </p:animEffect>
                                  </p:childTnLst>
                                </p:cTn>
                              </p:par>
                            </p:childTnLst>
                          </p:cTn>
                        </p:par>
                        <p:par>
                          <p:cTn id="43" fill="hold">
                            <p:stCondLst>
                              <p:cond delay="500"/>
                            </p:stCondLst>
                            <p:childTnLst>
                              <p:par>
                                <p:cTn id="44" presetID="53" presetClass="entr" presetSubtype="16" fill="hold" grpId="0" nodeType="afterEffect">
                                  <p:stCondLst>
                                    <p:cond delay="0"/>
                                  </p:stCondLst>
                                  <p:childTnLst>
                                    <p:set>
                                      <p:cBhvr>
                                        <p:cTn id="45" dur="1" fill="hold">
                                          <p:stCondLst>
                                            <p:cond delay="0"/>
                                          </p:stCondLst>
                                        </p:cTn>
                                        <p:tgtEl>
                                          <p:spTgt spid="25608"/>
                                        </p:tgtEl>
                                        <p:attrNameLst>
                                          <p:attrName>style.visibility</p:attrName>
                                        </p:attrNameLst>
                                      </p:cBhvr>
                                      <p:to>
                                        <p:strVal val="visible"/>
                                      </p:to>
                                    </p:set>
                                    <p:anim calcmode="lin" valueType="num">
                                      <p:cBhvr>
                                        <p:cTn id="46" dur="500" fill="hold"/>
                                        <p:tgtEl>
                                          <p:spTgt spid="25608"/>
                                        </p:tgtEl>
                                        <p:attrNameLst>
                                          <p:attrName>ppt_w</p:attrName>
                                        </p:attrNameLst>
                                      </p:cBhvr>
                                      <p:tavLst>
                                        <p:tav tm="0">
                                          <p:val>
                                            <p:fltVal val="0"/>
                                          </p:val>
                                        </p:tav>
                                        <p:tav tm="100000">
                                          <p:val>
                                            <p:strVal val="#ppt_w"/>
                                          </p:val>
                                        </p:tav>
                                      </p:tavLst>
                                    </p:anim>
                                    <p:anim calcmode="lin" valueType="num">
                                      <p:cBhvr>
                                        <p:cTn id="47" dur="500" fill="hold"/>
                                        <p:tgtEl>
                                          <p:spTgt spid="25608"/>
                                        </p:tgtEl>
                                        <p:attrNameLst>
                                          <p:attrName>ppt_h</p:attrName>
                                        </p:attrNameLst>
                                      </p:cBhvr>
                                      <p:tavLst>
                                        <p:tav tm="0">
                                          <p:val>
                                            <p:fltVal val="0"/>
                                          </p:val>
                                        </p:tav>
                                        <p:tav tm="100000">
                                          <p:val>
                                            <p:strVal val="#ppt_h"/>
                                          </p:val>
                                        </p:tav>
                                      </p:tavLst>
                                    </p:anim>
                                    <p:animEffect transition="in" filter="fade">
                                      <p:cBhvr>
                                        <p:cTn id="48" dur="500"/>
                                        <p:tgtEl>
                                          <p:spTgt spid="2560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childTnLst>
                          </p:cTn>
                        </p:par>
                        <p:par>
                          <p:cTn id="56" fill="hold">
                            <p:stCondLst>
                              <p:cond delay="500"/>
                            </p:stCondLst>
                            <p:childTnLst>
                              <p:par>
                                <p:cTn id="57" presetID="53" presetClass="entr" presetSubtype="16"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par>
                          <p:cTn id="62" fill="hold">
                            <p:stCondLst>
                              <p:cond delay="1000"/>
                            </p:stCondLst>
                            <p:childTnLst>
                              <p:par>
                                <p:cTn id="63" presetID="53" presetClass="entr" presetSubtype="16"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childTnLst>
                          </p:cTn>
                        </p:par>
                        <p:par>
                          <p:cTn id="75" fill="hold">
                            <p:stCondLst>
                              <p:cond delay="500"/>
                            </p:stCondLst>
                            <p:childTnLst>
                              <p:par>
                                <p:cTn id="76" presetID="53" presetClass="entr" presetSubtype="16" fill="hold" nodeType="after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4" grpId="0"/>
      <p:bldP spid="20485" grpId="0"/>
      <p:bldP spid="20486" grpId="0" animBg="1"/>
      <p:bldP spid="20487" grpId="0" animBg="1"/>
      <p:bldP spid="25608" grpId="0" animBg="1"/>
      <p:bldP spid="2"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099D68E-CD43-4348-8BBF-1FC3D26987CA}"/>
              </a:ext>
            </a:extLst>
          </p:cNvPr>
          <p:cNvSpPr/>
          <p:nvPr/>
        </p:nvSpPr>
        <p:spPr>
          <a:xfrm>
            <a:off x="1859756" y="1085850"/>
            <a:ext cx="5667375" cy="35385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350"/>
          </a:p>
        </p:txBody>
      </p:sp>
      <p:sp>
        <p:nvSpPr>
          <p:cNvPr id="5" name="Rectangle 2">
            <a:extLst>
              <a:ext uri="{FF2B5EF4-FFF2-40B4-BE49-F238E27FC236}">
                <a16:creationId xmlns:a16="http://schemas.microsoft.com/office/drawing/2014/main" id="{49A295C7-8D33-4E3A-A9E0-5B4D3F06669C}"/>
              </a:ext>
            </a:extLst>
          </p:cNvPr>
          <p:cNvSpPr txBox="1">
            <a:spLocks noChangeArrowheads="1"/>
          </p:cNvSpPr>
          <p:nvPr/>
        </p:nvSpPr>
        <p:spPr bwMode="auto">
          <a:xfrm>
            <a:off x="1518048" y="160735"/>
            <a:ext cx="6169819" cy="858440"/>
          </a:xfrm>
          <a:prstGeom prst="rect">
            <a:avLst/>
          </a:prstGeom>
          <a:noFill/>
          <a:ln w="9525">
            <a:noFill/>
            <a:miter lim="800000"/>
            <a:headEnd/>
            <a:tailEnd/>
          </a:ln>
        </p:spPr>
        <p:txBody>
          <a:bodyPr anchor="ctr"/>
          <a:lstStyle/>
          <a:p>
            <a:pPr algn="ctr" eaLnBrk="1">
              <a:defRPr/>
            </a:pPr>
            <a:r>
              <a:rPr lang="it-IT" sz="2100" b="1" cap="all" dirty="0">
                <a:solidFill>
                  <a:srgbClr val="FF0000"/>
                </a:solidFill>
                <a:latin typeface="+mj-lt"/>
                <a:ea typeface="+mj-ea"/>
                <a:cs typeface="+mj-cs"/>
              </a:rPr>
              <a:t>L’iceberg visto dall’alto….</a:t>
            </a:r>
          </a:p>
        </p:txBody>
      </p:sp>
      <p:sp>
        <p:nvSpPr>
          <p:cNvPr id="10" name="Ovale 9">
            <a:extLst>
              <a:ext uri="{FF2B5EF4-FFF2-40B4-BE49-F238E27FC236}">
                <a16:creationId xmlns:a16="http://schemas.microsoft.com/office/drawing/2014/main" id="{67BD9BC4-5827-4010-9D65-6E7F1BB5BE3F}"/>
              </a:ext>
            </a:extLst>
          </p:cNvPr>
          <p:cNvSpPr/>
          <p:nvPr/>
        </p:nvSpPr>
        <p:spPr>
          <a:xfrm>
            <a:off x="2736057" y="1545432"/>
            <a:ext cx="3618310" cy="2646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350"/>
          </a:p>
        </p:txBody>
      </p:sp>
      <p:sp>
        <p:nvSpPr>
          <p:cNvPr id="6" name="Rettangolo 5">
            <a:extLst>
              <a:ext uri="{FF2B5EF4-FFF2-40B4-BE49-F238E27FC236}">
                <a16:creationId xmlns:a16="http://schemas.microsoft.com/office/drawing/2014/main" id="{0268E699-3D3D-47F8-8BFB-B7CC84984E2F}"/>
              </a:ext>
            </a:extLst>
          </p:cNvPr>
          <p:cNvSpPr/>
          <p:nvPr/>
        </p:nvSpPr>
        <p:spPr>
          <a:xfrm>
            <a:off x="3542110" y="1383507"/>
            <a:ext cx="2012155" cy="646331"/>
          </a:xfrm>
          <a:prstGeom prst="rect">
            <a:avLst/>
          </a:prstGeom>
          <a:solidFill>
            <a:srgbClr val="FF0000"/>
          </a:solidFill>
          <a:ln>
            <a:solidFill>
              <a:srgbClr val="FF0000"/>
            </a:solidFill>
          </a:ln>
        </p:spPr>
        <p:txBody>
          <a:bodyPr wrap="square">
            <a:spAutoFit/>
          </a:bodyPr>
          <a:lstStyle/>
          <a:p>
            <a:pPr algn="ctr" eaLnBrk="1" hangingPunct="1">
              <a:defRPr/>
            </a:pPr>
            <a:r>
              <a:rPr lang="it-IT" b="1" cap="small" dirty="0">
                <a:solidFill>
                  <a:schemeClr val="bg1"/>
                </a:solidFill>
              </a:rPr>
              <a:t>Interpretazione della situazione</a:t>
            </a:r>
            <a:endParaRPr lang="it-IT" b="1" dirty="0">
              <a:solidFill>
                <a:schemeClr val="bg1"/>
              </a:solidFill>
            </a:endParaRPr>
          </a:p>
        </p:txBody>
      </p:sp>
      <p:sp>
        <p:nvSpPr>
          <p:cNvPr id="7" name="Rettangolo 6">
            <a:extLst>
              <a:ext uri="{FF2B5EF4-FFF2-40B4-BE49-F238E27FC236}">
                <a16:creationId xmlns:a16="http://schemas.microsoft.com/office/drawing/2014/main" id="{5CAEFC74-A258-4A11-99CA-84D4C34C9C0E}"/>
              </a:ext>
            </a:extLst>
          </p:cNvPr>
          <p:cNvSpPr/>
          <p:nvPr/>
        </p:nvSpPr>
        <p:spPr>
          <a:xfrm>
            <a:off x="5112544" y="3274219"/>
            <a:ext cx="1553766" cy="646331"/>
          </a:xfrm>
          <a:prstGeom prst="rect">
            <a:avLst/>
          </a:prstGeom>
          <a:solidFill>
            <a:srgbClr val="FF0000"/>
          </a:solidFill>
          <a:ln>
            <a:solidFill>
              <a:srgbClr val="FF0000"/>
            </a:solidFill>
          </a:ln>
        </p:spPr>
        <p:txBody>
          <a:bodyPr>
            <a:spAutoFit/>
          </a:bodyPr>
          <a:lstStyle/>
          <a:p>
            <a:pPr algn="ctr" eaLnBrk="1" hangingPunct="1">
              <a:defRPr/>
            </a:pPr>
            <a:r>
              <a:rPr lang="it-IT" b="1" cap="small" dirty="0">
                <a:solidFill>
                  <a:schemeClr val="bg1"/>
                </a:solidFill>
              </a:rPr>
              <a:t>Strategie d’azione</a:t>
            </a:r>
            <a:endParaRPr lang="it-IT" b="1" dirty="0">
              <a:solidFill>
                <a:schemeClr val="bg1"/>
              </a:solidFill>
            </a:endParaRPr>
          </a:p>
        </p:txBody>
      </p:sp>
      <p:sp>
        <p:nvSpPr>
          <p:cNvPr id="8" name="Rettangolo 7">
            <a:extLst>
              <a:ext uri="{FF2B5EF4-FFF2-40B4-BE49-F238E27FC236}">
                <a16:creationId xmlns:a16="http://schemas.microsoft.com/office/drawing/2014/main" id="{D9F1EC82-1AD3-4EB0-99A1-D33C9FF6FE36}"/>
              </a:ext>
            </a:extLst>
          </p:cNvPr>
          <p:cNvSpPr/>
          <p:nvPr/>
        </p:nvSpPr>
        <p:spPr>
          <a:xfrm>
            <a:off x="2303860" y="3274219"/>
            <a:ext cx="1607344" cy="646331"/>
          </a:xfrm>
          <a:prstGeom prst="rect">
            <a:avLst/>
          </a:prstGeom>
          <a:solidFill>
            <a:srgbClr val="FF0000"/>
          </a:solidFill>
          <a:ln>
            <a:solidFill>
              <a:srgbClr val="FF0000"/>
            </a:solidFill>
          </a:ln>
        </p:spPr>
        <p:txBody>
          <a:bodyPr>
            <a:spAutoFit/>
          </a:bodyPr>
          <a:lstStyle/>
          <a:p>
            <a:pPr algn="ctr" eaLnBrk="1" hangingPunct="1">
              <a:defRPr/>
            </a:pPr>
            <a:r>
              <a:rPr lang="it-IT" b="1" cap="small" dirty="0">
                <a:solidFill>
                  <a:schemeClr val="bg1"/>
                </a:solidFill>
              </a:rPr>
              <a:t>Controllo/ regolazione</a:t>
            </a:r>
            <a:endParaRPr lang="it-IT" b="1" dirty="0">
              <a:solidFill>
                <a:schemeClr val="bg1"/>
              </a:solidFill>
            </a:endParaRPr>
          </a:p>
        </p:txBody>
      </p:sp>
      <p:sp>
        <p:nvSpPr>
          <p:cNvPr id="11" name="Rettangolo 10">
            <a:extLst>
              <a:ext uri="{FF2B5EF4-FFF2-40B4-BE49-F238E27FC236}">
                <a16:creationId xmlns:a16="http://schemas.microsoft.com/office/drawing/2014/main" id="{49F38B7F-F4AD-4679-A14B-F26D073BF7B5}"/>
              </a:ext>
            </a:extLst>
          </p:cNvPr>
          <p:cNvSpPr/>
          <p:nvPr/>
        </p:nvSpPr>
        <p:spPr>
          <a:xfrm>
            <a:off x="3799285" y="935832"/>
            <a:ext cx="1762125" cy="32316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it-IT" sz="1500" b="1" cap="small" dirty="0">
                <a:solidFill>
                  <a:schemeClr val="bg1"/>
                </a:solidFill>
              </a:rPr>
              <a:t>vs SE STESSO</a:t>
            </a:r>
            <a:endParaRPr lang="it-IT" sz="1500" b="1" dirty="0">
              <a:solidFill>
                <a:schemeClr val="bg1"/>
              </a:solidFill>
            </a:endParaRPr>
          </a:p>
        </p:txBody>
      </p:sp>
      <p:sp>
        <p:nvSpPr>
          <p:cNvPr id="12" name="Rettangolo 11">
            <a:extLst>
              <a:ext uri="{FF2B5EF4-FFF2-40B4-BE49-F238E27FC236}">
                <a16:creationId xmlns:a16="http://schemas.microsoft.com/office/drawing/2014/main" id="{10998D2C-4BEB-4AD4-81AB-76D153037226}"/>
              </a:ext>
            </a:extLst>
          </p:cNvPr>
          <p:cNvSpPr/>
          <p:nvPr/>
        </p:nvSpPr>
        <p:spPr>
          <a:xfrm>
            <a:off x="3995738" y="4487466"/>
            <a:ext cx="1266825" cy="32316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it-IT" sz="1500" b="1" cap="small" dirty="0">
                <a:solidFill>
                  <a:schemeClr val="bg1"/>
                </a:solidFill>
              </a:rPr>
              <a:t>vs ALTRI</a:t>
            </a:r>
            <a:endParaRPr lang="it-IT" sz="1500" b="1" dirty="0">
              <a:solidFill>
                <a:schemeClr val="bg1"/>
              </a:solidFill>
            </a:endParaRPr>
          </a:p>
        </p:txBody>
      </p:sp>
      <p:cxnSp>
        <p:nvCxnSpPr>
          <p:cNvPr id="14" name="Connettore 2 13">
            <a:extLst>
              <a:ext uri="{FF2B5EF4-FFF2-40B4-BE49-F238E27FC236}">
                <a16:creationId xmlns:a16="http://schemas.microsoft.com/office/drawing/2014/main" id="{6C6170A1-2F2E-42BE-98A8-EEB828229687}"/>
              </a:ext>
            </a:extLst>
          </p:cNvPr>
          <p:cNvCxnSpPr>
            <a:stCxn id="10" idx="7"/>
          </p:cNvCxnSpPr>
          <p:nvPr/>
        </p:nvCxnSpPr>
        <p:spPr>
          <a:xfrm rot="16200000" flipH="1">
            <a:off x="5824538" y="1933576"/>
            <a:ext cx="259556" cy="2595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1ECBBA18-B934-4472-80F7-9C8668FB74B0}"/>
              </a:ext>
            </a:extLst>
          </p:cNvPr>
          <p:cNvCxnSpPr>
            <a:endCxn id="10" idx="4"/>
          </p:cNvCxnSpPr>
          <p:nvPr/>
        </p:nvCxnSpPr>
        <p:spPr>
          <a:xfrm rot="10800000">
            <a:off x="4544616" y="4192192"/>
            <a:ext cx="351234" cy="11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17962400-61B1-4D21-9233-A25FE24BD942}"/>
              </a:ext>
            </a:extLst>
          </p:cNvPr>
          <p:cNvCxnSpPr/>
          <p:nvPr/>
        </p:nvCxnSpPr>
        <p:spPr>
          <a:xfrm rot="5400000" flipH="1" flipV="1">
            <a:off x="2871193" y="2166343"/>
            <a:ext cx="160734" cy="1071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84C2F573-D36A-4F9C-A0B0-EFCD698E9A3E}"/>
              </a:ext>
            </a:extLst>
          </p:cNvPr>
          <p:cNvSpPr/>
          <p:nvPr/>
        </p:nvSpPr>
        <p:spPr>
          <a:xfrm>
            <a:off x="3762375" y="2356247"/>
            <a:ext cx="1607344" cy="646331"/>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it-IT" b="1" cap="small" dirty="0">
                <a:solidFill>
                  <a:schemeClr val="bg1"/>
                </a:solidFill>
              </a:rPr>
              <a:t>Conoscenze/ </a:t>
            </a:r>
            <a:r>
              <a:rPr lang="it-IT" b="1" cap="small" dirty="0" err="1">
                <a:solidFill>
                  <a:schemeClr val="bg1"/>
                </a:solidFill>
              </a:rPr>
              <a:t>abilita’</a:t>
            </a:r>
            <a:endParaRPr lang="it-IT" b="1" dirty="0">
              <a:solidFill>
                <a:schemeClr val="bg1"/>
              </a:solidFill>
            </a:endParaRPr>
          </a:p>
        </p:txBody>
      </p:sp>
      <p:sp>
        <p:nvSpPr>
          <p:cNvPr id="3087" name="CasellaDiTesto 24">
            <a:extLst>
              <a:ext uri="{FF2B5EF4-FFF2-40B4-BE49-F238E27FC236}">
                <a16:creationId xmlns:a16="http://schemas.microsoft.com/office/drawing/2014/main" id="{AAAB2FC6-4655-4774-84F1-88FACAD119A1}"/>
              </a:ext>
            </a:extLst>
          </p:cNvPr>
          <p:cNvSpPr txBox="1">
            <a:spLocks noChangeArrowheads="1"/>
          </p:cNvSpPr>
          <p:nvPr/>
        </p:nvSpPr>
        <p:spPr bwMode="auto">
          <a:xfrm>
            <a:off x="6799660" y="364068"/>
            <a:ext cx="10798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350" b="1" dirty="0">
                <a:solidFill>
                  <a:srgbClr val="FF0000"/>
                </a:solidFill>
                <a:latin typeface="Arial" panose="020B0604020202020204" pitchFamily="34" charset="0"/>
              </a:rPr>
              <a:t>PROCESSI COGNITIVI/OPERATIVI</a:t>
            </a:r>
          </a:p>
        </p:txBody>
      </p:sp>
      <p:sp>
        <p:nvSpPr>
          <p:cNvPr id="3088" name="CasellaDiTesto 25">
            <a:extLst>
              <a:ext uri="{FF2B5EF4-FFF2-40B4-BE49-F238E27FC236}">
                <a16:creationId xmlns:a16="http://schemas.microsoft.com/office/drawing/2014/main" id="{18F64A44-E362-4CB0-B823-8E81B47A2E70}"/>
              </a:ext>
            </a:extLst>
          </p:cNvPr>
          <p:cNvSpPr txBox="1">
            <a:spLocks noChangeArrowheads="1"/>
          </p:cNvSpPr>
          <p:nvPr/>
        </p:nvSpPr>
        <p:spPr bwMode="auto">
          <a:xfrm>
            <a:off x="1354932" y="4637485"/>
            <a:ext cx="135016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350" b="1" dirty="0">
                <a:solidFill>
                  <a:schemeClr val="bg1">
                    <a:lumMod val="65000"/>
                  </a:schemeClr>
                </a:solidFill>
                <a:latin typeface="Arial" panose="020B0604020202020204" pitchFamily="34" charset="0"/>
              </a:rPr>
              <a:t>DISPOSIZIONI AD AGIRE</a:t>
            </a:r>
          </a:p>
        </p:txBody>
      </p:sp>
      <p:cxnSp>
        <p:nvCxnSpPr>
          <p:cNvPr id="28" name="Connettore 2 27">
            <a:extLst>
              <a:ext uri="{FF2B5EF4-FFF2-40B4-BE49-F238E27FC236}">
                <a16:creationId xmlns:a16="http://schemas.microsoft.com/office/drawing/2014/main" id="{29DA5C0D-ED35-437A-B98B-F3C5B8DB4EF2}"/>
              </a:ext>
            </a:extLst>
          </p:cNvPr>
          <p:cNvCxnSpPr/>
          <p:nvPr/>
        </p:nvCxnSpPr>
        <p:spPr>
          <a:xfrm>
            <a:off x="2303860" y="789385"/>
            <a:ext cx="1495425" cy="1878806"/>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DE825135-9240-4980-971C-D12FBB880B67}"/>
              </a:ext>
            </a:extLst>
          </p:cNvPr>
          <p:cNvCxnSpPr/>
          <p:nvPr/>
        </p:nvCxnSpPr>
        <p:spPr>
          <a:xfrm flipH="1">
            <a:off x="6084094" y="1019175"/>
            <a:ext cx="756047" cy="1120379"/>
          </a:xfrm>
          <a:prstGeom prst="straightConnector1">
            <a:avLst/>
          </a:prstGeom>
          <a:ln w="28575">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87AF8C59-6CBE-44B6-914A-67FC761C0557}"/>
              </a:ext>
            </a:extLst>
          </p:cNvPr>
          <p:cNvSpPr/>
          <p:nvPr/>
        </p:nvSpPr>
        <p:spPr>
          <a:xfrm rot="5400000">
            <a:off x="6646069" y="2629243"/>
            <a:ext cx="1762125" cy="32316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it-IT" sz="1500" b="1" cap="small" dirty="0">
                <a:solidFill>
                  <a:schemeClr val="bg1"/>
                </a:solidFill>
              </a:rPr>
              <a:t>vs CONTESTO</a:t>
            </a:r>
            <a:endParaRPr lang="it-IT" sz="1500" b="1" dirty="0">
              <a:solidFill>
                <a:schemeClr val="bg1"/>
              </a:solidFill>
            </a:endParaRPr>
          </a:p>
        </p:txBody>
      </p:sp>
      <p:sp>
        <p:nvSpPr>
          <p:cNvPr id="26" name="CasellaDiTesto 24">
            <a:extLst>
              <a:ext uri="{FF2B5EF4-FFF2-40B4-BE49-F238E27FC236}">
                <a16:creationId xmlns:a16="http://schemas.microsoft.com/office/drawing/2014/main" id="{4BBCBE71-A84E-4163-8403-FD7D159D60CF}"/>
              </a:ext>
            </a:extLst>
          </p:cNvPr>
          <p:cNvSpPr txBox="1">
            <a:spLocks noChangeArrowheads="1"/>
          </p:cNvSpPr>
          <p:nvPr/>
        </p:nvSpPr>
        <p:spPr bwMode="auto">
          <a:xfrm>
            <a:off x="1204913" y="320279"/>
            <a:ext cx="1350168"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350" b="1" dirty="0">
                <a:solidFill>
                  <a:schemeClr val="bg1">
                    <a:lumMod val="65000"/>
                  </a:schemeClr>
                </a:solidFill>
                <a:latin typeface="Arial" panose="020B0604020202020204" pitchFamily="34" charset="0"/>
              </a:rPr>
              <a:t>RISORSE CONOSCITIVE</a:t>
            </a:r>
          </a:p>
        </p:txBody>
      </p:sp>
      <p:cxnSp>
        <p:nvCxnSpPr>
          <p:cNvPr id="29" name="Connettore 2 28">
            <a:extLst>
              <a:ext uri="{FF2B5EF4-FFF2-40B4-BE49-F238E27FC236}">
                <a16:creationId xmlns:a16="http://schemas.microsoft.com/office/drawing/2014/main" id="{436EEF6D-C345-48F8-B1E1-84149D50A5B7}"/>
              </a:ext>
            </a:extLst>
          </p:cNvPr>
          <p:cNvCxnSpPr>
            <a:endCxn id="3088" idx="3"/>
          </p:cNvCxnSpPr>
          <p:nvPr/>
        </p:nvCxnSpPr>
        <p:spPr>
          <a:xfrm flipH="1">
            <a:off x="2705101" y="4637485"/>
            <a:ext cx="739379" cy="253916"/>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Rettangolo 22">
            <a:extLst>
              <a:ext uri="{FF2B5EF4-FFF2-40B4-BE49-F238E27FC236}">
                <a16:creationId xmlns:a16="http://schemas.microsoft.com/office/drawing/2014/main" id="{925EFFBE-C44D-40A1-927C-88706EF8DB18}"/>
              </a:ext>
            </a:extLst>
          </p:cNvPr>
          <p:cNvSpPr/>
          <p:nvPr/>
        </p:nvSpPr>
        <p:spPr>
          <a:xfrm rot="16200000">
            <a:off x="978694" y="2800693"/>
            <a:ext cx="1762125" cy="32316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it-IT" sz="1500" b="1" cap="small" dirty="0">
                <a:solidFill>
                  <a:schemeClr val="bg1"/>
                </a:solidFill>
              </a:rPr>
              <a:t>vs COMPITO</a:t>
            </a:r>
            <a:endParaRPr lang="it-IT" sz="1500" b="1" dirty="0">
              <a:solidFill>
                <a:schemeClr val="bg1"/>
              </a:solidFill>
            </a:endParaRPr>
          </a:p>
        </p:txBody>
      </p:sp>
      <p:sp>
        <p:nvSpPr>
          <p:cNvPr id="25" name="Text Box 11">
            <a:extLst>
              <a:ext uri="{FF2B5EF4-FFF2-40B4-BE49-F238E27FC236}">
                <a16:creationId xmlns:a16="http://schemas.microsoft.com/office/drawing/2014/main" id="{C0B62EFB-7883-4635-B772-84462C0CC679}"/>
              </a:ext>
            </a:extLst>
          </p:cNvPr>
          <p:cNvSpPr txBox="1">
            <a:spLocks noChangeArrowheads="1"/>
          </p:cNvSpPr>
          <p:nvPr/>
        </p:nvSpPr>
        <p:spPr bwMode="auto">
          <a:xfrm>
            <a:off x="1143000" y="1"/>
            <a:ext cx="6858000" cy="27699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it-IT" altLang="it-IT" sz="1200" b="1">
                <a:solidFill>
                  <a:schemeClr val="bg1"/>
                </a:solidFill>
                <a:latin typeface="Times New Roman" panose="02020603050405020304" pitchFamily="18" charset="0"/>
              </a:rPr>
              <a:t>	 APPRENDERE PER COMPETENZE: QUALE VALORE AGGIUNTO?</a:t>
            </a:r>
          </a:p>
        </p:txBody>
      </p:sp>
    </p:spTree>
    <p:extLst>
      <p:ext uri="{BB962C8B-B14F-4D97-AF65-F5344CB8AC3E}">
        <p14:creationId xmlns:p14="http://schemas.microsoft.com/office/powerpoint/2010/main" val="18459629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id="{6E9CC3F5-BD9A-41BC-8691-EB695527F036}"/>
              </a:ext>
            </a:extLst>
          </p:cNvPr>
          <p:cNvSpPr txBox="1">
            <a:spLocks noChangeArrowheads="1"/>
          </p:cNvSpPr>
          <p:nvPr/>
        </p:nvSpPr>
        <p:spPr bwMode="auto">
          <a:xfrm>
            <a:off x="1475185" y="1004887"/>
            <a:ext cx="16573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a:solidFill>
                  <a:srgbClr val="0000CC"/>
                </a:solidFill>
              </a:rPr>
              <a:t>VALUTAZIONE PERTINENZA DELLA SOLUZIONE</a:t>
            </a:r>
          </a:p>
        </p:txBody>
      </p:sp>
      <p:sp>
        <p:nvSpPr>
          <p:cNvPr id="23555" name="Text Box 4">
            <a:extLst>
              <a:ext uri="{FF2B5EF4-FFF2-40B4-BE49-F238E27FC236}">
                <a16:creationId xmlns:a16="http://schemas.microsoft.com/office/drawing/2014/main" id="{A41C99B4-89C8-4566-AEDA-3A896D71291D}"/>
              </a:ext>
            </a:extLst>
          </p:cNvPr>
          <p:cNvSpPr txBox="1">
            <a:spLocks noChangeArrowheads="1"/>
          </p:cNvSpPr>
          <p:nvPr/>
        </p:nvSpPr>
        <p:spPr bwMode="auto">
          <a:xfrm>
            <a:off x="1433513" y="3214688"/>
            <a:ext cx="205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a:solidFill>
                  <a:srgbClr val="0000CC"/>
                </a:solidFill>
              </a:rPr>
              <a:t>SITUAZIONE   PROBLEMA</a:t>
            </a:r>
          </a:p>
        </p:txBody>
      </p:sp>
      <p:sp>
        <p:nvSpPr>
          <p:cNvPr id="23556" name="Text Box 5">
            <a:extLst>
              <a:ext uri="{FF2B5EF4-FFF2-40B4-BE49-F238E27FC236}">
                <a16:creationId xmlns:a16="http://schemas.microsoft.com/office/drawing/2014/main" id="{617909C5-820E-4E26-8CA1-A83E87CD83D1}"/>
              </a:ext>
            </a:extLst>
          </p:cNvPr>
          <p:cNvSpPr txBox="1">
            <a:spLocks noChangeArrowheads="1"/>
          </p:cNvSpPr>
          <p:nvPr/>
        </p:nvSpPr>
        <p:spPr bwMode="auto">
          <a:xfrm>
            <a:off x="5772150" y="1021557"/>
            <a:ext cx="205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a:solidFill>
                  <a:srgbClr val="0000CC"/>
                </a:solidFill>
              </a:rPr>
              <a:t>INDIVIDUAZIONE SOLUZIONE</a:t>
            </a:r>
          </a:p>
        </p:txBody>
      </p:sp>
      <p:sp>
        <p:nvSpPr>
          <p:cNvPr id="23557" name="Text Box 6">
            <a:extLst>
              <a:ext uri="{FF2B5EF4-FFF2-40B4-BE49-F238E27FC236}">
                <a16:creationId xmlns:a16="http://schemas.microsoft.com/office/drawing/2014/main" id="{AF260BAB-3E1F-4786-8F97-AD7877B5DF18}"/>
              </a:ext>
            </a:extLst>
          </p:cNvPr>
          <p:cNvSpPr txBox="1">
            <a:spLocks noChangeArrowheads="1"/>
          </p:cNvSpPr>
          <p:nvPr/>
        </p:nvSpPr>
        <p:spPr bwMode="auto">
          <a:xfrm>
            <a:off x="5772150" y="3265885"/>
            <a:ext cx="205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a:solidFill>
                  <a:srgbClr val="0000CC"/>
                </a:solidFill>
              </a:rPr>
              <a:t>ANALISI DELLA SITUAZIONE PROBLEMA</a:t>
            </a:r>
          </a:p>
        </p:txBody>
      </p:sp>
      <p:sp>
        <p:nvSpPr>
          <p:cNvPr id="23558" name="Line 7">
            <a:extLst>
              <a:ext uri="{FF2B5EF4-FFF2-40B4-BE49-F238E27FC236}">
                <a16:creationId xmlns:a16="http://schemas.microsoft.com/office/drawing/2014/main" id="{D10FDD98-4902-4D1D-9B65-486E873C901E}"/>
              </a:ext>
            </a:extLst>
          </p:cNvPr>
          <p:cNvSpPr>
            <a:spLocks noChangeShapeType="1"/>
          </p:cNvSpPr>
          <p:nvPr/>
        </p:nvSpPr>
        <p:spPr bwMode="auto">
          <a:xfrm flipV="1">
            <a:off x="3490912" y="3473053"/>
            <a:ext cx="2281238" cy="4763"/>
          </a:xfrm>
          <a:prstGeom prst="line">
            <a:avLst/>
          </a:prstGeom>
          <a:noFill/>
          <a:ln w="57150">
            <a:solidFill>
              <a:srgbClr val="CC00CC"/>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IT" sz="1350"/>
          </a:p>
        </p:txBody>
      </p:sp>
      <p:sp>
        <p:nvSpPr>
          <p:cNvPr id="23559" name="Line 8">
            <a:extLst>
              <a:ext uri="{FF2B5EF4-FFF2-40B4-BE49-F238E27FC236}">
                <a16:creationId xmlns:a16="http://schemas.microsoft.com/office/drawing/2014/main" id="{2343D7CC-A98D-4125-A31A-106300D4961B}"/>
              </a:ext>
            </a:extLst>
          </p:cNvPr>
          <p:cNvSpPr>
            <a:spLocks noChangeShapeType="1"/>
          </p:cNvSpPr>
          <p:nvPr/>
        </p:nvSpPr>
        <p:spPr bwMode="auto">
          <a:xfrm flipH="1" flipV="1">
            <a:off x="6800850" y="1600200"/>
            <a:ext cx="0" cy="1609725"/>
          </a:xfrm>
          <a:prstGeom prst="line">
            <a:avLst/>
          </a:prstGeom>
          <a:noFill/>
          <a:ln w="57150">
            <a:solidFill>
              <a:srgbClr val="CC00CC"/>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IT" sz="1350"/>
          </a:p>
        </p:txBody>
      </p:sp>
      <p:sp>
        <p:nvSpPr>
          <p:cNvPr id="25608" name="Line 9">
            <a:extLst>
              <a:ext uri="{FF2B5EF4-FFF2-40B4-BE49-F238E27FC236}">
                <a16:creationId xmlns:a16="http://schemas.microsoft.com/office/drawing/2014/main" id="{B9F71B5D-5FB1-46F9-B994-0B4634BF5939}"/>
              </a:ext>
            </a:extLst>
          </p:cNvPr>
          <p:cNvSpPr>
            <a:spLocks noChangeShapeType="1"/>
          </p:cNvSpPr>
          <p:nvPr/>
        </p:nvSpPr>
        <p:spPr bwMode="auto">
          <a:xfrm flipH="1" flipV="1">
            <a:off x="3383757" y="1260872"/>
            <a:ext cx="2388394" cy="0"/>
          </a:xfrm>
          <a:prstGeom prst="line">
            <a:avLst/>
          </a:prstGeom>
          <a:ln w="57150">
            <a:solidFill>
              <a:srgbClr val="CC00CC"/>
            </a:solidFill>
            <a:headEnd/>
            <a:tailEnd type="triangle" w="med" len="med"/>
          </a:ln>
        </p:spPr>
        <p:style>
          <a:lnRef idx="1">
            <a:schemeClr val="accent2"/>
          </a:lnRef>
          <a:fillRef idx="0">
            <a:schemeClr val="accent2"/>
          </a:fillRef>
          <a:effectRef idx="0">
            <a:schemeClr val="accent2"/>
          </a:effectRef>
          <a:fontRef idx="minor">
            <a:schemeClr val="tx1"/>
          </a:fontRef>
        </p:style>
        <p:txBody>
          <a:bodyPr wrap="none"/>
          <a:lstStyle/>
          <a:p>
            <a:pPr>
              <a:defRPr/>
            </a:pPr>
            <a:endParaRPr lang="it-IT" sz="1350"/>
          </a:p>
        </p:txBody>
      </p:sp>
      <p:sp>
        <p:nvSpPr>
          <p:cNvPr id="23561" name="Line 11">
            <a:extLst>
              <a:ext uri="{FF2B5EF4-FFF2-40B4-BE49-F238E27FC236}">
                <a16:creationId xmlns:a16="http://schemas.microsoft.com/office/drawing/2014/main" id="{A25A4A1C-C947-49CB-83EA-EB189FFF3975}"/>
              </a:ext>
            </a:extLst>
          </p:cNvPr>
          <p:cNvSpPr>
            <a:spLocks noChangeShapeType="1"/>
          </p:cNvSpPr>
          <p:nvPr/>
        </p:nvSpPr>
        <p:spPr bwMode="auto">
          <a:xfrm>
            <a:off x="4457700" y="857250"/>
            <a:ext cx="0" cy="3754041"/>
          </a:xfrm>
          <a:prstGeom prst="line">
            <a:avLst/>
          </a:prstGeom>
          <a:noFill/>
          <a:ln w="9525">
            <a:solidFill>
              <a:srgbClr val="050507"/>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it-IT" sz="1350"/>
          </a:p>
        </p:txBody>
      </p:sp>
      <p:sp>
        <p:nvSpPr>
          <p:cNvPr id="23562" name="CasellaDiTesto 21">
            <a:extLst>
              <a:ext uri="{FF2B5EF4-FFF2-40B4-BE49-F238E27FC236}">
                <a16:creationId xmlns:a16="http://schemas.microsoft.com/office/drawing/2014/main" id="{751FBDD8-1D5A-416B-ABE6-2116B37E686A}"/>
              </a:ext>
            </a:extLst>
          </p:cNvPr>
          <p:cNvSpPr txBox="1">
            <a:spLocks noChangeArrowheads="1"/>
          </p:cNvSpPr>
          <p:nvPr/>
        </p:nvSpPr>
        <p:spPr bwMode="auto">
          <a:xfrm>
            <a:off x="1559719" y="4299348"/>
            <a:ext cx="2057400" cy="92333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a:solidFill>
                  <a:schemeClr val="bg1"/>
                </a:solidFill>
                <a:latin typeface="Times New Roman" panose="02020603050405020304" pitchFamily="18" charset="0"/>
              </a:rPr>
              <a:t>CONTESTO</a:t>
            </a:r>
          </a:p>
          <a:p>
            <a:pPr algn="ctr" eaLnBrk="1" hangingPunct="1">
              <a:spcBef>
                <a:spcPct val="0"/>
              </a:spcBef>
              <a:buFontTx/>
              <a:buNone/>
            </a:pPr>
            <a:r>
              <a:rPr lang="it-IT" altLang="it-IT" sz="1800" b="1">
                <a:solidFill>
                  <a:schemeClr val="bg1"/>
                </a:solidFill>
                <a:latin typeface="Times New Roman" panose="02020603050405020304" pitchFamily="18" charset="0"/>
              </a:rPr>
              <a:t>PROBLEMATICO</a:t>
            </a:r>
          </a:p>
        </p:txBody>
      </p:sp>
      <p:sp>
        <p:nvSpPr>
          <p:cNvPr id="23563" name="CasellaDiTesto 22">
            <a:extLst>
              <a:ext uri="{FF2B5EF4-FFF2-40B4-BE49-F238E27FC236}">
                <a16:creationId xmlns:a16="http://schemas.microsoft.com/office/drawing/2014/main" id="{5E505A9D-CE18-43C8-BF43-1F16A72FEE3B}"/>
              </a:ext>
            </a:extLst>
          </p:cNvPr>
          <p:cNvSpPr txBox="1">
            <a:spLocks noChangeArrowheads="1"/>
          </p:cNvSpPr>
          <p:nvPr/>
        </p:nvSpPr>
        <p:spPr bwMode="auto">
          <a:xfrm>
            <a:off x="5298282" y="4268392"/>
            <a:ext cx="1783556" cy="64633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a:solidFill>
                  <a:schemeClr val="bg1"/>
                </a:solidFill>
                <a:latin typeface="Times New Roman" panose="02020603050405020304" pitchFamily="18" charset="0"/>
              </a:rPr>
              <a:t>SAPERI DISCIPLINARI</a:t>
            </a:r>
          </a:p>
        </p:txBody>
      </p:sp>
      <p:sp>
        <p:nvSpPr>
          <p:cNvPr id="23564" name="Text Box 15">
            <a:extLst>
              <a:ext uri="{FF2B5EF4-FFF2-40B4-BE49-F238E27FC236}">
                <a16:creationId xmlns:a16="http://schemas.microsoft.com/office/drawing/2014/main" id="{0E770E7B-E1B9-4DFC-847D-C20554138189}"/>
              </a:ext>
            </a:extLst>
          </p:cNvPr>
          <p:cNvSpPr txBox="1">
            <a:spLocks noChangeArrowheads="1"/>
          </p:cNvSpPr>
          <p:nvPr/>
        </p:nvSpPr>
        <p:spPr bwMode="auto">
          <a:xfrm>
            <a:off x="1143000" y="5953"/>
            <a:ext cx="6858000" cy="30008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350" b="1">
                <a:solidFill>
                  <a:schemeClr val="bg1"/>
                </a:solidFill>
                <a:latin typeface="Arial" panose="020B0604020202020204" pitchFamily="34" charset="0"/>
              </a:rPr>
              <a:t>ORIENTARSI VERSO PROVE DI COMPETENZA</a:t>
            </a:r>
          </a:p>
        </p:txBody>
      </p:sp>
      <p:sp>
        <p:nvSpPr>
          <p:cNvPr id="3" name="Rettangolo 2">
            <a:extLst>
              <a:ext uri="{FF2B5EF4-FFF2-40B4-BE49-F238E27FC236}">
                <a16:creationId xmlns:a16="http://schemas.microsoft.com/office/drawing/2014/main" id="{F004C19D-8DC7-4B57-947B-E68A7FFE713A}"/>
              </a:ext>
            </a:extLst>
          </p:cNvPr>
          <p:cNvSpPr/>
          <p:nvPr/>
        </p:nvSpPr>
        <p:spPr>
          <a:xfrm>
            <a:off x="3617119" y="2938462"/>
            <a:ext cx="1782366" cy="507831"/>
          </a:xfrm>
          <a:prstGeom prst="rect">
            <a:avLst/>
          </a:prstGeom>
        </p:spPr>
        <p:txBody>
          <a:bodyPr>
            <a:spAutoFit/>
          </a:bodyPr>
          <a:lstStyle/>
          <a:p>
            <a:pPr algn="ctr" eaLnBrk="1" hangingPunct="1">
              <a:defRPr/>
            </a:pPr>
            <a:r>
              <a:rPr lang="it-IT" sz="1350" b="1" cap="small" dirty="0"/>
              <a:t>Interpretazione della situazione</a:t>
            </a:r>
            <a:endParaRPr lang="it-IT" sz="1350" b="1" dirty="0"/>
          </a:p>
        </p:txBody>
      </p:sp>
      <p:sp>
        <p:nvSpPr>
          <p:cNvPr id="21" name="Rettangolo 20">
            <a:extLst>
              <a:ext uri="{FF2B5EF4-FFF2-40B4-BE49-F238E27FC236}">
                <a16:creationId xmlns:a16="http://schemas.microsoft.com/office/drawing/2014/main" id="{66737357-CA6F-4BC3-9DB5-2A0499DC709F}"/>
              </a:ext>
            </a:extLst>
          </p:cNvPr>
          <p:cNvSpPr/>
          <p:nvPr/>
        </p:nvSpPr>
        <p:spPr>
          <a:xfrm>
            <a:off x="5651897" y="2190750"/>
            <a:ext cx="1152525" cy="507831"/>
          </a:xfrm>
          <a:prstGeom prst="rect">
            <a:avLst/>
          </a:prstGeom>
        </p:spPr>
        <p:txBody>
          <a:bodyPr>
            <a:spAutoFit/>
          </a:bodyPr>
          <a:lstStyle/>
          <a:p>
            <a:pPr algn="ctr" eaLnBrk="1" hangingPunct="1">
              <a:defRPr/>
            </a:pPr>
            <a:r>
              <a:rPr lang="it-IT" sz="1350" b="1" cap="small" dirty="0"/>
              <a:t>Strategie d’azione</a:t>
            </a:r>
            <a:endParaRPr lang="it-IT" sz="1350" b="1" dirty="0"/>
          </a:p>
        </p:txBody>
      </p:sp>
      <p:sp>
        <p:nvSpPr>
          <p:cNvPr id="22" name="Rettangolo 21">
            <a:extLst>
              <a:ext uri="{FF2B5EF4-FFF2-40B4-BE49-F238E27FC236}">
                <a16:creationId xmlns:a16="http://schemas.microsoft.com/office/drawing/2014/main" id="{E9B15209-3B68-40DE-94D7-9150D2D5259C}"/>
              </a:ext>
            </a:extLst>
          </p:cNvPr>
          <p:cNvSpPr/>
          <p:nvPr/>
        </p:nvSpPr>
        <p:spPr>
          <a:xfrm>
            <a:off x="3681413" y="1287066"/>
            <a:ext cx="1781175" cy="507831"/>
          </a:xfrm>
          <a:prstGeom prst="rect">
            <a:avLst/>
          </a:prstGeom>
        </p:spPr>
        <p:txBody>
          <a:bodyPr>
            <a:spAutoFit/>
          </a:bodyPr>
          <a:lstStyle/>
          <a:p>
            <a:pPr algn="ctr" eaLnBrk="1" hangingPunct="1">
              <a:defRPr/>
            </a:pPr>
            <a:r>
              <a:rPr lang="it-IT" sz="1350" b="1" cap="small" dirty="0"/>
              <a:t>Controllo- regolazione</a:t>
            </a:r>
            <a:endParaRPr lang="it-IT" sz="1350" b="1" dirty="0"/>
          </a:p>
        </p:txBody>
      </p:sp>
      <p:sp>
        <p:nvSpPr>
          <p:cNvPr id="23568" name="Line 8">
            <a:extLst>
              <a:ext uri="{FF2B5EF4-FFF2-40B4-BE49-F238E27FC236}">
                <a16:creationId xmlns:a16="http://schemas.microsoft.com/office/drawing/2014/main" id="{87750025-1828-4AF0-AD19-EA540874CF7F}"/>
              </a:ext>
            </a:extLst>
          </p:cNvPr>
          <p:cNvSpPr>
            <a:spLocks noChangeShapeType="1"/>
          </p:cNvSpPr>
          <p:nvPr/>
        </p:nvSpPr>
        <p:spPr bwMode="auto">
          <a:xfrm>
            <a:off x="2339579" y="1787129"/>
            <a:ext cx="27384" cy="1478756"/>
          </a:xfrm>
          <a:prstGeom prst="line">
            <a:avLst/>
          </a:prstGeom>
          <a:noFill/>
          <a:ln w="57150">
            <a:solidFill>
              <a:srgbClr val="CC00CC"/>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IT" sz="135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0C01051B-E12F-4576-92F6-12298F00B522}"/>
              </a:ext>
            </a:extLst>
          </p:cNvPr>
          <p:cNvSpPr>
            <a:spLocks noChangeArrowheads="1"/>
          </p:cNvSpPr>
          <p:nvPr/>
        </p:nvSpPr>
        <p:spPr bwMode="auto">
          <a:xfrm>
            <a:off x="1143000" y="4516041"/>
            <a:ext cx="6858000" cy="4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7132"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350" dirty="0">
                <a:latin typeface="Arial" panose="020B0604020202020204" pitchFamily="34" charset="0"/>
              </a:rPr>
              <a:t>Mario Castoldi</a:t>
            </a:r>
          </a:p>
          <a:p>
            <a:pPr algn="ctr" eaLnBrk="1" hangingPunct="1">
              <a:spcBef>
                <a:spcPct val="0"/>
              </a:spcBef>
              <a:buFontTx/>
              <a:buNone/>
            </a:pPr>
            <a:r>
              <a:rPr lang="it-IT" altLang="it-IT" sz="1350" dirty="0">
                <a:latin typeface="Arial" panose="020B0604020202020204" pitchFamily="34" charset="0"/>
              </a:rPr>
              <a:t>- maggio 2021 -</a:t>
            </a:r>
          </a:p>
        </p:txBody>
      </p:sp>
      <p:sp>
        <p:nvSpPr>
          <p:cNvPr id="4099" name="Text Box 1028">
            <a:extLst>
              <a:ext uri="{FF2B5EF4-FFF2-40B4-BE49-F238E27FC236}">
                <a16:creationId xmlns:a16="http://schemas.microsoft.com/office/drawing/2014/main" id="{B07B49BE-7424-4C77-9F0A-80712D03511A}"/>
              </a:ext>
            </a:extLst>
          </p:cNvPr>
          <p:cNvSpPr txBox="1">
            <a:spLocks noChangeArrowheads="1"/>
          </p:cNvSpPr>
          <p:nvPr/>
        </p:nvSpPr>
        <p:spPr bwMode="auto">
          <a:xfrm>
            <a:off x="1143000" y="2085975"/>
            <a:ext cx="685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700" b="1" dirty="0">
                <a:latin typeface="Arial" panose="020B0604020202020204" pitchFamily="34" charset="0"/>
              </a:rPr>
              <a:t>VALUTAZIONE DEGLI APPRENDIMENTI ORIENTATA VERSO LE COMPETENZE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Text Box 4">
            <a:extLst>
              <a:ext uri="{FF2B5EF4-FFF2-40B4-BE49-F238E27FC236}">
                <a16:creationId xmlns:a16="http://schemas.microsoft.com/office/drawing/2014/main" id="{55BF5B3C-A8B9-42F9-91F3-389260CAC961}"/>
              </a:ext>
            </a:extLst>
          </p:cNvPr>
          <p:cNvSpPr txBox="1">
            <a:spLocks noChangeArrowheads="1"/>
          </p:cNvSpPr>
          <p:nvPr/>
        </p:nvSpPr>
        <p:spPr bwMode="auto">
          <a:xfrm>
            <a:off x="1428750" y="1085850"/>
            <a:ext cx="6172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Char char="0"/>
            </a:pPr>
            <a:r>
              <a:rPr lang="it-IT" altLang="it-IT" sz="1350" b="1">
                <a:solidFill>
                  <a:srgbClr val="FF0000"/>
                </a:solidFill>
                <a:latin typeface="Arial" panose="020B0604020202020204" pitchFamily="34" charset="0"/>
              </a:rPr>
              <a:t> RECUPERO SAPERE PREGRESSO </a:t>
            </a:r>
          </a:p>
        </p:txBody>
      </p:sp>
      <p:sp>
        <p:nvSpPr>
          <p:cNvPr id="204805" name="Text Box 5">
            <a:extLst>
              <a:ext uri="{FF2B5EF4-FFF2-40B4-BE49-F238E27FC236}">
                <a16:creationId xmlns:a16="http://schemas.microsoft.com/office/drawing/2014/main" id="{B19788E0-BDC3-4BD9-99E4-BC00D44F65B8}"/>
              </a:ext>
            </a:extLst>
          </p:cNvPr>
          <p:cNvSpPr txBox="1">
            <a:spLocks noChangeArrowheads="1"/>
          </p:cNvSpPr>
          <p:nvPr/>
        </p:nvSpPr>
        <p:spPr bwMode="auto">
          <a:xfrm>
            <a:off x="1485900" y="1714500"/>
            <a:ext cx="6172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Char char="0"/>
            </a:pPr>
            <a:r>
              <a:rPr lang="it-IT" altLang="it-IT" sz="1350" b="1">
                <a:solidFill>
                  <a:srgbClr val="008000"/>
                </a:solidFill>
                <a:latin typeface="Arial" panose="020B0604020202020204" pitchFamily="34" charset="0"/>
              </a:rPr>
              <a:t> USO PROCESSI COGNITIVI COMPLESSI </a:t>
            </a:r>
          </a:p>
        </p:txBody>
      </p:sp>
      <p:sp>
        <p:nvSpPr>
          <p:cNvPr id="204806" name="Text Box 6">
            <a:extLst>
              <a:ext uri="{FF2B5EF4-FFF2-40B4-BE49-F238E27FC236}">
                <a16:creationId xmlns:a16="http://schemas.microsoft.com/office/drawing/2014/main" id="{188F5406-5749-4C7E-A154-15969AF31958}"/>
              </a:ext>
            </a:extLst>
          </p:cNvPr>
          <p:cNvSpPr txBox="1">
            <a:spLocks noChangeArrowheads="1"/>
          </p:cNvSpPr>
          <p:nvPr/>
        </p:nvSpPr>
        <p:spPr bwMode="auto">
          <a:xfrm>
            <a:off x="1485900" y="2343150"/>
            <a:ext cx="6172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Char char="0"/>
            </a:pPr>
            <a:r>
              <a:rPr lang="it-IT" altLang="it-IT" sz="1350" b="1">
                <a:solidFill>
                  <a:srgbClr val="FF0000"/>
                </a:solidFill>
                <a:latin typeface="Arial" panose="020B0604020202020204" pitchFamily="34" charset="0"/>
              </a:rPr>
              <a:t> RIFERIMENTO A CONTESTI SIGNIFICATIVI E REALI </a:t>
            </a:r>
          </a:p>
        </p:txBody>
      </p:sp>
      <p:sp>
        <p:nvSpPr>
          <p:cNvPr id="204807" name="Text Box 7">
            <a:extLst>
              <a:ext uri="{FF2B5EF4-FFF2-40B4-BE49-F238E27FC236}">
                <a16:creationId xmlns:a16="http://schemas.microsoft.com/office/drawing/2014/main" id="{230BE554-1C44-496E-88A8-EACEB17F6BE2}"/>
              </a:ext>
            </a:extLst>
          </p:cNvPr>
          <p:cNvSpPr txBox="1">
            <a:spLocks noChangeArrowheads="1"/>
          </p:cNvSpPr>
          <p:nvPr/>
        </p:nvSpPr>
        <p:spPr bwMode="auto">
          <a:xfrm>
            <a:off x="1428750" y="2971800"/>
            <a:ext cx="6172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Char char="0"/>
            </a:pPr>
            <a:r>
              <a:rPr lang="it-IT" altLang="it-IT" sz="1350" b="1">
                <a:solidFill>
                  <a:srgbClr val="008000"/>
                </a:solidFill>
                <a:latin typeface="Arial" panose="020B0604020202020204" pitchFamily="34" charset="0"/>
              </a:rPr>
              <a:t> STIMOLO INTERESSE DEGLI STUDENTI </a:t>
            </a:r>
          </a:p>
        </p:txBody>
      </p:sp>
      <p:sp>
        <p:nvSpPr>
          <p:cNvPr id="204808" name="Text Box 8">
            <a:extLst>
              <a:ext uri="{FF2B5EF4-FFF2-40B4-BE49-F238E27FC236}">
                <a16:creationId xmlns:a16="http://schemas.microsoft.com/office/drawing/2014/main" id="{06A90798-A1FA-4D65-A3DA-09F72029567F}"/>
              </a:ext>
            </a:extLst>
          </p:cNvPr>
          <p:cNvSpPr txBox="1">
            <a:spLocks noChangeArrowheads="1"/>
          </p:cNvSpPr>
          <p:nvPr/>
        </p:nvSpPr>
        <p:spPr bwMode="auto">
          <a:xfrm>
            <a:off x="1428750" y="3543300"/>
            <a:ext cx="6172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Char char="0"/>
            </a:pPr>
            <a:r>
              <a:rPr lang="it-IT" altLang="it-IT" sz="1350" b="1">
                <a:solidFill>
                  <a:srgbClr val="FF0000"/>
                </a:solidFill>
                <a:latin typeface="Arial" panose="020B0604020202020204" pitchFamily="34" charset="0"/>
              </a:rPr>
              <a:t> DIFFERENTI PERCORSI RISOLUTIVI </a:t>
            </a:r>
          </a:p>
        </p:txBody>
      </p:sp>
      <p:sp>
        <p:nvSpPr>
          <p:cNvPr id="204809" name="Text Box 9">
            <a:extLst>
              <a:ext uri="{FF2B5EF4-FFF2-40B4-BE49-F238E27FC236}">
                <a16:creationId xmlns:a16="http://schemas.microsoft.com/office/drawing/2014/main" id="{B8265E5A-227E-4672-BA70-3C8F99359457}"/>
              </a:ext>
            </a:extLst>
          </p:cNvPr>
          <p:cNvSpPr txBox="1">
            <a:spLocks noChangeArrowheads="1"/>
          </p:cNvSpPr>
          <p:nvPr/>
        </p:nvSpPr>
        <p:spPr bwMode="auto">
          <a:xfrm>
            <a:off x="1543050" y="4171950"/>
            <a:ext cx="6172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Char char="0"/>
            </a:pPr>
            <a:r>
              <a:rPr lang="it-IT" altLang="it-IT" sz="1350" b="1">
                <a:solidFill>
                  <a:srgbClr val="008000"/>
                </a:solidFill>
                <a:latin typeface="Arial" panose="020B0604020202020204" pitchFamily="34" charset="0"/>
              </a:rPr>
              <a:t> SFIDA ALLE CAPACITA’ DEGLI STUDENTI </a:t>
            </a:r>
          </a:p>
        </p:txBody>
      </p:sp>
      <p:sp>
        <p:nvSpPr>
          <p:cNvPr id="37896" name="Text Box 9">
            <a:extLst>
              <a:ext uri="{FF2B5EF4-FFF2-40B4-BE49-F238E27FC236}">
                <a16:creationId xmlns:a16="http://schemas.microsoft.com/office/drawing/2014/main" id="{76C83B9E-2853-4E5C-A61B-DDC045355733}"/>
              </a:ext>
            </a:extLst>
          </p:cNvPr>
          <p:cNvSpPr txBox="1">
            <a:spLocks noChangeArrowheads="1"/>
          </p:cNvSpPr>
          <p:nvPr/>
        </p:nvSpPr>
        <p:spPr bwMode="auto">
          <a:xfrm>
            <a:off x="1143000" y="10716"/>
            <a:ext cx="6858000" cy="323165"/>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Arial" panose="020B0604020202020204" pitchFamily="34" charset="0"/>
              </a:rPr>
              <a:t>REQUISITI COMPITO AUTENTICO: CHECK LIST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p:cTn id="7" dur="500" fill="hold"/>
                                        <p:tgtEl>
                                          <p:spTgt spid="37896"/>
                                        </p:tgtEl>
                                        <p:attrNameLst>
                                          <p:attrName>ppt_w</p:attrName>
                                        </p:attrNameLst>
                                      </p:cBhvr>
                                      <p:tavLst>
                                        <p:tav tm="0">
                                          <p:val>
                                            <p:fltVal val="0"/>
                                          </p:val>
                                        </p:tav>
                                        <p:tav tm="100000">
                                          <p:val>
                                            <p:strVal val="#ppt_w"/>
                                          </p:val>
                                        </p:tav>
                                      </p:tavLst>
                                    </p:anim>
                                    <p:anim calcmode="lin" valueType="num">
                                      <p:cBhvr>
                                        <p:cTn id="8" dur="500" fill="hold"/>
                                        <p:tgtEl>
                                          <p:spTgt spid="37896"/>
                                        </p:tgtEl>
                                        <p:attrNameLst>
                                          <p:attrName>ppt_h</p:attrName>
                                        </p:attrNameLst>
                                      </p:cBhvr>
                                      <p:tavLst>
                                        <p:tav tm="0">
                                          <p:val>
                                            <p:fltVal val="0"/>
                                          </p:val>
                                        </p:tav>
                                        <p:tav tm="100000">
                                          <p:val>
                                            <p:strVal val="#ppt_h"/>
                                          </p:val>
                                        </p:tav>
                                      </p:tavLst>
                                    </p:anim>
                                    <p:animEffect transition="in" filter="fade">
                                      <p:cBhvr>
                                        <p:cTn id="9" dur="500"/>
                                        <p:tgtEl>
                                          <p:spTgt spid="378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04804"/>
                                        </p:tgtEl>
                                        <p:attrNameLst>
                                          <p:attrName>style.visibility</p:attrName>
                                        </p:attrNameLst>
                                      </p:cBhvr>
                                      <p:to>
                                        <p:strVal val="visible"/>
                                      </p:to>
                                    </p:set>
                                    <p:animEffect transition="in" filter="strips(downLeft)">
                                      <p:cBhvr>
                                        <p:cTn id="14" dur="500"/>
                                        <p:tgtEl>
                                          <p:spTgt spid="2048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04805"/>
                                        </p:tgtEl>
                                        <p:attrNameLst>
                                          <p:attrName>style.visibility</p:attrName>
                                        </p:attrNameLst>
                                      </p:cBhvr>
                                      <p:to>
                                        <p:strVal val="visible"/>
                                      </p:to>
                                    </p:set>
                                    <p:animEffect transition="in" filter="strips(downLeft)">
                                      <p:cBhvr>
                                        <p:cTn id="19" dur="500"/>
                                        <p:tgtEl>
                                          <p:spTgt spid="2048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04806"/>
                                        </p:tgtEl>
                                        <p:attrNameLst>
                                          <p:attrName>style.visibility</p:attrName>
                                        </p:attrNameLst>
                                      </p:cBhvr>
                                      <p:to>
                                        <p:strVal val="visible"/>
                                      </p:to>
                                    </p:set>
                                    <p:animEffect transition="in" filter="strips(downLeft)">
                                      <p:cBhvr>
                                        <p:cTn id="24" dur="500"/>
                                        <p:tgtEl>
                                          <p:spTgt spid="20480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04807"/>
                                        </p:tgtEl>
                                        <p:attrNameLst>
                                          <p:attrName>style.visibility</p:attrName>
                                        </p:attrNameLst>
                                      </p:cBhvr>
                                      <p:to>
                                        <p:strVal val="visible"/>
                                      </p:to>
                                    </p:set>
                                    <p:animEffect transition="in" filter="strips(downLeft)">
                                      <p:cBhvr>
                                        <p:cTn id="29" dur="500"/>
                                        <p:tgtEl>
                                          <p:spTgt spid="20480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204808"/>
                                        </p:tgtEl>
                                        <p:attrNameLst>
                                          <p:attrName>style.visibility</p:attrName>
                                        </p:attrNameLst>
                                      </p:cBhvr>
                                      <p:to>
                                        <p:strVal val="visible"/>
                                      </p:to>
                                    </p:set>
                                    <p:animEffect transition="in" filter="strips(downLeft)">
                                      <p:cBhvr>
                                        <p:cTn id="34" dur="500"/>
                                        <p:tgtEl>
                                          <p:spTgt spid="2048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204809"/>
                                        </p:tgtEl>
                                        <p:attrNameLst>
                                          <p:attrName>style.visibility</p:attrName>
                                        </p:attrNameLst>
                                      </p:cBhvr>
                                      <p:to>
                                        <p:strVal val="visible"/>
                                      </p:to>
                                    </p:set>
                                    <p:animEffect transition="in" filter="strips(downLeft)">
                                      <p:cBhvr>
                                        <p:cTn id="39" dur="500"/>
                                        <p:tgtEl>
                                          <p:spTgt spid="204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P spid="204805" grpId="0"/>
      <p:bldP spid="204806" grpId="0"/>
      <p:bldP spid="204807" grpId="0"/>
      <p:bldP spid="204808" grpId="0"/>
      <p:bldP spid="204809" grpId="0"/>
      <p:bldP spid="378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ttangolo 2">
            <a:extLst>
              <a:ext uri="{FF2B5EF4-FFF2-40B4-BE49-F238E27FC236}">
                <a16:creationId xmlns:a16="http://schemas.microsoft.com/office/drawing/2014/main" id="{2E36CD1A-977E-4208-A5F9-BEDC28A03622}"/>
              </a:ext>
            </a:extLst>
          </p:cNvPr>
          <p:cNvSpPr>
            <a:spLocks noChangeArrowheads="1"/>
          </p:cNvSpPr>
          <p:nvPr/>
        </p:nvSpPr>
        <p:spPr bwMode="auto">
          <a:xfrm>
            <a:off x="1856237" y="789385"/>
            <a:ext cx="5151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800" b="1">
                <a:latin typeface="Arial" panose="020B0604020202020204" pitchFamily="34" charset="0"/>
              </a:rPr>
              <a:t>PROVE STRUTTURATE A DOMANDE CHIUSE</a:t>
            </a:r>
          </a:p>
          <a:p>
            <a:pPr algn="ctr">
              <a:spcBef>
                <a:spcPct val="0"/>
              </a:spcBef>
              <a:buFontTx/>
              <a:buNone/>
            </a:pPr>
            <a:r>
              <a:rPr lang="it-IT" altLang="it-IT" sz="1800" b="1">
                <a:solidFill>
                  <a:srgbClr val="FF0000"/>
                </a:solidFill>
                <a:latin typeface="Arial" panose="020B0604020202020204" pitchFamily="34" charset="0"/>
              </a:rPr>
              <a:t>(chiave di correzione: risposta corretta)</a:t>
            </a:r>
          </a:p>
        </p:txBody>
      </p:sp>
      <p:sp>
        <p:nvSpPr>
          <p:cNvPr id="49155" name="Rettangolo 3">
            <a:extLst>
              <a:ext uri="{FF2B5EF4-FFF2-40B4-BE49-F238E27FC236}">
                <a16:creationId xmlns:a16="http://schemas.microsoft.com/office/drawing/2014/main" id="{31AE49BA-6386-4387-B385-6E7C5389CB1B}"/>
              </a:ext>
            </a:extLst>
          </p:cNvPr>
          <p:cNvSpPr>
            <a:spLocks noChangeArrowheads="1"/>
          </p:cNvSpPr>
          <p:nvPr/>
        </p:nvSpPr>
        <p:spPr bwMode="auto">
          <a:xfrm>
            <a:off x="1546344" y="1697831"/>
            <a:ext cx="57715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800" b="1">
                <a:latin typeface="Arial" panose="020B0604020202020204" pitchFamily="34" charset="0"/>
              </a:rPr>
              <a:t>PROVE SEMISTRUTTURATE A DOMANDE APERTE</a:t>
            </a:r>
          </a:p>
          <a:p>
            <a:pPr algn="ctr">
              <a:spcBef>
                <a:spcPct val="0"/>
              </a:spcBef>
              <a:buFontTx/>
              <a:buNone/>
            </a:pPr>
            <a:r>
              <a:rPr lang="it-IT" altLang="it-IT" sz="1800" b="1">
                <a:solidFill>
                  <a:srgbClr val="FF0000"/>
                </a:solidFill>
                <a:latin typeface="Arial" panose="020B0604020202020204" pitchFamily="34" charset="0"/>
              </a:rPr>
              <a:t>(chiave di correzione: requisiti di accettabilità)</a:t>
            </a:r>
          </a:p>
          <a:p>
            <a:pPr algn="ctr">
              <a:spcBef>
                <a:spcPct val="0"/>
              </a:spcBef>
              <a:buFontTx/>
              <a:buNone/>
            </a:pPr>
            <a:endParaRPr lang="it-IT" altLang="it-IT" sz="1800" b="1">
              <a:solidFill>
                <a:srgbClr val="FF0000"/>
              </a:solidFill>
              <a:latin typeface="Arial" panose="020B0604020202020204" pitchFamily="34" charset="0"/>
            </a:endParaRPr>
          </a:p>
        </p:txBody>
      </p:sp>
      <p:sp>
        <p:nvSpPr>
          <p:cNvPr id="49156" name="Rettangolo 4">
            <a:extLst>
              <a:ext uri="{FF2B5EF4-FFF2-40B4-BE49-F238E27FC236}">
                <a16:creationId xmlns:a16="http://schemas.microsoft.com/office/drawing/2014/main" id="{D0F8871C-3F33-44CA-904E-8E30AEC50AE4}"/>
              </a:ext>
            </a:extLst>
          </p:cNvPr>
          <p:cNvSpPr>
            <a:spLocks noChangeArrowheads="1"/>
          </p:cNvSpPr>
          <p:nvPr/>
        </p:nvSpPr>
        <p:spPr bwMode="auto">
          <a:xfrm>
            <a:off x="1181100" y="2602707"/>
            <a:ext cx="6821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800" b="1">
                <a:latin typeface="Arial" panose="020B0604020202020204" pitchFamily="34" charset="0"/>
              </a:rPr>
              <a:t>PROVE NON STRUTTURATE BASATE SU UNA PRESTAZIONE COMPLESSA E AUTENTICA</a:t>
            </a:r>
          </a:p>
          <a:p>
            <a:pPr algn="ctr">
              <a:spcBef>
                <a:spcPct val="0"/>
              </a:spcBef>
              <a:buFontTx/>
              <a:buNone/>
            </a:pPr>
            <a:r>
              <a:rPr lang="it-IT" altLang="it-IT" sz="1800" b="1">
                <a:solidFill>
                  <a:srgbClr val="FF0000"/>
                </a:solidFill>
                <a:latin typeface="Arial" panose="020B0604020202020204" pitchFamily="34" charset="0"/>
              </a:rPr>
              <a:t>(chiave di correzione: rubrica di prestazione)</a:t>
            </a:r>
          </a:p>
          <a:p>
            <a:pPr algn="ctr">
              <a:spcBef>
                <a:spcPct val="0"/>
              </a:spcBef>
              <a:buFontTx/>
              <a:buNone/>
            </a:pPr>
            <a:endParaRPr lang="it-IT" altLang="it-IT" sz="1800" b="1">
              <a:solidFill>
                <a:srgbClr val="FF0000"/>
              </a:solidFill>
              <a:latin typeface="Arial" panose="020B0604020202020204" pitchFamily="34" charset="0"/>
            </a:endParaRPr>
          </a:p>
        </p:txBody>
      </p:sp>
      <p:sp>
        <p:nvSpPr>
          <p:cNvPr id="50181" name="Text Box 15">
            <a:extLst>
              <a:ext uri="{FF2B5EF4-FFF2-40B4-BE49-F238E27FC236}">
                <a16:creationId xmlns:a16="http://schemas.microsoft.com/office/drawing/2014/main" id="{220EB13C-75AE-420A-B11B-C25D88DE9B90}"/>
              </a:ext>
            </a:extLst>
          </p:cNvPr>
          <p:cNvSpPr txBox="1">
            <a:spLocks noChangeArrowheads="1"/>
          </p:cNvSpPr>
          <p:nvPr/>
        </p:nvSpPr>
        <p:spPr bwMode="auto">
          <a:xfrm>
            <a:off x="1190625" y="3784997"/>
            <a:ext cx="1543050" cy="646331"/>
          </a:xfrm>
          <a:prstGeom prst="rect">
            <a:avLst/>
          </a:prstGeom>
          <a:solidFill>
            <a:schemeClr val="bg1"/>
          </a:solidFill>
          <a:ln w="952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None/>
            </a:pPr>
            <a:r>
              <a:rPr lang="it-IT" altLang="it-IT" sz="1800" b="1">
                <a:solidFill>
                  <a:srgbClr val="FF0000"/>
                </a:solidFill>
                <a:latin typeface="Times New Roman" panose="02020603050405020304" pitchFamily="18" charset="0"/>
              </a:rPr>
              <a:t>noi siamo qui!</a:t>
            </a:r>
          </a:p>
        </p:txBody>
      </p:sp>
      <p:cxnSp>
        <p:nvCxnSpPr>
          <p:cNvPr id="7" name="Connettore 2 6">
            <a:extLst>
              <a:ext uri="{FF2B5EF4-FFF2-40B4-BE49-F238E27FC236}">
                <a16:creationId xmlns:a16="http://schemas.microsoft.com/office/drawing/2014/main" id="{463A7BBB-3ED8-4A23-8073-42DD53B08057}"/>
              </a:ext>
            </a:extLst>
          </p:cNvPr>
          <p:cNvCxnSpPr/>
          <p:nvPr/>
        </p:nvCxnSpPr>
        <p:spPr>
          <a:xfrm flipV="1">
            <a:off x="1331119" y="2832497"/>
            <a:ext cx="631031" cy="9429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063" name="Text Box 15">
            <a:extLst>
              <a:ext uri="{FF2B5EF4-FFF2-40B4-BE49-F238E27FC236}">
                <a16:creationId xmlns:a16="http://schemas.microsoft.com/office/drawing/2014/main" id="{9B119BE2-DEEB-4175-8EE9-6D5E450D8FC5}"/>
              </a:ext>
            </a:extLst>
          </p:cNvPr>
          <p:cNvSpPr txBox="1">
            <a:spLocks noChangeArrowheads="1"/>
          </p:cNvSpPr>
          <p:nvPr/>
        </p:nvSpPr>
        <p:spPr bwMode="auto">
          <a:xfrm>
            <a:off x="1143000" y="5954"/>
            <a:ext cx="6858000" cy="32316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chemeClr val="bg1"/>
                </a:solidFill>
                <a:latin typeface="Arial" panose="020B0604020202020204" pitchFamily="34" charset="0"/>
              </a:rPr>
              <a:t>CARATTERISTICHE PROVE DI VERIFICA DEGLI APPRENDIMENTI</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animEffect transition="in" filter="fade">
                                      <p:cBhvr>
                                        <p:cTn id="9" dur="500"/>
                                        <p:tgtEl>
                                          <p:spTgt spid="49154"/>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155"/>
                                        </p:tgtEl>
                                        <p:attrNameLst>
                                          <p:attrName>style.visibility</p:attrName>
                                        </p:attrNameLst>
                                      </p:cBhvr>
                                      <p:to>
                                        <p:strVal val="visible"/>
                                      </p:to>
                                    </p:set>
                                    <p:anim calcmode="lin" valueType="num">
                                      <p:cBhvr>
                                        <p:cTn id="13" dur="500" fill="hold"/>
                                        <p:tgtEl>
                                          <p:spTgt spid="49155"/>
                                        </p:tgtEl>
                                        <p:attrNameLst>
                                          <p:attrName>ppt_w</p:attrName>
                                        </p:attrNameLst>
                                      </p:cBhvr>
                                      <p:tavLst>
                                        <p:tav tm="0">
                                          <p:val>
                                            <p:fltVal val="0"/>
                                          </p:val>
                                        </p:tav>
                                        <p:tav tm="100000">
                                          <p:val>
                                            <p:strVal val="#ppt_w"/>
                                          </p:val>
                                        </p:tav>
                                      </p:tavLst>
                                    </p:anim>
                                    <p:anim calcmode="lin" valueType="num">
                                      <p:cBhvr>
                                        <p:cTn id="14" dur="500" fill="hold"/>
                                        <p:tgtEl>
                                          <p:spTgt spid="49155"/>
                                        </p:tgtEl>
                                        <p:attrNameLst>
                                          <p:attrName>ppt_h</p:attrName>
                                        </p:attrNameLst>
                                      </p:cBhvr>
                                      <p:tavLst>
                                        <p:tav tm="0">
                                          <p:val>
                                            <p:fltVal val="0"/>
                                          </p:val>
                                        </p:tav>
                                        <p:tav tm="100000">
                                          <p:val>
                                            <p:strVal val="#ppt_h"/>
                                          </p:val>
                                        </p:tav>
                                      </p:tavLst>
                                    </p:anim>
                                    <p:animEffect transition="in" filter="fade">
                                      <p:cBhvr>
                                        <p:cTn id="15" dur="500"/>
                                        <p:tgtEl>
                                          <p:spTgt spid="49155"/>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9156"/>
                                        </p:tgtEl>
                                        <p:attrNameLst>
                                          <p:attrName>style.visibility</p:attrName>
                                        </p:attrNameLst>
                                      </p:cBhvr>
                                      <p:to>
                                        <p:strVal val="visible"/>
                                      </p:to>
                                    </p:set>
                                    <p:anim calcmode="lin" valueType="num">
                                      <p:cBhvr>
                                        <p:cTn id="19" dur="500" fill="hold"/>
                                        <p:tgtEl>
                                          <p:spTgt spid="49156"/>
                                        </p:tgtEl>
                                        <p:attrNameLst>
                                          <p:attrName>ppt_w</p:attrName>
                                        </p:attrNameLst>
                                      </p:cBhvr>
                                      <p:tavLst>
                                        <p:tav tm="0">
                                          <p:val>
                                            <p:fltVal val="0"/>
                                          </p:val>
                                        </p:tav>
                                        <p:tav tm="100000">
                                          <p:val>
                                            <p:strVal val="#ppt_w"/>
                                          </p:val>
                                        </p:tav>
                                      </p:tavLst>
                                    </p:anim>
                                    <p:anim calcmode="lin" valueType="num">
                                      <p:cBhvr>
                                        <p:cTn id="20" dur="500" fill="hold"/>
                                        <p:tgtEl>
                                          <p:spTgt spid="49156"/>
                                        </p:tgtEl>
                                        <p:attrNameLst>
                                          <p:attrName>ppt_h</p:attrName>
                                        </p:attrNameLst>
                                      </p:cBhvr>
                                      <p:tavLst>
                                        <p:tav tm="0">
                                          <p:val>
                                            <p:fltVal val="0"/>
                                          </p:val>
                                        </p:tav>
                                        <p:tav tm="100000">
                                          <p:val>
                                            <p:strVal val="#ppt_h"/>
                                          </p:val>
                                        </p:tav>
                                      </p:tavLst>
                                    </p:anim>
                                    <p:animEffect transition="in" filter="fade">
                                      <p:cBhvr>
                                        <p:cTn id="21" dur="500"/>
                                        <p:tgtEl>
                                          <p:spTgt spid="49156"/>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0181"/>
                                        </p:tgtEl>
                                        <p:attrNameLst>
                                          <p:attrName>style.visibility</p:attrName>
                                        </p:attrNameLst>
                                      </p:cBhvr>
                                      <p:to>
                                        <p:strVal val="visible"/>
                                      </p:to>
                                    </p:set>
                                    <p:anim calcmode="lin" valueType="num">
                                      <p:cBhvr>
                                        <p:cTn id="25" dur="500" fill="hold"/>
                                        <p:tgtEl>
                                          <p:spTgt spid="50181"/>
                                        </p:tgtEl>
                                        <p:attrNameLst>
                                          <p:attrName>ppt_w</p:attrName>
                                        </p:attrNameLst>
                                      </p:cBhvr>
                                      <p:tavLst>
                                        <p:tav tm="0">
                                          <p:val>
                                            <p:fltVal val="0"/>
                                          </p:val>
                                        </p:tav>
                                        <p:tav tm="100000">
                                          <p:val>
                                            <p:strVal val="#ppt_w"/>
                                          </p:val>
                                        </p:tav>
                                      </p:tavLst>
                                    </p:anim>
                                    <p:anim calcmode="lin" valueType="num">
                                      <p:cBhvr>
                                        <p:cTn id="26" dur="500" fill="hold"/>
                                        <p:tgtEl>
                                          <p:spTgt spid="50181"/>
                                        </p:tgtEl>
                                        <p:attrNameLst>
                                          <p:attrName>ppt_h</p:attrName>
                                        </p:attrNameLst>
                                      </p:cBhvr>
                                      <p:tavLst>
                                        <p:tav tm="0">
                                          <p:val>
                                            <p:fltVal val="0"/>
                                          </p:val>
                                        </p:tav>
                                        <p:tav tm="100000">
                                          <p:val>
                                            <p:strVal val="#ppt_h"/>
                                          </p:val>
                                        </p:tav>
                                      </p:tavLst>
                                    </p:anim>
                                    <p:animEffect transition="in" filter="fade">
                                      <p:cBhvr>
                                        <p:cTn id="27" dur="500"/>
                                        <p:tgtEl>
                                          <p:spTgt spid="50181"/>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P spid="49156" grpId="0"/>
      <p:bldP spid="5018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A0C9FDF9-02B7-4436-AB6C-31AD7A552A68}"/>
              </a:ext>
            </a:extLst>
          </p:cNvPr>
          <p:cNvGraphicFramePr>
            <a:graphicFrameLocks noGrp="1"/>
          </p:cNvGraphicFramePr>
          <p:nvPr/>
        </p:nvGraphicFramePr>
        <p:xfrm>
          <a:off x="1408510" y="1397794"/>
          <a:ext cx="6326982" cy="3085890"/>
        </p:xfrm>
        <a:graphic>
          <a:graphicData uri="http://schemas.openxmlformats.org/drawingml/2006/table">
            <a:tbl>
              <a:tblPr firstRow="1" bandRow="1">
                <a:tableStyleId>{5940675A-B579-460E-94D1-54222C63F5DA}</a:tableStyleId>
              </a:tblPr>
              <a:tblGrid>
                <a:gridCol w="892171">
                  <a:extLst>
                    <a:ext uri="{9D8B030D-6E8A-4147-A177-3AD203B41FA5}">
                      <a16:colId xmlns:a16="http://schemas.microsoft.com/office/drawing/2014/main" val="3467636629"/>
                    </a:ext>
                  </a:extLst>
                </a:gridCol>
                <a:gridCol w="1325742">
                  <a:extLst>
                    <a:ext uri="{9D8B030D-6E8A-4147-A177-3AD203B41FA5}">
                      <a16:colId xmlns:a16="http://schemas.microsoft.com/office/drawing/2014/main" val="1840073783"/>
                    </a:ext>
                  </a:extLst>
                </a:gridCol>
                <a:gridCol w="788738">
                  <a:extLst>
                    <a:ext uri="{9D8B030D-6E8A-4147-A177-3AD203B41FA5}">
                      <a16:colId xmlns:a16="http://schemas.microsoft.com/office/drawing/2014/main" val="3053705725"/>
                    </a:ext>
                  </a:extLst>
                </a:gridCol>
                <a:gridCol w="823951">
                  <a:extLst>
                    <a:ext uri="{9D8B030D-6E8A-4147-A177-3AD203B41FA5}">
                      <a16:colId xmlns:a16="http://schemas.microsoft.com/office/drawing/2014/main" val="3899022057"/>
                    </a:ext>
                  </a:extLst>
                </a:gridCol>
                <a:gridCol w="739443">
                  <a:extLst>
                    <a:ext uri="{9D8B030D-6E8A-4147-A177-3AD203B41FA5}">
                      <a16:colId xmlns:a16="http://schemas.microsoft.com/office/drawing/2014/main" val="3442210741"/>
                    </a:ext>
                  </a:extLst>
                </a:gridCol>
                <a:gridCol w="810314">
                  <a:extLst>
                    <a:ext uri="{9D8B030D-6E8A-4147-A177-3AD203B41FA5}">
                      <a16:colId xmlns:a16="http://schemas.microsoft.com/office/drawing/2014/main" val="1965051896"/>
                    </a:ext>
                  </a:extLst>
                </a:gridCol>
                <a:gridCol w="946623">
                  <a:extLst>
                    <a:ext uri="{9D8B030D-6E8A-4147-A177-3AD203B41FA5}">
                      <a16:colId xmlns:a16="http://schemas.microsoft.com/office/drawing/2014/main" val="3158588824"/>
                    </a:ext>
                  </a:extLst>
                </a:gridCol>
              </a:tblGrid>
              <a:tr h="251418">
                <a:tc>
                  <a:txBody>
                    <a:bodyPr/>
                    <a:lstStyle/>
                    <a:p>
                      <a:pPr algn="ctr"/>
                      <a:r>
                        <a:rPr lang="it-IT" sz="1200" dirty="0"/>
                        <a:t>CRITERI</a:t>
                      </a:r>
                    </a:p>
                  </a:txBody>
                  <a:tcPr marL="68589" marR="68589" marT="34269" marB="34269"/>
                </a:tc>
                <a:tc>
                  <a:txBody>
                    <a:bodyPr/>
                    <a:lstStyle/>
                    <a:p>
                      <a:pPr algn="ctr"/>
                      <a:r>
                        <a:rPr lang="it-IT" sz="1200" dirty="0"/>
                        <a:t>INDICATORI</a:t>
                      </a:r>
                    </a:p>
                  </a:txBody>
                  <a:tcPr marL="68589" marR="68589" marT="34269" marB="34269"/>
                </a:tc>
                <a:tc>
                  <a:txBody>
                    <a:bodyPr/>
                    <a:lstStyle/>
                    <a:p>
                      <a:r>
                        <a:rPr lang="it-IT" sz="1200" dirty="0"/>
                        <a:t>PUNTI 1</a:t>
                      </a:r>
                    </a:p>
                  </a:txBody>
                  <a:tcPr marL="68589" marR="68589" marT="34269" marB="34269"/>
                </a:tc>
                <a:tc>
                  <a:txBody>
                    <a:bodyPr/>
                    <a:lstStyle/>
                    <a:p>
                      <a:r>
                        <a:rPr lang="it-IT" sz="1200" dirty="0"/>
                        <a:t>PUNTI 2</a:t>
                      </a:r>
                    </a:p>
                  </a:txBody>
                  <a:tcPr marL="68589" marR="68589" marT="34269" marB="34269"/>
                </a:tc>
                <a:tc>
                  <a:txBody>
                    <a:bodyPr/>
                    <a:lstStyle/>
                    <a:p>
                      <a:r>
                        <a:rPr lang="it-IT" sz="1200" dirty="0"/>
                        <a:t>PUNTI</a:t>
                      </a:r>
                      <a:r>
                        <a:rPr lang="it-IT" sz="1200" baseline="0" dirty="0"/>
                        <a:t> 3</a:t>
                      </a:r>
                      <a:endParaRPr lang="it-IT" sz="1200" dirty="0"/>
                    </a:p>
                  </a:txBody>
                  <a:tcPr marL="68589" marR="68589" marT="34269" marB="34269"/>
                </a:tc>
                <a:tc>
                  <a:txBody>
                    <a:bodyPr/>
                    <a:lstStyle/>
                    <a:p>
                      <a:r>
                        <a:rPr lang="it-IT" sz="1200" dirty="0"/>
                        <a:t>PUNTI 4</a:t>
                      </a:r>
                    </a:p>
                  </a:txBody>
                  <a:tcPr marL="68589" marR="68589" marT="34269" marB="34269"/>
                </a:tc>
                <a:tc>
                  <a:txBody>
                    <a:bodyPr/>
                    <a:lstStyle/>
                    <a:p>
                      <a:r>
                        <a:rPr lang="it-IT" sz="1200" dirty="0"/>
                        <a:t>PUNTI 5</a:t>
                      </a:r>
                    </a:p>
                  </a:txBody>
                  <a:tcPr marL="68589" marR="68589" marT="34269" marB="34269"/>
                </a:tc>
                <a:extLst>
                  <a:ext uri="{0D108BD9-81ED-4DB2-BD59-A6C34878D82A}">
                    <a16:rowId xmlns:a16="http://schemas.microsoft.com/office/drawing/2014/main" val="1367522421"/>
                  </a:ext>
                </a:extLst>
              </a:tr>
              <a:tr h="685758">
                <a:tc>
                  <a:txBody>
                    <a:bodyPr/>
                    <a:lstStyle/>
                    <a:p>
                      <a:endParaRPr lang="it-IT" sz="1400" dirty="0"/>
                    </a:p>
                  </a:txBody>
                  <a:tcPr marL="68589" marR="68589" marT="34269" marB="34269"/>
                </a:tc>
                <a:tc>
                  <a:txBody>
                    <a:bodyPr/>
                    <a:lstStyle/>
                    <a:p>
                      <a:pPr marL="285750" indent="-285750">
                        <a:buFont typeface="Arial" panose="020B0604020202020204" pitchFamily="34" charset="0"/>
                        <a:buChar char="•"/>
                      </a:pPr>
                      <a:r>
                        <a:rPr lang="it-IT" sz="1400" dirty="0"/>
                        <a:t>……………….?</a:t>
                      </a:r>
                    </a:p>
                    <a:p>
                      <a:pPr marL="285750" indent="-285750">
                        <a:buFont typeface="Arial" panose="020B0604020202020204" pitchFamily="34" charset="0"/>
                        <a:buChar char="•"/>
                      </a:pPr>
                      <a:r>
                        <a:rPr lang="it-IT" sz="1400" dirty="0"/>
                        <a:t>……………….?</a:t>
                      </a:r>
                    </a:p>
                    <a:p>
                      <a:pPr marL="285750" indent="-285750">
                        <a:buFont typeface="Arial" panose="020B0604020202020204" pitchFamily="34" charset="0"/>
                        <a:buChar char="•"/>
                      </a:pPr>
                      <a:r>
                        <a:rPr lang="it-IT" sz="1400" dirty="0"/>
                        <a:t>……………….?</a:t>
                      </a:r>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extLst>
                  <a:ext uri="{0D108BD9-81ED-4DB2-BD59-A6C34878D82A}">
                    <a16:rowId xmlns:a16="http://schemas.microsoft.com/office/drawing/2014/main" val="2545019766"/>
                  </a:ext>
                </a:extLst>
              </a:tr>
              <a:tr h="685758">
                <a:tc>
                  <a:txBody>
                    <a:bodyPr/>
                    <a:lstStyle/>
                    <a:p>
                      <a:endParaRPr lang="it-IT" sz="1400" dirty="0"/>
                    </a:p>
                  </a:txBody>
                  <a:tcPr marL="68589" marR="68589" marT="34269" marB="34269"/>
                </a:tc>
                <a:tc>
                  <a:txBody>
                    <a:bodyPr/>
                    <a:lstStyle/>
                    <a:p>
                      <a:pPr marL="285750" indent="-285750">
                        <a:buFont typeface="Arial" panose="020B0604020202020204" pitchFamily="34" charset="0"/>
                        <a:buChar char="•"/>
                      </a:pPr>
                      <a:r>
                        <a:rPr lang="it-IT" sz="1400" dirty="0"/>
                        <a:t>……………….?</a:t>
                      </a:r>
                    </a:p>
                    <a:p>
                      <a:pPr marL="285750" indent="-285750">
                        <a:buFont typeface="Arial" panose="020B0604020202020204" pitchFamily="34" charset="0"/>
                        <a:buChar char="•"/>
                      </a:pPr>
                      <a:r>
                        <a:rPr lang="it-IT" sz="1400" dirty="0"/>
                        <a:t>……………….?</a:t>
                      </a:r>
                    </a:p>
                    <a:p>
                      <a:pPr marL="285750" indent="-285750">
                        <a:buFont typeface="Arial" panose="020B0604020202020204" pitchFamily="34" charset="0"/>
                        <a:buChar char="•"/>
                      </a:pPr>
                      <a:r>
                        <a:rPr lang="it-IT" sz="1400" dirty="0"/>
                        <a:t>……………….?</a:t>
                      </a:r>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extLst>
                  <a:ext uri="{0D108BD9-81ED-4DB2-BD59-A6C34878D82A}">
                    <a16:rowId xmlns:a16="http://schemas.microsoft.com/office/drawing/2014/main" val="2939025710"/>
                  </a:ext>
                </a:extLst>
              </a:tr>
              <a:tr h="685758">
                <a:tc>
                  <a:txBody>
                    <a:bodyPr/>
                    <a:lstStyle/>
                    <a:p>
                      <a:endParaRPr lang="it-IT" sz="1400" dirty="0"/>
                    </a:p>
                  </a:txBody>
                  <a:tcPr marL="68589" marR="68589" marT="34269" marB="34269"/>
                </a:tc>
                <a:tc>
                  <a:txBody>
                    <a:bodyPr/>
                    <a:lstStyle/>
                    <a:p>
                      <a:pPr marL="285750" indent="-285750">
                        <a:buFont typeface="Arial" panose="020B0604020202020204" pitchFamily="34" charset="0"/>
                        <a:buChar char="•"/>
                      </a:pPr>
                      <a:r>
                        <a:rPr lang="it-IT" sz="1400" dirty="0"/>
                        <a:t>……………….?</a:t>
                      </a:r>
                    </a:p>
                    <a:p>
                      <a:pPr marL="285750" indent="-285750">
                        <a:buFont typeface="Arial" panose="020B0604020202020204" pitchFamily="34" charset="0"/>
                        <a:buChar char="•"/>
                      </a:pPr>
                      <a:r>
                        <a:rPr lang="it-IT" sz="1400" dirty="0"/>
                        <a:t>……………….?</a:t>
                      </a:r>
                    </a:p>
                    <a:p>
                      <a:pPr marL="285750" indent="-285750">
                        <a:buFont typeface="Arial" panose="020B0604020202020204" pitchFamily="34" charset="0"/>
                        <a:buChar char="•"/>
                      </a:pPr>
                      <a:r>
                        <a:rPr lang="it-IT" sz="1400" dirty="0"/>
                        <a:t>……………….?</a:t>
                      </a:r>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extLst>
                  <a:ext uri="{0D108BD9-81ED-4DB2-BD59-A6C34878D82A}">
                    <a16:rowId xmlns:a16="http://schemas.microsoft.com/office/drawing/2014/main" val="1188367945"/>
                  </a:ext>
                </a:extLst>
              </a:tr>
              <a:tr h="685758">
                <a:tc>
                  <a:txBody>
                    <a:bodyPr/>
                    <a:lstStyle/>
                    <a:p>
                      <a:endParaRPr lang="it-IT" sz="1400" dirty="0"/>
                    </a:p>
                  </a:txBody>
                  <a:tcPr marL="68589" marR="68589" marT="34269" marB="34269"/>
                </a:tc>
                <a:tc>
                  <a:txBody>
                    <a:bodyPr/>
                    <a:lstStyle/>
                    <a:p>
                      <a:pPr marL="285750" indent="-285750">
                        <a:buFont typeface="Arial" panose="020B0604020202020204" pitchFamily="34" charset="0"/>
                        <a:buChar char="•"/>
                      </a:pPr>
                      <a:r>
                        <a:rPr lang="it-IT" sz="1400" dirty="0"/>
                        <a:t>……………….?</a:t>
                      </a:r>
                    </a:p>
                    <a:p>
                      <a:pPr marL="285750" indent="-285750">
                        <a:buFont typeface="Arial" panose="020B0604020202020204" pitchFamily="34" charset="0"/>
                        <a:buChar char="•"/>
                      </a:pPr>
                      <a:r>
                        <a:rPr lang="it-IT" sz="1400" dirty="0"/>
                        <a:t>……………….?</a:t>
                      </a:r>
                    </a:p>
                    <a:p>
                      <a:pPr marL="285750" indent="-285750">
                        <a:buFont typeface="Arial" panose="020B0604020202020204" pitchFamily="34" charset="0"/>
                        <a:buChar char="•"/>
                      </a:pPr>
                      <a:r>
                        <a:rPr lang="it-IT" sz="1400" dirty="0"/>
                        <a:t>……………….?</a:t>
                      </a:r>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tc>
                  <a:txBody>
                    <a:bodyPr/>
                    <a:lstStyle/>
                    <a:p>
                      <a:endParaRPr lang="it-IT" sz="1400" dirty="0"/>
                    </a:p>
                  </a:txBody>
                  <a:tcPr marL="68589" marR="68589" marT="34269" marB="34269"/>
                </a:tc>
                <a:extLst>
                  <a:ext uri="{0D108BD9-81ED-4DB2-BD59-A6C34878D82A}">
                    <a16:rowId xmlns:a16="http://schemas.microsoft.com/office/drawing/2014/main" val="1257218261"/>
                  </a:ext>
                </a:extLst>
              </a:tr>
            </a:tbl>
          </a:graphicData>
        </a:graphic>
      </p:graphicFrame>
      <p:sp>
        <p:nvSpPr>
          <p:cNvPr id="8" name="Text Box 16">
            <a:extLst>
              <a:ext uri="{FF2B5EF4-FFF2-40B4-BE49-F238E27FC236}">
                <a16:creationId xmlns:a16="http://schemas.microsoft.com/office/drawing/2014/main" id="{2378522A-6F62-4A61-B5E9-59D56B7A529B}"/>
              </a:ext>
            </a:extLst>
          </p:cNvPr>
          <p:cNvSpPr txBox="1">
            <a:spLocks noChangeArrowheads="1"/>
          </p:cNvSpPr>
          <p:nvPr/>
        </p:nvSpPr>
        <p:spPr bwMode="auto">
          <a:xfrm>
            <a:off x="1223962" y="750094"/>
            <a:ext cx="6777038"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latin typeface="Times New Roman" panose="02020603050405020304" pitchFamily="18" charset="0"/>
              </a:rPr>
              <a:t>STRUTTURA RUBRICA DI PRESTAZIONE</a:t>
            </a:r>
          </a:p>
        </p:txBody>
      </p:sp>
      <p:sp>
        <p:nvSpPr>
          <p:cNvPr id="9" name="Rectangle 19">
            <a:extLst>
              <a:ext uri="{FF2B5EF4-FFF2-40B4-BE49-F238E27FC236}">
                <a16:creationId xmlns:a16="http://schemas.microsoft.com/office/drawing/2014/main" id="{165D4D52-D714-4B2C-B781-9D82A521B144}"/>
              </a:ext>
            </a:extLst>
          </p:cNvPr>
          <p:cNvSpPr>
            <a:spLocks noChangeArrowheads="1"/>
          </p:cNvSpPr>
          <p:nvPr/>
        </p:nvSpPr>
        <p:spPr bwMode="auto">
          <a:xfrm>
            <a:off x="1323975" y="4631532"/>
            <a:ext cx="113228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350" b="1">
                <a:solidFill>
                  <a:srgbClr val="DE4881"/>
                </a:solidFill>
                <a:latin typeface="Arial" panose="020B0604020202020204" pitchFamily="34" charset="0"/>
              </a:rPr>
              <a:t>CRITERI DI QUALITA’</a:t>
            </a:r>
          </a:p>
        </p:txBody>
      </p:sp>
      <p:sp>
        <p:nvSpPr>
          <p:cNvPr id="10" name="Rectangle 19">
            <a:extLst>
              <a:ext uri="{FF2B5EF4-FFF2-40B4-BE49-F238E27FC236}">
                <a16:creationId xmlns:a16="http://schemas.microsoft.com/office/drawing/2014/main" id="{4E417FFD-D336-4D67-8278-96BF19C17991}"/>
              </a:ext>
            </a:extLst>
          </p:cNvPr>
          <p:cNvSpPr>
            <a:spLocks noChangeArrowheads="1"/>
          </p:cNvSpPr>
          <p:nvPr/>
        </p:nvSpPr>
        <p:spPr bwMode="auto">
          <a:xfrm>
            <a:off x="2557463" y="4631532"/>
            <a:ext cx="211574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350" b="1">
                <a:solidFill>
                  <a:srgbClr val="DE4881"/>
                </a:solidFill>
                <a:latin typeface="Arial" panose="020B0604020202020204" pitchFamily="34" charset="0"/>
              </a:rPr>
              <a:t>INDICATORI (IN FORMA DI DOMANDE)</a:t>
            </a:r>
          </a:p>
        </p:txBody>
      </p:sp>
      <p:sp>
        <p:nvSpPr>
          <p:cNvPr id="11" name="Rectangle 19">
            <a:extLst>
              <a:ext uri="{FF2B5EF4-FFF2-40B4-BE49-F238E27FC236}">
                <a16:creationId xmlns:a16="http://schemas.microsoft.com/office/drawing/2014/main" id="{08763673-B808-4F67-ADB6-C6C14CE65B4B}"/>
              </a:ext>
            </a:extLst>
          </p:cNvPr>
          <p:cNvSpPr>
            <a:spLocks noChangeArrowheads="1"/>
          </p:cNvSpPr>
          <p:nvPr/>
        </p:nvSpPr>
        <p:spPr bwMode="auto">
          <a:xfrm>
            <a:off x="5451872" y="4735116"/>
            <a:ext cx="113347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350" b="1">
                <a:solidFill>
                  <a:srgbClr val="DE4881"/>
                </a:solidFill>
                <a:latin typeface="Arial" panose="020B0604020202020204" pitchFamily="34" charset="0"/>
              </a:rPr>
              <a:t>LIVELLI</a:t>
            </a:r>
          </a:p>
        </p:txBody>
      </p:sp>
      <p:cxnSp>
        <p:nvCxnSpPr>
          <p:cNvPr id="12" name="Connettore 2 11">
            <a:extLst>
              <a:ext uri="{FF2B5EF4-FFF2-40B4-BE49-F238E27FC236}">
                <a16:creationId xmlns:a16="http://schemas.microsoft.com/office/drawing/2014/main" id="{0555CDCC-2CA5-4269-9561-F784FF1FB092}"/>
              </a:ext>
            </a:extLst>
          </p:cNvPr>
          <p:cNvCxnSpPr/>
          <p:nvPr/>
        </p:nvCxnSpPr>
        <p:spPr>
          <a:xfrm flipV="1">
            <a:off x="1741885" y="4213623"/>
            <a:ext cx="129778" cy="472678"/>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15" name="Connettore 2 14">
            <a:extLst>
              <a:ext uri="{FF2B5EF4-FFF2-40B4-BE49-F238E27FC236}">
                <a16:creationId xmlns:a16="http://schemas.microsoft.com/office/drawing/2014/main" id="{83125AB8-E56B-4CF9-8DE9-BF50CB8B25BE}"/>
              </a:ext>
            </a:extLst>
          </p:cNvPr>
          <p:cNvCxnSpPr/>
          <p:nvPr/>
        </p:nvCxnSpPr>
        <p:spPr>
          <a:xfrm flipH="1" flipV="1">
            <a:off x="3142060" y="4213622"/>
            <a:ext cx="344090" cy="417909"/>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17" name="Connettore 2 16">
            <a:extLst>
              <a:ext uri="{FF2B5EF4-FFF2-40B4-BE49-F238E27FC236}">
                <a16:creationId xmlns:a16="http://schemas.microsoft.com/office/drawing/2014/main" id="{489F4DBA-B667-4222-A83C-D34BA436EB13}"/>
              </a:ext>
            </a:extLst>
          </p:cNvPr>
          <p:cNvCxnSpPr/>
          <p:nvPr/>
        </p:nvCxnSpPr>
        <p:spPr>
          <a:xfrm flipV="1">
            <a:off x="6100762" y="4289823"/>
            <a:ext cx="129779" cy="472678"/>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18" name="Connettore 2 17">
            <a:extLst>
              <a:ext uri="{FF2B5EF4-FFF2-40B4-BE49-F238E27FC236}">
                <a16:creationId xmlns:a16="http://schemas.microsoft.com/office/drawing/2014/main" id="{852F0BE0-85E3-4C52-9471-A51DDF4A756A}"/>
              </a:ext>
            </a:extLst>
          </p:cNvPr>
          <p:cNvCxnSpPr/>
          <p:nvPr/>
        </p:nvCxnSpPr>
        <p:spPr>
          <a:xfrm flipH="1" flipV="1">
            <a:off x="5825729" y="4394598"/>
            <a:ext cx="192881" cy="340519"/>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19" name="Connettore 2 18">
            <a:extLst>
              <a:ext uri="{FF2B5EF4-FFF2-40B4-BE49-F238E27FC236}">
                <a16:creationId xmlns:a16="http://schemas.microsoft.com/office/drawing/2014/main" id="{5082A308-5CF9-49FA-8F92-376CD228D4A9}"/>
              </a:ext>
            </a:extLst>
          </p:cNvPr>
          <p:cNvCxnSpPr/>
          <p:nvPr/>
        </p:nvCxnSpPr>
        <p:spPr>
          <a:xfrm flipV="1">
            <a:off x="6229351" y="4373166"/>
            <a:ext cx="859631" cy="375047"/>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20" name="Connettore 2 19">
            <a:extLst>
              <a:ext uri="{FF2B5EF4-FFF2-40B4-BE49-F238E27FC236}">
                <a16:creationId xmlns:a16="http://schemas.microsoft.com/office/drawing/2014/main" id="{EF25E4E0-CD05-41D3-ABDA-B0B41B744861}"/>
              </a:ext>
            </a:extLst>
          </p:cNvPr>
          <p:cNvCxnSpPr/>
          <p:nvPr/>
        </p:nvCxnSpPr>
        <p:spPr>
          <a:xfrm flipH="1" flipV="1">
            <a:off x="4948237" y="4342210"/>
            <a:ext cx="890588" cy="392906"/>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24" name="Connettore 2 23">
            <a:extLst>
              <a:ext uri="{FF2B5EF4-FFF2-40B4-BE49-F238E27FC236}">
                <a16:creationId xmlns:a16="http://schemas.microsoft.com/office/drawing/2014/main" id="{DE40BBB7-9784-4400-A8ED-471EB31CD59E}"/>
              </a:ext>
            </a:extLst>
          </p:cNvPr>
          <p:cNvCxnSpPr/>
          <p:nvPr/>
        </p:nvCxnSpPr>
        <p:spPr>
          <a:xfrm flipH="1" flipV="1">
            <a:off x="4152900" y="4342210"/>
            <a:ext cx="1581150" cy="427434"/>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sp>
        <p:nvSpPr>
          <p:cNvPr id="50239" name="Text Box 9">
            <a:extLst>
              <a:ext uri="{FF2B5EF4-FFF2-40B4-BE49-F238E27FC236}">
                <a16:creationId xmlns:a16="http://schemas.microsoft.com/office/drawing/2014/main" id="{87081BF8-80DC-4922-9ADE-632079F432FB}"/>
              </a:ext>
            </a:extLst>
          </p:cNvPr>
          <p:cNvSpPr txBox="1">
            <a:spLocks noChangeArrowheads="1"/>
          </p:cNvSpPr>
          <p:nvPr/>
        </p:nvSpPr>
        <p:spPr bwMode="auto">
          <a:xfrm>
            <a:off x="1143000" y="-5953"/>
            <a:ext cx="6858000" cy="32316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rPr>
              <a:t>RUBRICHE VALUTATIVE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239"/>
                                        </p:tgtEl>
                                        <p:attrNameLst>
                                          <p:attrName>style.visibility</p:attrName>
                                        </p:attrNameLst>
                                      </p:cBhvr>
                                      <p:to>
                                        <p:strVal val="visible"/>
                                      </p:to>
                                    </p:set>
                                    <p:anim calcmode="lin" valueType="num">
                                      <p:cBhvr>
                                        <p:cTn id="7" dur="500" fill="hold"/>
                                        <p:tgtEl>
                                          <p:spTgt spid="50239"/>
                                        </p:tgtEl>
                                        <p:attrNameLst>
                                          <p:attrName>ppt_w</p:attrName>
                                        </p:attrNameLst>
                                      </p:cBhvr>
                                      <p:tavLst>
                                        <p:tav tm="0">
                                          <p:val>
                                            <p:fltVal val="0"/>
                                          </p:val>
                                        </p:tav>
                                        <p:tav tm="100000">
                                          <p:val>
                                            <p:strVal val="#ppt_w"/>
                                          </p:val>
                                        </p:tav>
                                      </p:tavLst>
                                    </p:anim>
                                    <p:anim calcmode="lin" valueType="num">
                                      <p:cBhvr>
                                        <p:cTn id="8" dur="500" fill="hold"/>
                                        <p:tgtEl>
                                          <p:spTgt spid="50239"/>
                                        </p:tgtEl>
                                        <p:attrNameLst>
                                          <p:attrName>ppt_h</p:attrName>
                                        </p:attrNameLst>
                                      </p:cBhvr>
                                      <p:tavLst>
                                        <p:tav tm="0">
                                          <p:val>
                                            <p:fltVal val="0"/>
                                          </p:val>
                                        </p:tav>
                                        <p:tav tm="100000">
                                          <p:val>
                                            <p:strVal val="#ppt_h"/>
                                          </p:val>
                                        </p:tav>
                                      </p:tavLst>
                                    </p:anim>
                                    <p:animEffect transition="in" filter="fade">
                                      <p:cBhvr>
                                        <p:cTn id="9" dur="500"/>
                                        <p:tgtEl>
                                          <p:spTgt spid="50239"/>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52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ppt_x</p:attrName>
                                        </p:attrNameLst>
                                      </p:cBhvr>
                                      <p:tavLst>
                                        <p:tav tm="0">
                                          <p:val>
                                            <p:fltVal val="0.5"/>
                                          </p:val>
                                        </p:tav>
                                        <p:tav tm="100000">
                                          <p:val>
                                            <p:strVal val="#ppt_x"/>
                                          </p:val>
                                        </p:tav>
                                      </p:tavLst>
                                    </p:anim>
                                    <p:anim calcmode="lin" valueType="num">
                                      <p:cBhvr>
                                        <p:cTn id="29" dur="500" fill="hold"/>
                                        <p:tgtEl>
                                          <p:spTgt spid="9"/>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50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ppt_x</p:attrName>
                                        </p:attrNameLst>
                                      </p:cBhvr>
                                      <p:tavLst>
                                        <p:tav tm="0">
                                          <p:val>
                                            <p:fltVal val="0.5"/>
                                          </p:val>
                                        </p:tav>
                                        <p:tav tm="100000">
                                          <p:val>
                                            <p:strVal val="#ppt_x"/>
                                          </p:val>
                                        </p:tav>
                                      </p:tavLst>
                                    </p:anim>
                                    <p:anim calcmode="lin" valueType="num">
                                      <p:cBhvr>
                                        <p:cTn id="43" dur="500" fill="hold"/>
                                        <p:tgtEl>
                                          <p:spTgt spid="10"/>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500"/>
                            </p:stCondLst>
                            <p:childTnLst>
                              <p:par>
                                <p:cTn id="45" presetID="53" presetClass="entr" presetSubtype="16"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52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 calcmode="lin" valueType="num">
                                      <p:cBhvr>
                                        <p:cTn id="56" dur="500" fill="hold"/>
                                        <p:tgtEl>
                                          <p:spTgt spid="11"/>
                                        </p:tgtEl>
                                        <p:attrNameLst>
                                          <p:attrName>ppt_x</p:attrName>
                                        </p:attrNameLst>
                                      </p:cBhvr>
                                      <p:tavLst>
                                        <p:tav tm="0">
                                          <p:val>
                                            <p:fltVal val="0.5"/>
                                          </p:val>
                                        </p:tav>
                                        <p:tav tm="100000">
                                          <p:val>
                                            <p:strVal val="#ppt_x"/>
                                          </p:val>
                                        </p:tav>
                                      </p:tavLst>
                                    </p:anim>
                                    <p:anim calcmode="lin" valueType="num">
                                      <p:cBhvr>
                                        <p:cTn id="57" dur="500" fill="hold"/>
                                        <p:tgtEl>
                                          <p:spTgt spid="11"/>
                                        </p:tgtEl>
                                        <p:attrNameLst>
                                          <p:attrName>ppt_y</p:attrName>
                                        </p:attrNameLst>
                                      </p:cBhvr>
                                      <p:tavLst>
                                        <p:tav tm="0">
                                          <p:val>
                                            <p:fltVal val="0.5"/>
                                          </p:val>
                                        </p:tav>
                                        <p:tav tm="100000">
                                          <p:val>
                                            <p:strVal val="#ppt_y"/>
                                          </p:val>
                                        </p:tav>
                                      </p:tavLst>
                                    </p:anim>
                                  </p:childTnLst>
                                </p:cTn>
                              </p:par>
                            </p:childTnLst>
                          </p:cTn>
                        </p:par>
                        <p:par>
                          <p:cTn id="58" fill="hold" nodeType="afterGroup">
                            <p:stCondLst>
                              <p:cond delay="500"/>
                            </p:stCondLst>
                            <p:childTnLst>
                              <p:par>
                                <p:cTn id="59" presetID="53" presetClass="entr" presetSubtype="16"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nodeType="afterGroup">
                            <p:stCondLst>
                              <p:cond delay="1000"/>
                            </p:stCondLst>
                            <p:childTnLst>
                              <p:par>
                                <p:cTn id="65" presetID="53" presetClass="entr" presetSubtype="16"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nodeType="afterGroup">
                            <p:stCondLst>
                              <p:cond delay="1500"/>
                            </p:stCondLst>
                            <p:childTnLst>
                              <p:par>
                                <p:cTn id="71" presetID="53" presetClass="entr" presetSubtype="16"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nodeType="afterGroup">
                            <p:stCondLst>
                              <p:cond delay="2000"/>
                            </p:stCondLst>
                            <p:childTnLst>
                              <p:par>
                                <p:cTn id="77" presetID="53" presetClass="entr" presetSubtype="16"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par>
                          <p:cTn id="82" fill="hold" nodeType="afterGroup">
                            <p:stCondLst>
                              <p:cond delay="2500"/>
                            </p:stCondLst>
                            <p:childTnLst>
                              <p:par>
                                <p:cTn id="83" presetID="53" presetClass="entr" presetSubtype="16"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utoUpdateAnimBg="0"/>
      <p:bldP spid="10" grpId="0" autoUpdateAnimBg="0"/>
      <p:bldP spid="11" grpId="0" autoUpdateAnimBg="0"/>
      <p:bldP spid="502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26872199-7C0C-47FF-9C9D-A23FD3C1074E}"/>
              </a:ext>
            </a:extLst>
          </p:cNvPr>
          <p:cNvSpPr/>
          <p:nvPr/>
        </p:nvSpPr>
        <p:spPr>
          <a:xfrm>
            <a:off x="971550" y="1227535"/>
            <a:ext cx="2465785" cy="3209925"/>
          </a:xfrm>
          <a:prstGeom prst="ellipse">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endParaRPr lang="it-IT" sz="1350"/>
          </a:p>
        </p:txBody>
      </p:sp>
      <p:sp>
        <p:nvSpPr>
          <p:cNvPr id="71683" name="Text Box 3">
            <a:extLst>
              <a:ext uri="{FF2B5EF4-FFF2-40B4-BE49-F238E27FC236}">
                <a16:creationId xmlns:a16="http://schemas.microsoft.com/office/drawing/2014/main" id="{414EE8EF-2A11-429D-99AA-AA67DB54C274}"/>
              </a:ext>
            </a:extLst>
          </p:cNvPr>
          <p:cNvSpPr txBox="1">
            <a:spLocks noChangeArrowheads="1"/>
          </p:cNvSpPr>
          <p:nvPr/>
        </p:nvSpPr>
        <p:spPr bwMode="auto">
          <a:xfrm>
            <a:off x="1143000" y="1428750"/>
            <a:ext cx="2057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COME MI VEDO</a:t>
            </a:r>
          </a:p>
        </p:txBody>
      </p:sp>
      <p:sp>
        <p:nvSpPr>
          <p:cNvPr id="71684" name="Text Box 4">
            <a:extLst>
              <a:ext uri="{FF2B5EF4-FFF2-40B4-BE49-F238E27FC236}">
                <a16:creationId xmlns:a16="http://schemas.microsoft.com/office/drawing/2014/main" id="{8B42DC23-8884-4DC2-8761-A89117F96378}"/>
              </a:ext>
            </a:extLst>
          </p:cNvPr>
          <p:cNvSpPr txBox="1">
            <a:spLocks noChangeArrowheads="1"/>
          </p:cNvSpPr>
          <p:nvPr/>
        </p:nvSpPr>
        <p:spPr bwMode="auto">
          <a:xfrm>
            <a:off x="5760244" y="1437085"/>
            <a:ext cx="22407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COME MI VEDONO</a:t>
            </a:r>
          </a:p>
        </p:txBody>
      </p:sp>
      <p:sp>
        <p:nvSpPr>
          <p:cNvPr id="71685" name="Text Box 5">
            <a:extLst>
              <a:ext uri="{FF2B5EF4-FFF2-40B4-BE49-F238E27FC236}">
                <a16:creationId xmlns:a16="http://schemas.microsoft.com/office/drawing/2014/main" id="{D41DCEEC-9EF0-42D8-B202-CFA65C0D3C4C}"/>
              </a:ext>
            </a:extLst>
          </p:cNvPr>
          <p:cNvSpPr txBox="1">
            <a:spLocks noChangeArrowheads="1"/>
          </p:cNvSpPr>
          <p:nvPr/>
        </p:nvSpPr>
        <p:spPr bwMode="auto">
          <a:xfrm>
            <a:off x="3221832" y="2680098"/>
            <a:ext cx="2502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COSA SO FARE</a:t>
            </a:r>
          </a:p>
        </p:txBody>
      </p:sp>
      <p:sp>
        <p:nvSpPr>
          <p:cNvPr id="71686" name="Text Box 6">
            <a:extLst>
              <a:ext uri="{FF2B5EF4-FFF2-40B4-BE49-F238E27FC236}">
                <a16:creationId xmlns:a16="http://schemas.microsoft.com/office/drawing/2014/main" id="{B8110A37-FF8C-4AB3-8B2A-AD6302A45669}"/>
              </a:ext>
            </a:extLst>
          </p:cNvPr>
          <p:cNvSpPr txBox="1">
            <a:spLocks noChangeArrowheads="1"/>
          </p:cNvSpPr>
          <p:nvPr/>
        </p:nvSpPr>
        <p:spPr bwMode="auto">
          <a:xfrm>
            <a:off x="1371600" y="2571751"/>
            <a:ext cx="17145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it-IT" altLang="it-IT" sz="1500" b="1">
                <a:solidFill>
                  <a:srgbClr val="FF0000"/>
                </a:solidFill>
                <a:latin typeface="Arial" panose="020B0604020202020204" pitchFamily="34" charset="0"/>
              </a:rPr>
              <a:t>Documentazione dei processi</a:t>
            </a:r>
          </a:p>
          <a:p>
            <a:pPr algn="ctr">
              <a:spcBef>
                <a:spcPct val="50000"/>
              </a:spcBef>
              <a:buFontTx/>
              <a:buNone/>
            </a:pPr>
            <a:r>
              <a:rPr lang="it-IT" altLang="it-IT" sz="1500" b="1">
                <a:solidFill>
                  <a:srgbClr val="FF0000"/>
                </a:solidFill>
                <a:latin typeface="Arial" panose="020B0604020202020204" pitchFamily="34" charset="0"/>
              </a:rPr>
              <a:t>Riflessione critica</a:t>
            </a:r>
          </a:p>
          <a:p>
            <a:pPr algn="ctr">
              <a:spcBef>
                <a:spcPct val="50000"/>
              </a:spcBef>
              <a:buFontTx/>
              <a:buNone/>
            </a:pPr>
            <a:r>
              <a:rPr lang="it-IT" altLang="it-IT" sz="1500" b="1">
                <a:solidFill>
                  <a:srgbClr val="FF0000"/>
                </a:solidFill>
                <a:latin typeface="Arial" panose="020B0604020202020204" pitchFamily="34" charset="0"/>
              </a:rPr>
              <a:t>Autovalutazione</a:t>
            </a:r>
          </a:p>
        </p:txBody>
      </p:sp>
      <p:sp>
        <p:nvSpPr>
          <p:cNvPr id="71687" name="Text Box 7">
            <a:extLst>
              <a:ext uri="{FF2B5EF4-FFF2-40B4-BE49-F238E27FC236}">
                <a16:creationId xmlns:a16="http://schemas.microsoft.com/office/drawing/2014/main" id="{45685B9A-DD75-4098-92FD-B51A458F53E6}"/>
              </a:ext>
            </a:extLst>
          </p:cNvPr>
          <p:cNvSpPr txBox="1">
            <a:spLocks noChangeArrowheads="1"/>
          </p:cNvSpPr>
          <p:nvPr/>
        </p:nvSpPr>
        <p:spPr bwMode="auto">
          <a:xfrm>
            <a:off x="3799285" y="1677591"/>
            <a:ext cx="1328738" cy="78483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chemeClr val="bg1"/>
                </a:solidFill>
                <a:latin typeface="Arial" panose="020B0604020202020204" pitchFamily="34" charset="0"/>
              </a:rPr>
              <a:t>RUBRICA VALUTATIVA</a:t>
            </a:r>
          </a:p>
        </p:txBody>
      </p:sp>
      <p:sp>
        <p:nvSpPr>
          <p:cNvPr id="71688" name="Text Box 8">
            <a:extLst>
              <a:ext uri="{FF2B5EF4-FFF2-40B4-BE49-F238E27FC236}">
                <a16:creationId xmlns:a16="http://schemas.microsoft.com/office/drawing/2014/main" id="{88E28957-FED3-4E7E-B60F-D5E3780BCAE2}"/>
              </a:ext>
            </a:extLst>
          </p:cNvPr>
          <p:cNvSpPr txBox="1">
            <a:spLocks noChangeArrowheads="1"/>
          </p:cNvSpPr>
          <p:nvPr/>
        </p:nvSpPr>
        <p:spPr bwMode="auto">
          <a:xfrm>
            <a:off x="3113485" y="3829051"/>
            <a:ext cx="264675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dirty="0">
                <a:solidFill>
                  <a:srgbClr val="FF0000"/>
                </a:solidFill>
                <a:latin typeface="Arial" panose="020B0604020202020204" pitchFamily="34" charset="0"/>
              </a:rPr>
              <a:t>Compiti autentici</a:t>
            </a:r>
          </a:p>
          <a:p>
            <a:pPr algn="ctr">
              <a:spcBef>
                <a:spcPct val="50000"/>
              </a:spcBef>
              <a:buFontTx/>
              <a:buNone/>
            </a:pPr>
            <a:r>
              <a:rPr lang="it-IT" altLang="it-IT" sz="1500" b="1" dirty="0">
                <a:solidFill>
                  <a:srgbClr val="FF0000"/>
                </a:solidFill>
                <a:latin typeface="Arial" panose="020B0604020202020204" pitchFamily="34" charset="0"/>
              </a:rPr>
              <a:t>Prove di verifica</a:t>
            </a:r>
          </a:p>
          <a:p>
            <a:pPr algn="ctr">
              <a:spcBef>
                <a:spcPct val="50000"/>
              </a:spcBef>
              <a:buFontTx/>
              <a:buNone/>
            </a:pPr>
            <a:r>
              <a:rPr lang="it-IT" altLang="it-IT" sz="1500" b="1" dirty="0">
                <a:solidFill>
                  <a:srgbClr val="FF0000"/>
                </a:solidFill>
                <a:latin typeface="Arial" panose="020B0604020202020204" pitchFamily="34" charset="0"/>
              </a:rPr>
              <a:t>Selezione lavori</a:t>
            </a:r>
          </a:p>
        </p:txBody>
      </p:sp>
      <p:sp>
        <p:nvSpPr>
          <p:cNvPr id="71689" name="Line 9">
            <a:extLst>
              <a:ext uri="{FF2B5EF4-FFF2-40B4-BE49-F238E27FC236}">
                <a16:creationId xmlns:a16="http://schemas.microsoft.com/office/drawing/2014/main" id="{06A9A7EF-3FDC-4B91-B935-B410EC4B584D}"/>
              </a:ext>
            </a:extLst>
          </p:cNvPr>
          <p:cNvSpPr>
            <a:spLocks noChangeShapeType="1"/>
          </p:cNvSpPr>
          <p:nvPr/>
        </p:nvSpPr>
        <p:spPr bwMode="auto">
          <a:xfrm>
            <a:off x="2195513" y="1762125"/>
            <a:ext cx="0" cy="73937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71690" name="Line 10">
            <a:extLst>
              <a:ext uri="{FF2B5EF4-FFF2-40B4-BE49-F238E27FC236}">
                <a16:creationId xmlns:a16="http://schemas.microsoft.com/office/drawing/2014/main" id="{F9D5FBE2-E018-42D5-BC77-4AB0BCCEB1A0}"/>
              </a:ext>
            </a:extLst>
          </p:cNvPr>
          <p:cNvSpPr>
            <a:spLocks noChangeShapeType="1"/>
          </p:cNvSpPr>
          <p:nvPr/>
        </p:nvSpPr>
        <p:spPr bwMode="auto">
          <a:xfrm>
            <a:off x="4463654" y="3057525"/>
            <a:ext cx="0" cy="685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71691" name="Line 11">
            <a:extLst>
              <a:ext uri="{FF2B5EF4-FFF2-40B4-BE49-F238E27FC236}">
                <a16:creationId xmlns:a16="http://schemas.microsoft.com/office/drawing/2014/main" id="{B975BBF1-F108-4161-8B50-671BA068BC30}"/>
              </a:ext>
            </a:extLst>
          </p:cNvPr>
          <p:cNvSpPr>
            <a:spLocks noChangeShapeType="1"/>
          </p:cNvSpPr>
          <p:nvPr/>
        </p:nvSpPr>
        <p:spPr bwMode="auto">
          <a:xfrm>
            <a:off x="6800850" y="1943100"/>
            <a:ext cx="0" cy="685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71692" name="Line 12">
            <a:extLst>
              <a:ext uri="{FF2B5EF4-FFF2-40B4-BE49-F238E27FC236}">
                <a16:creationId xmlns:a16="http://schemas.microsoft.com/office/drawing/2014/main" id="{F4179AAA-71B8-4DA2-ACBC-75F57C7C767D}"/>
              </a:ext>
            </a:extLst>
          </p:cNvPr>
          <p:cNvSpPr>
            <a:spLocks noChangeShapeType="1"/>
          </p:cNvSpPr>
          <p:nvPr/>
        </p:nvSpPr>
        <p:spPr bwMode="auto">
          <a:xfrm>
            <a:off x="3143250" y="1600200"/>
            <a:ext cx="26860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71693" name="Line 13">
            <a:extLst>
              <a:ext uri="{FF2B5EF4-FFF2-40B4-BE49-F238E27FC236}">
                <a16:creationId xmlns:a16="http://schemas.microsoft.com/office/drawing/2014/main" id="{D9B4B029-AAA8-4995-9F12-35620DC2698E}"/>
              </a:ext>
            </a:extLst>
          </p:cNvPr>
          <p:cNvSpPr>
            <a:spLocks noChangeShapeType="1"/>
          </p:cNvSpPr>
          <p:nvPr/>
        </p:nvSpPr>
        <p:spPr bwMode="auto">
          <a:xfrm>
            <a:off x="3143250" y="1657350"/>
            <a:ext cx="1053704" cy="96797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71694" name="Line 14">
            <a:extLst>
              <a:ext uri="{FF2B5EF4-FFF2-40B4-BE49-F238E27FC236}">
                <a16:creationId xmlns:a16="http://schemas.microsoft.com/office/drawing/2014/main" id="{B291F88D-9455-4C2C-8DB0-466E2F8234B3}"/>
              </a:ext>
            </a:extLst>
          </p:cNvPr>
          <p:cNvSpPr>
            <a:spLocks noChangeShapeType="1"/>
          </p:cNvSpPr>
          <p:nvPr/>
        </p:nvSpPr>
        <p:spPr bwMode="auto">
          <a:xfrm flipV="1">
            <a:off x="4732735" y="1657350"/>
            <a:ext cx="982265" cy="96797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71695" name="Text Box 15">
            <a:extLst>
              <a:ext uri="{FF2B5EF4-FFF2-40B4-BE49-F238E27FC236}">
                <a16:creationId xmlns:a16="http://schemas.microsoft.com/office/drawing/2014/main" id="{D6E7EBB1-05D2-45AC-A573-3C0141156FC7}"/>
              </a:ext>
            </a:extLst>
          </p:cNvPr>
          <p:cNvSpPr txBox="1">
            <a:spLocks noChangeArrowheads="1"/>
          </p:cNvSpPr>
          <p:nvPr/>
        </p:nvSpPr>
        <p:spPr bwMode="auto">
          <a:xfrm>
            <a:off x="5975747" y="2733675"/>
            <a:ext cx="1714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Protocolli osservativi</a:t>
            </a:r>
          </a:p>
        </p:txBody>
      </p:sp>
      <p:sp>
        <p:nvSpPr>
          <p:cNvPr id="71696" name="Text Box 16">
            <a:extLst>
              <a:ext uri="{FF2B5EF4-FFF2-40B4-BE49-F238E27FC236}">
                <a16:creationId xmlns:a16="http://schemas.microsoft.com/office/drawing/2014/main" id="{1462663F-E8DF-4918-A344-67E043BC299C}"/>
              </a:ext>
            </a:extLst>
          </p:cNvPr>
          <p:cNvSpPr txBox="1">
            <a:spLocks noChangeArrowheads="1"/>
          </p:cNvSpPr>
          <p:nvPr/>
        </p:nvSpPr>
        <p:spPr bwMode="auto">
          <a:xfrm>
            <a:off x="5922169" y="3327797"/>
            <a:ext cx="1771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Osservazioni   «sul campo»</a:t>
            </a:r>
          </a:p>
        </p:txBody>
      </p:sp>
      <p:sp>
        <p:nvSpPr>
          <p:cNvPr id="71697" name="Text Box 18">
            <a:extLst>
              <a:ext uri="{FF2B5EF4-FFF2-40B4-BE49-F238E27FC236}">
                <a16:creationId xmlns:a16="http://schemas.microsoft.com/office/drawing/2014/main" id="{9ECD78DB-280B-4B69-8C80-58F2658B79B4}"/>
              </a:ext>
            </a:extLst>
          </p:cNvPr>
          <p:cNvSpPr txBox="1">
            <a:spLocks noChangeArrowheads="1"/>
          </p:cNvSpPr>
          <p:nvPr/>
        </p:nvSpPr>
        <p:spPr bwMode="auto">
          <a:xfrm>
            <a:off x="5975747" y="3975498"/>
            <a:ext cx="1771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Valutazioni          tra pari</a:t>
            </a:r>
          </a:p>
        </p:txBody>
      </p:sp>
      <p:sp>
        <p:nvSpPr>
          <p:cNvPr id="71698" name="Text Box 2">
            <a:extLst>
              <a:ext uri="{FF2B5EF4-FFF2-40B4-BE49-F238E27FC236}">
                <a16:creationId xmlns:a16="http://schemas.microsoft.com/office/drawing/2014/main" id="{1B37A4D4-A091-45FC-A4F6-E44479AF75F8}"/>
              </a:ext>
            </a:extLst>
          </p:cNvPr>
          <p:cNvSpPr txBox="1">
            <a:spLocks noChangeArrowheads="1"/>
          </p:cNvSpPr>
          <p:nvPr/>
        </p:nvSpPr>
        <p:spPr bwMode="auto">
          <a:xfrm>
            <a:off x="1656160" y="526256"/>
            <a:ext cx="2362200" cy="55399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Arial" panose="020B0604020202020204" pitchFamily="34" charset="0"/>
              </a:rPr>
              <a:t>MOMENTO</a:t>
            </a:r>
          </a:p>
          <a:p>
            <a:pPr algn="ctr" eaLnBrk="1" hangingPunct="1">
              <a:spcBef>
                <a:spcPct val="0"/>
              </a:spcBef>
              <a:buFontTx/>
              <a:buNone/>
            </a:pPr>
            <a:r>
              <a:rPr lang="it-IT" altLang="it-IT" sz="1500" b="1">
                <a:solidFill>
                  <a:schemeClr val="bg1"/>
                </a:solidFill>
                <a:latin typeface="Arial" panose="020B0604020202020204" pitchFamily="34" charset="0"/>
              </a:rPr>
              <a:t>ISTRUTTORIO</a:t>
            </a:r>
          </a:p>
        </p:txBody>
      </p:sp>
      <p:sp>
        <p:nvSpPr>
          <p:cNvPr id="71699" name="Text Box 2">
            <a:extLst>
              <a:ext uri="{FF2B5EF4-FFF2-40B4-BE49-F238E27FC236}">
                <a16:creationId xmlns:a16="http://schemas.microsoft.com/office/drawing/2014/main" id="{91F6EE4B-E0ED-4259-9797-15268FD30D91}"/>
              </a:ext>
            </a:extLst>
          </p:cNvPr>
          <p:cNvSpPr txBox="1">
            <a:spLocks noChangeArrowheads="1"/>
          </p:cNvSpPr>
          <p:nvPr/>
        </p:nvSpPr>
        <p:spPr bwMode="auto">
          <a:xfrm>
            <a:off x="5217319" y="538162"/>
            <a:ext cx="2362200" cy="55399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Arial" panose="020B0604020202020204" pitchFamily="34" charset="0"/>
              </a:rPr>
              <a:t>MOMENTO</a:t>
            </a:r>
          </a:p>
          <a:p>
            <a:pPr algn="ctr" eaLnBrk="1" hangingPunct="1">
              <a:spcBef>
                <a:spcPct val="0"/>
              </a:spcBef>
              <a:buFontTx/>
              <a:buNone/>
            </a:pPr>
            <a:r>
              <a:rPr lang="it-IT" altLang="it-IT" sz="1500" b="1">
                <a:solidFill>
                  <a:schemeClr val="bg1"/>
                </a:solidFill>
                <a:latin typeface="Arial" panose="020B0604020202020204" pitchFamily="34" charset="0"/>
              </a:rPr>
              <a:t>DEL GIUDIZIO</a:t>
            </a:r>
          </a:p>
        </p:txBody>
      </p:sp>
      <p:sp>
        <p:nvSpPr>
          <p:cNvPr id="71700" name="Text Box 23">
            <a:extLst>
              <a:ext uri="{FF2B5EF4-FFF2-40B4-BE49-F238E27FC236}">
                <a16:creationId xmlns:a16="http://schemas.microsoft.com/office/drawing/2014/main" id="{90442CE3-7111-4360-8923-0AFE58B5C4A9}"/>
              </a:ext>
            </a:extLst>
          </p:cNvPr>
          <p:cNvSpPr txBox="1">
            <a:spLocks noChangeArrowheads="1"/>
          </p:cNvSpPr>
          <p:nvPr/>
        </p:nvSpPr>
        <p:spPr bwMode="auto">
          <a:xfrm>
            <a:off x="1143000" y="4763"/>
            <a:ext cx="6858000" cy="323165"/>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Arial" panose="020B0604020202020204" pitchFamily="34" charset="0"/>
              </a:rPr>
              <a:t>PROCESSO VALUTATIVO PER COMPETENZE</a:t>
            </a:r>
          </a:p>
        </p:txBody>
      </p:sp>
      <p:sp>
        <p:nvSpPr>
          <p:cNvPr id="71701" name="Text Box 8">
            <a:extLst>
              <a:ext uri="{FF2B5EF4-FFF2-40B4-BE49-F238E27FC236}">
                <a16:creationId xmlns:a16="http://schemas.microsoft.com/office/drawing/2014/main" id="{481E6114-DA01-4E8F-9564-72D6799FA0FB}"/>
              </a:ext>
            </a:extLst>
          </p:cNvPr>
          <p:cNvSpPr txBox="1">
            <a:spLocks noChangeArrowheads="1"/>
          </p:cNvSpPr>
          <p:nvPr/>
        </p:nvSpPr>
        <p:spPr bwMode="auto">
          <a:xfrm>
            <a:off x="3505200" y="3838575"/>
            <a:ext cx="1997869" cy="3231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chemeClr val="bg1"/>
                </a:solidFill>
                <a:latin typeface="Arial" panose="020B0604020202020204" pitchFamily="34" charset="0"/>
              </a:rPr>
              <a:t>Compiti autentici</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A4F2D906-3647-41DF-B638-B2A3BF2AC5F5}"/>
              </a:ext>
            </a:extLst>
          </p:cNvPr>
          <p:cNvSpPr txBox="1">
            <a:spLocks noChangeArrowheads="1"/>
          </p:cNvSpPr>
          <p:nvPr/>
        </p:nvSpPr>
        <p:spPr bwMode="auto">
          <a:xfrm>
            <a:off x="1143000" y="45720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None/>
            </a:pPr>
            <a:r>
              <a:rPr lang="it-IT" altLang="it-IT" sz="1800" b="1">
                <a:solidFill>
                  <a:srgbClr val="FF0000"/>
                </a:solidFill>
                <a:latin typeface="Times New Roman" panose="02020603050405020304" pitchFamily="18" charset="0"/>
              </a:rPr>
              <a:t>CONFRONTO TRA VALUTAZIONI</a:t>
            </a:r>
          </a:p>
        </p:txBody>
      </p:sp>
      <p:graphicFrame>
        <p:nvGraphicFramePr>
          <p:cNvPr id="210947" name="Group 3">
            <a:extLst>
              <a:ext uri="{FF2B5EF4-FFF2-40B4-BE49-F238E27FC236}">
                <a16:creationId xmlns:a16="http://schemas.microsoft.com/office/drawing/2014/main" id="{62B3DE15-B281-4196-B4B5-10D0859C13CF}"/>
              </a:ext>
            </a:extLst>
          </p:cNvPr>
          <p:cNvGraphicFramePr>
            <a:graphicFrameLocks noGrp="1"/>
          </p:cNvGraphicFramePr>
          <p:nvPr/>
        </p:nvGraphicFramePr>
        <p:xfrm>
          <a:off x="1314450" y="910828"/>
          <a:ext cx="6515101" cy="3807232"/>
        </p:xfrm>
        <a:graphic>
          <a:graphicData uri="http://schemas.openxmlformats.org/drawingml/2006/table">
            <a:tbl>
              <a:tblPr/>
              <a:tblGrid>
                <a:gridCol w="756047">
                  <a:extLst>
                    <a:ext uri="{9D8B030D-6E8A-4147-A177-3AD203B41FA5}">
                      <a16:colId xmlns:a16="http://schemas.microsoft.com/office/drawing/2014/main" val="20000"/>
                    </a:ext>
                  </a:extLst>
                </a:gridCol>
                <a:gridCol w="1919288">
                  <a:extLst>
                    <a:ext uri="{9D8B030D-6E8A-4147-A177-3AD203B41FA5}">
                      <a16:colId xmlns:a16="http://schemas.microsoft.com/office/drawing/2014/main" val="20001"/>
                    </a:ext>
                  </a:extLst>
                </a:gridCol>
                <a:gridCol w="2035969">
                  <a:extLst>
                    <a:ext uri="{9D8B030D-6E8A-4147-A177-3AD203B41FA5}">
                      <a16:colId xmlns:a16="http://schemas.microsoft.com/office/drawing/2014/main" val="20002"/>
                    </a:ext>
                  </a:extLst>
                </a:gridCol>
                <a:gridCol w="1803797">
                  <a:extLst>
                    <a:ext uri="{9D8B030D-6E8A-4147-A177-3AD203B41FA5}">
                      <a16:colId xmlns:a16="http://schemas.microsoft.com/office/drawing/2014/main" val="20003"/>
                    </a:ext>
                  </a:extLst>
                </a:gridCol>
              </a:tblGrid>
              <a:tr h="395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a:ln>
                          <a:noFill/>
                        </a:ln>
                        <a:solidFill>
                          <a:schemeClr val="tx1"/>
                        </a:solidFill>
                        <a:effectLst/>
                        <a:latin typeface="Arial" pitchFamily="34" charset="0"/>
                      </a:endParaRPr>
                    </a:p>
                  </a:txBody>
                  <a:tcPr marL="68580" marR="68580" marT="34293" marB="34293" horzOverflow="overflow">
                    <a:lnL w="28575" cap="flat" cmpd="sng" algn="ctr">
                      <a:solidFill>
                        <a:srgbClr val="99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99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a:ln>
                            <a:noFill/>
                          </a:ln>
                          <a:solidFill>
                            <a:srgbClr val="993300"/>
                          </a:solidFill>
                          <a:effectLst/>
                          <a:latin typeface="Verdana" pitchFamily="34" charset="0"/>
                          <a:cs typeface="Times New Roman" pitchFamily="18" charset="0"/>
                        </a:rPr>
                        <a:t>Pienamente </a:t>
                      </a:r>
                      <a:endParaRPr kumimoji="0" lang="it-IT" sz="1000" b="0" i="0" u="none" strike="noStrike" cap="none" normalizeH="0" baseline="0">
                        <a:ln>
                          <a:noFill/>
                        </a:ln>
                        <a:solidFill>
                          <a:srgbClr val="993300"/>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a:ln>
                            <a:noFill/>
                          </a:ln>
                          <a:solidFill>
                            <a:srgbClr val="993300"/>
                          </a:solidFill>
                          <a:effectLst/>
                          <a:latin typeface="Verdana" pitchFamily="34" charset="0"/>
                          <a:cs typeface="Times New Roman" pitchFamily="18" charset="0"/>
                        </a:rPr>
                        <a:t>raggiunto</a:t>
                      </a:r>
                      <a:r>
                        <a:rPr kumimoji="0" lang="it-IT" sz="1000" b="0" i="0" u="none" strike="noStrike" cap="none" normalizeH="0" baseline="0">
                          <a:ln>
                            <a:noFill/>
                          </a:ln>
                          <a:solidFill>
                            <a:srgbClr val="993300"/>
                          </a:solidFill>
                          <a:effectLst/>
                          <a:latin typeface="Arial" pitchFamily="34" charset="0"/>
                        </a:rPr>
                        <a:t> </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99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a:ln>
                            <a:noFill/>
                          </a:ln>
                          <a:solidFill>
                            <a:srgbClr val="993300"/>
                          </a:solidFill>
                          <a:effectLst/>
                          <a:latin typeface="Verdana" pitchFamily="34" charset="0"/>
                          <a:cs typeface="Times New Roman" pitchFamily="18" charset="0"/>
                        </a:rPr>
                        <a:t> Raggiunto</a:t>
                      </a:r>
                      <a:r>
                        <a:rPr kumimoji="0" lang="it-IT" sz="1000" b="0" i="0" u="none" strike="noStrike" cap="none" normalizeH="0" baseline="0">
                          <a:ln>
                            <a:noFill/>
                          </a:ln>
                          <a:solidFill>
                            <a:srgbClr val="993300"/>
                          </a:solidFill>
                          <a:effectLst/>
                          <a:latin typeface="Arial" pitchFamily="34" charset="0"/>
                        </a:rPr>
                        <a:t> </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99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a:ln>
                            <a:noFill/>
                          </a:ln>
                          <a:solidFill>
                            <a:srgbClr val="993300"/>
                          </a:solidFill>
                          <a:effectLst/>
                          <a:latin typeface="Verdana" pitchFamily="34" charset="0"/>
                          <a:cs typeface="Times New Roman" pitchFamily="18" charset="0"/>
                        </a:rPr>
                        <a:t>Parzialmente </a:t>
                      </a:r>
                      <a:endParaRPr kumimoji="0" lang="it-IT" sz="1000" b="0" i="0" u="none" strike="noStrike" cap="none" normalizeH="0" baseline="0">
                        <a:ln>
                          <a:noFill/>
                        </a:ln>
                        <a:solidFill>
                          <a:srgbClr val="993300"/>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a:ln>
                            <a:noFill/>
                          </a:ln>
                          <a:solidFill>
                            <a:srgbClr val="993300"/>
                          </a:solidFill>
                          <a:effectLst/>
                          <a:latin typeface="Verdana" pitchFamily="34" charset="0"/>
                          <a:cs typeface="Times New Roman" pitchFamily="18" charset="0"/>
                        </a:rPr>
                        <a:t>raggiunto</a:t>
                      </a:r>
                      <a:r>
                        <a:rPr kumimoji="0" lang="it-IT" sz="1000" b="0" i="0" u="none" strike="noStrike" cap="none" normalizeH="0" baseline="0">
                          <a:ln>
                            <a:noFill/>
                          </a:ln>
                          <a:solidFill>
                            <a:srgbClr val="993300"/>
                          </a:solidFill>
                          <a:effectLst/>
                          <a:latin typeface="Arial" pitchFamily="34" charset="0"/>
                        </a:rPr>
                        <a:t> </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rgbClr val="993300"/>
                      </a:solidFill>
                      <a:prstDash val="solid"/>
                      <a:round/>
                      <a:headEnd type="none" w="med" len="med"/>
                      <a:tailEnd type="none" w="med" len="med"/>
                    </a:lnR>
                    <a:lnT w="28575" cap="flat" cmpd="sng" algn="ctr">
                      <a:solidFill>
                        <a:srgbClr val="99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0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a:ln>
                            <a:noFill/>
                          </a:ln>
                          <a:solidFill>
                            <a:srgbClr val="993300"/>
                          </a:solidFill>
                          <a:effectLst/>
                          <a:latin typeface="Verdana" pitchFamily="34" charset="0"/>
                        </a:rPr>
                        <a:t>Ascolto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a:ln>
                          <a:noFill/>
                        </a:ln>
                        <a:solidFill>
                          <a:srgbClr val="993300"/>
                        </a:solidFill>
                        <a:effectLst/>
                        <a:latin typeface="Verdana" pitchFamily="34" charset="0"/>
                      </a:endParaRPr>
                    </a:p>
                  </a:txBody>
                  <a:tcPr marL="68580" marR="68580" marT="34293" marB="34293" horzOverflow="overflow">
                    <a:lnL w="28575" cap="flat" cmpd="sng" algn="ctr">
                      <a:solidFill>
                        <a:srgbClr val="99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cs typeface="Times New Roman" pitchFamily="18" charset="0"/>
                        </a:rPr>
                        <a:t>Riesco a capire gli elementi principali in un discorso chiaro in lingua su argomenti familiari</a:t>
                      </a:r>
                      <a:endParaRPr kumimoji="0" lang="it-IT" sz="1000" b="0" i="0" u="none" strike="noStrike" cap="none" normalizeH="0" baseline="0">
                        <a:ln>
                          <a:noFill/>
                        </a:ln>
                        <a:solidFill>
                          <a:srgbClr val="993300"/>
                        </a:solidFill>
                        <a:effectLst/>
                        <a:latin typeface="Verdana" pitchFamily="34"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cs typeface="Times New Roman" pitchFamily="18" charset="0"/>
                        </a:rPr>
                        <a:t>Riesco a capire espressioni e parole di uso molto frequente ed afferrare l’essenziale di messaggi semplici</a:t>
                      </a:r>
                      <a:r>
                        <a:rPr kumimoji="0" lang="it-IT" sz="1000" b="0" i="0" u="none" strike="noStrike" cap="none" normalizeH="0" baseline="0">
                          <a:ln>
                            <a:noFill/>
                          </a:ln>
                          <a:solidFill>
                            <a:srgbClr val="993300"/>
                          </a:solidFill>
                          <a:effectLst/>
                          <a:latin typeface="Verdana" pitchFamily="34" charset="0"/>
                        </a:rPr>
                        <a:t> </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cs typeface="Times New Roman" pitchFamily="18" charset="0"/>
                        </a:rPr>
                        <a:t>Riesco a riconoscere parole che mi sono familiari ed espressioni molto semplici riferite a me stesso, alla mia famiglia, al mio ambiente</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rgbClr val="99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8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a:ln>
                            <a:noFill/>
                          </a:ln>
                          <a:solidFill>
                            <a:srgbClr val="993300"/>
                          </a:solidFill>
                          <a:effectLst/>
                          <a:latin typeface="Verdana" pitchFamily="34" charset="0"/>
                          <a:cs typeface="Times New Roman" pitchFamily="18" charset="0"/>
                        </a:rPr>
                        <a:t>Lettura</a:t>
                      </a:r>
                      <a:endParaRPr kumimoji="0" lang="it-IT" sz="1000" b="0" i="0" u="none" strike="noStrike" cap="none" normalizeH="0" baseline="0">
                        <a:ln>
                          <a:noFill/>
                        </a:ln>
                        <a:solidFill>
                          <a:srgbClr val="993300"/>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a:ln>
                          <a:noFill/>
                        </a:ln>
                        <a:solidFill>
                          <a:srgbClr val="993300"/>
                        </a:solidFill>
                        <a:effectLst/>
                        <a:latin typeface="Verdana" pitchFamily="34" charset="0"/>
                      </a:endParaRPr>
                    </a:p>
                  </a:txBody>
                  <a:tcPr marL="68580" marR="68580" marT="34293" marB="34293" horzOverflow="overflow">
                    <a:lnL w="28575" cap="flat" cmpd="sng" algn="ctr">
                      <a:solidFill>
                        <a:srgbClr val="99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cs typeface="Times New Roman" pitchFamily="18" charset="0"/>
                        </a:rPr>
                        <a:t>Riesco a capire testi scritti di uso corrente</a:t>
                      </a:r>
                      <a:r>
                        <a:rPr kumimoji="0" lang="it-IT" sz="1000" b="0" i="0" u="none" strike="noStrike" cap="none" normalizeH="0" baseline="0">
                          <a:ln>
                            <a:noFill/>
                          </a:ln>
                          <a:solidFill>
                            <a:srgbClr val="993300"/>
                          </a:solidFill>
                          <a:effectLst/>
                          <a:latin typeface="Verdana" pitchFamily="34" charset="0"/>
                        </a:rPr>
                        <a:t> legati alla vita quotidiana</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rPr>
                        <a:t>Riesco a leggere testi brevi e semplici e a trovare informazioni essenziali in materiale di uso quotidiano</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cs typeface="Times New Roman" pitchFamily="18" charset="0"/>
                        </a:rPr>
                        <a:t>Riesco a capire i nomi e le persone che mi sono familiari e frasi molto semplici</a:t>
                      </a:r>
                      <a:endParaRPr kumimoji="0" lang="it-IT" sz="1000" b="0" i="0" u="none" strike="noStrike" cap="none" normalizeH="0" baseline="0">
                        <a:ln>
                          <a:noFill/>
                        </a:ln>
                        <a:solidFill>
                          <a:srgbClr val="993300"/>
                        </a:solidFill>
                        <a:effectLst/>
                        <a:latin typeface="Verdana" pitchFamily="34"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rgbClr val="99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1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a:ln>
                            <a:noFill/>
                          </a:ln>
                          <a:solidFill>
                            <a:srgbClr val="993300"/>
                          </a:solidFill>
                          <a:effectLst/>
                          <a:latin typeface="Verdana" pitchFamily="34" charset="0"/>
                          <a:cs typeface="Times New Roman" pitchFamily="18" charset="0"/>
                        </a:rPr>
                        <a:t>Parlato</a:t>
                      </a:r>
                      <a:endParaRPr kumimoji="0" lang="it-IT" sz="1000" b="0" i="0" u="none" strike="noStrike" cap="none" normalizeH="0" baseline="0">
                        <a:ln>
                          <a:noFill/>
                        </a:ln>
                        <a:solidFill>
                          <a:srgbClr val="993300"/>
                        </a:solidFill>
                        <a:effectLst/>
                        <a:latin typeface="Verdana" pitchFamily="34" charset="0"/>
                      </a:endParaRPr>
                    </a:p>
                  </a:txBody>
                  <a:tcPr marL="68580" marR="68580" marT="34293" marB="34293" horzOverflow="overflow">
                    <a:lnL w="28575" cap="flat" cmpd="sng" algn="ctr">
                      <a:solidFill>
                        <a:srgbClr val="99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cs typeface="Times New Roman" pitchFamily="18" charset="0"/>
                        </a:rPr>
                        <a:t>Riesco a descrivere i miei sentimenti, le mie esperienze dirette e indirette, le mie opinioni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a:ln>
                          <a:noFill/>
                        </a:ln>
                        <a:solidFill>
                          <a:srgbClr val="993300"/>
                        </a:solidFill>
                        <a:effectLst/>
                        <a:latin typeface="Verdana" pitchFamily="34"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cs typeface="Times New Roman" pitchFamily="18" charset="0"/>
                        </a:rPr>
                        <a:t>Riesco ad usare una serie di espressioni e frasi per descrivere la mia famiglia e la mia vita</a:t>
                      </a:r>
                      <a:endParaRPr kumimoji="0" lang="it-IT" sz="1000" b="0" i="0" u="none" strike="noStrike" cap="none" normalizeH="0" baseline="0">
                        <a:ln>
                          <a:noFill/>
                        </a:ln>
                        <a:solidFill>
                          <a:srgbClr val="993300"/>
                        </a:solidFill>
                        <a:effectLst/>
                        <a:latin typeface="Verdana" pitchFamily="34"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cs typeface="Times New Roman" pitchFamily="18" charset="0"/>
                        </a:rPr>
                        <a:t>Riesco a usare espressioni e frasi semplici per descrivere il luogo dove abito e la gente che conosco</a:t>
                      </a:r>
                      <a:endParaRPr kumimoji="0" lang="it-IT" sz="1000" b="0" i="0" u="none" strike="noStrike" cap="none" normalizeH="0" baseline="0">
                        <a:ln>
                          <a:noFill/>
                        </a:ln>
                        <a:solidFill>
                          <a:srgbClr val="993300"/>
                        </a:solidFill>
                        <a:effectLst/>
                        <a:latin typeface="Verdana" pitchFamily="34"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rgbClr val="99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1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a:ln>
                            <a:noFill/>
                          </a:ln>
                          <a:solidFill>
                            <a:srgbClr val="993300"/>
                          </a:solidFill>
                          <a:effectLst/>
                          <a:latin typeface="Verdana" pitchFamily="34" charset="0"/>
                          <a:cs typeface="Times New Roman" pitchFamily="18" charset="0"/>
                        </a:rPr>
                        <a:t>Scritto</a:t>
                      </a:r>
                      <a:endParaRPr kumimoji="0" lang="it-IT" sz="1000" b="0" i="0" u="none" strike="noStrike" cap="none" normalizeH="0" baseline="0">
                        <a:ln>
                          <a:noFill/>
                        </a:ln>
                        <a:solidFill>
                          <a:srgbClr val="993300"/>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a:ln>
                          <a:noFill/>
                        </a:ln>
                        <a:solidFill>
                          <a:srgbClr val="993300"/>
                        </a:solidFill>
                        <a:effectLst/>
                        <a:latin typeface="Verdana" pitchFamily="34" charset="0"/>
                      </a:endParaRPr>
                    </a:p>
                  </a:txBody>
                  <a:tcPr marL="68580" marR="68580" marT="34293" marB="34293" horzOverflow="overflow">
                    <a:lnL w="28575" cap="flat" cmpd="sng" algn="ctr">
                      <a:solidFill>
                        <a:srgbClr val="99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cs typeface="Times New Roman" pitchFamily="18" charset="0"/>
                        </a:rPr>
                        <a:t>Riesco a scrivere testi semplici e coerenti su argomenti noti e lettere personali sulle mie esperienze ed impressioni</a:t>
                      </a:r>
                      <a:endParaRPr kumimoji="0" lang="it-IT" sz="1000" b="0" i="0" u="none" strike="noStrike" cap="none" normalizeH="0" baseline="0">
                        <a:ln>
                          <a:noFill/>
                        </a:ln>
                        <a:solidFill>
                          <a:srgbClr val="993300"/>
                        </a:solidFill>
                        <a:effectLst/>
                        <a:latin typeface="Verdana" pitchFamily="34"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cs typeface="Times New Roman" pitchFamily="18" charset="0"/>
                        </a:rPr>
                        <a:t>Riesco a prendere semplici appunti e a scrivere messaggi su argomenti relativi a bisogni immediati</a:t>
                      </a:r>
                      <a:r>
                        <a:rPr kumimoji="0" lang="it-IT" sz="1000" b="0" i="0" u="none" strike="noStrike" cap="none" normalizeH="0" baseline="0">
                          <a:ln>
                            <a:noFill/>
                          </a:ln>
                          <a:solidFill>
                            <a:srgbClr val="993300"/>
                          </a:solidFill>
                          <a:effectLst/>
                          <a:latin typeface="Verdana" pitchFamily="34" charset="0"/>
                        </a:rPr>
                        <a:t> </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993300"/>
                          </a:solidFill>
                          <a:effectLst/>
                          <a:latin typeface="Verdana" pitchFamily="34" charset="0"/>
                          <a:cs typeface="Times New Roman" pitchFamily="18" charset="0"/>
                        </a:rPr>
                        <a:t>Riesco a scrivere una breve e semplice cartolina, ad esempio per mandare i saluti dalle vacanze</a:t>
                      </a:r>
                      <a:r>
                        <a:rPr kumimoji="0" lang="it-IT" sz="1000" b="0" i="0" u="none" strike="noStrike" cap="none" normalizeH="0" baseline="0">
                          <a:ln>
                            <a:noFill/>
                          </a:ln>
                          <a:solidFill>
                            <a:srgbClr val="993300"/>
                          </a:solidFill>
                          <a:effectLst/>
                          <a:latin typeface="Verdana" pitchFamily="34" charset="0"/>
                        </a:rPr>
                        <a:t> </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rgbClr val="99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3763" name="Oval 35">
            <a:extLst>
              <a:ext uri="{FF2B5EF4-FFF2-40B4-BE49-F238E27FC236}">
                <a16:creationId xmlns:a16="http://schemas.microsoft.com/office/drawing/2014/main" id="{6AE35CFD-9184-49D0-8A7D-E56ACFE4206D}"/>
              </a:ext>
            </a:extLst>
          </p:cNvPr>
          <p:cNvSpPr>
            <a:spLocks noChangeArrowheads="1"/>
          </p:cNvSpPr>
          <p:nvPr/>
        </p:nvSpPr>
        <p:spPr bwMode="auto">
          <a:xfrm>
            <a:off x="5543550" y="1885950"/>
            <a:ext cx="285750" cy="228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73764" name="Oval 36">
            <a:extLst>
              <a:ext uri="{FF2B5EF4-FFF2-40B4-BE49-F238E27FC236}">
                <a16:creationId xmlns:a16="http://schemas.microsoft.com/office/drawing/2014/main" id="{CEDEBA9F-7ECA-47E8-AC43-CE15CEFF21F4}"/>
              </a:ext>
            </a:extLst>
          </p:cNvPr>
          <p:cNvSpPr>
            <a:spLocks noChangeArrowheads="1"/>
          </p:cNvSpPr>
          <p:nvPr/>
        </p:nvSpPr>
        <p:spPr bwMode="auto">
          <a:xfrm>
            <a:off x="3657600" y="2628900"/>
            <a:ext cx="285750" cy="228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73765" name="Oval 37">
            <a:extLst>
              <a:ext uri="{FF2B5EF4-FFF2-40B4-BE49-F238E27FC236}">
                <a16:creationId xmlns:a16="http://schemas.microsoft.com/office/drawing/2014/main" id="{0E91276E-2163-4A11-BDA5-BF99B00F0D41}"/>
              </a:ext>
            </a:extLst>
          </p:cNvPr>
          <p:cNvSpPr>
            <a:spLocks noChangeArrowheads="1"/>
          </p:cNvSpPr>
          <p:nvPr/>
        </p:nvSpPr>
        <p:spPr bwMode="auto">
          <a:xfrm>
            <a:off x="5600700" y="3486150"/>
            <a:ext cx="285750" cy="228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73766" name="Oval 38">
            <a:extLst>
              <a:ext uri="{FF2B5EF4-FFF2-40B4-BE49-F238E27FC236}">
                <a16:creationId xmlns:a16="http://schemas.microsoft.com/office/drawing/2014/main" id="{98893693-38FF-4010-8612-0E8164E2804C}"/>
              </a:ext>
            </a:extLst>
          </p:cNvPr>
          <p:cNvSpPr>
            <a:spLocks noChangeArrowheads="1"/>
          </p:cNvSpPr>
          <p:nvPr/>
        </p:nvSpPr>
        <p:spPr bwMode="auto">
          <a:xfrm>
            <a:off x="5200650" y="4400550"/>
            <a:ext cx="285750" cy="228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73767" name="Oval 39">
            <a:extLst>
              <a:ext uri="{FF2B5EF4-FFF2-40B4-BE49-F238E27FC236}">
                <a16:creationId xmlns:a16="http://schemas.microsoft.com/office/drawing/2014/main" id="{DD53BC28-EA87-4C89-BE5C-8C2D3C5EAE57}"/>
              </a:ext>
            </a:extLst>
          </p:cNvPr>
          <p:cNvSpPr>
            <a:spLocks noChangeArrowheads="1"/>
          </p:cNvSpPr>
          <p:nvPr/>
        </p:nvSpPr>
        <p:spPr bwMode="auto">
          <a:xfrm>
            <a:off x="5086350" y="3486150"/>
            <a:ext cx="285750" cy="228600"/>
          </a:xfrm>
          <a:prstGeom prst="ellipse">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73768" name="Oval 40">
            <a:extLst>
              <a:ext uri="{FF2B5EF4-FFF2-40B4-BE49-F238E27FC236}">
                <a16:creationId xmlns:a16="http://schemas.microsoft.com/office/drawing/2014/main" id="{BC446BDA-F3F8-4C8F-B2A2-D3CB0D3C774B}"/>
              </a:ext>
            </a:extLst>
          </p:cNvPr>
          <p:cNvSpPr>
            <a:spLocks noChangeArrowheads="1"/>
          </p:cNvSpPr>
          <p:nvPr/>
        </p:nvSpPr>
        <p:spPr bwMode="auto">
          <a:xfrm>
            <a:off x="7486650" y="1485900"/>
            <a:ext cx="285750" cy="228600"/>
          </a:xfrm>
          <a:prstGeom prst="ellipse">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73769" name="Oval 41">
            <a:extLst>
              <a:ext uri="{FF2B5EF4-FFF2-40B4-BE49-F238E27FC236}">
                <a16:creationId xmlns:a16="http://schemas.microsoft.com/office/drawing/2014/main" id="{445B9971-9BCB-4D5B-BC16-15305E3603C8}"/>
              </a:ext>
            </a:extLst>
          </p:cNvPr>
          <p:cNvSpPr>
            <a:spLocks noChangeArrowheads="1"/>
          </p:cNvSpPr>
          <p:nvPr/>
        </p:nvSpPr>
        <p:spPr bwMode="auto">
          <a:xfrm>
            <a:off x="5657850" y="2457450"/>
            <a:ext cx="285750" cy="228600"/>
          </a:xfrm>
          <a:prstGeom prst="ellipse">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73770" name="Oval 42">
            <a:extLst>
              <a:ext uri="{FF2B5EF4-FFF2-40B4-BE49-F238E27FC236}">
                <a16:creationId xmlns:a16="http://schemas.microsoft.com/office/drawing/2014/main" id="{26D72AEB-4AA0-4D2C-BF1B-756530810937}"/>
              </a:ext>
            </a:extLst>
          </p:cNvPr>
          <p:cNvSpPr>
            <a:spLocks noChangeArrowheads="1"/>
          </p:cNvSpPr>
          <p:nvPr/>
        </p:nvSpPr>
        <p:spPr bwMode="auto">
          <a:xfrm>
            <a:off x="5600700" y="4400550"/>
            <a:ext cx="285750" cy="228600"/>
          </a:xfrm>
          <a:prstGeom prst="ellipse">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73771" name="Oval 43">
            <a:extLst>
              <a:ext uri="{FF2B5EF4-FFF2-40B4-BE49-F238E27FC236}">
                <a16:creationId xmlns:a16="http://schemas.microsoft.com/office/drawing/2014/main" id="{B6302376-B169-415D-A1B6-6863E38487B5}"/>
              </a:ext>
            </a:extLst>
          </p:cNvPr>
          <p:cNvSpPr>
            <a:spLocks noChangeArrowheads="1"/>
          </p:cNvSpPr>
          <p:nvPr/>
        </p:nvSpPr>
        <p:spPr bwMode="auto">
          <a:xfrm>
            <a:off x="1428750" y="4800600"/>
            <a:ext cx="285750" cy="228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73772" name="Text Box 44">
            <a:extLst>
              <a:ext uri="{FF2B5EF4-FFF2-40B4-BE49-F238E27FC236}">
                <a16:creationId xmlns:a16="http://schemas.microsoft.com/office/drawing/2014/main" id="{387A636D-3789-475A-AC74-3DB2B1993F77}"/>
              </a:ext>
            </a:extLst>
          </p:cNvPr>
          <p:cNvSpPr txBox="1">
            <a:spLocks noChangeArrowheads="1"/>
          </p:cNvSpPr>
          <p:nvPr/>
        </p:nvSpPr>
        <p:spPr bwMode="auto">
          <a:xfrm>
            <a:off x="1828800" y="4743450"/>
            <a:ext cx="2000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it-IT" altLang="it-IT" sz="1500">
                <a:latin typeface="Times New Roman" panose="02020603050405020304" pitchFamily="18" charset="0"/>
              </a:rPr>
              <a:t>come mi vedo io</a:t>
            </a:r>
          </a:p>
        </p:txBody>
      </p:sp>
      <p:sp>
        <p:nvSpPr>
          <p:cNvPr id="73773" name="Text Box 45">
            <a:extLst>
              <a:ext uri="{FF2B5EF4-FFF2-40B4-BE49-F238E27FC236}">
                <a16:creationId xmlns:a16="http://schemas.microsoft.com/office/drawing/2014/main" id="{A670E6BB-F88D-4ECF-B7CA-BF0533A2757A}"/>
              </a:ext>
            </a:extLst>
          </p:cNvPr>
          <p:cNvSpPr txBox="1">
            <a:spLocks noChangeArrowheads="1"/>
          </p:cNvSpPr>
          <p:nvPr/>
        </p:nvSpPr>
        <p:spPr bwMode="auto">
          <a:xfrm>
            <a:off x="5486400" y="4743450"/>
            <a:ext cx="23431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it-IT" altLang="it-IT" sz="1500">
                <a:solidFill>
                  <a:srgbClr val="0000CC"/>
                </a:solidFill>
                <a:latin typeface="Times New Roman" panose="02020603050405020304" pitchFamily="18" charset="0"/>
              </a:rPr>
              <a:t>come mi vede l’insegnante</a:t>
            </a:r>
          </a:p>
        </p:txBody>
      </p:sp>
      <p:sp>
        <p:nvSpPr>
          <p:cNvPr id="73774" name="Oval 46">
            <a:extLst>
              <a:ext uri="{FF2B5EF4-FFF2-40B4-BE49-F238E27FC236}">
                <a16:creationId xmlns:a16="http://schemas.microsoft.com/office/drawing/2014/main" id="{F12F00ED-B57A-4BD5-B66B-6AB6BCF0883A}"/>
              </a:ext>
            </a:extLst>
          </p:cNvPr>
          <p:cNvSpPr>
            <a:spLocks noChangeArrowheads="1"/>
          </p:cNvSpPr>
          <p:nvPr/>
        </p:nvSpPr>
        <p:spPr bwMode="auto">
          <a:xfrm>
            <a:off x="5086350" y="4800600"/>
            <a:ext cx="285750" cy="228600"/>
          </a:xfrm>
          <a:prstGeom prst="ellipse">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73775" name="Text Box 47">
            <a:extLst>
              <a:ext uri="{FF2B5EF4-FFF2-40B4-BE49-F238E27FC236}">
                <a16:creationId xmlns:a16="http://schemas.microsoft.com/office/drawing/2014/main" id="{A14CD761-C079-42EB-98C0-CB5C1D6075AF}"/>
              </a:ext>
            </a:extLst>
          </p:cNvPr>
          <p:cNvSpPr txBox="1">
            <a:spLocks noChangeArrowheads="1"/>
          </p:cNvSpPr>
          <p:nvPr/>
        </p:nvSpPr>
        <p:spPr bwMode="auto">
          <a:xfrm>
            <a:off x="1143000" y="0"/>
            <a:ext cx="6858000" cy="32316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STRATEGIE AUTOVALUTATIVE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EE3C161E-5282-45F5-8258-B466265B2483}"/>
              </a:ext>
            </a:extLst>
          </p:cNvPr>
          <p:cNvSpPr txBox="1">
            <a:spLocks noChangeArrowheads="1"/>
          </p:cNvSpPr>
          <p:nvPr/>
        </p:nvSpPr>
        <p:spPr bwMode="auto">
          <a:xfrm>
            <a:off x="1143000" y="51435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None/>
            </a:pPr>
            <a:r>
              <a:rPr lang="it-IT" altLang="it-IT" sz="1800" b="1">
                <a:solidFill>
                  <a:srgbClr val="008000"/>
                </a:solidFill>
                <a:latin typeface="Times New Roman" panose="02020603050405020304" pitchFamily="18" charset="0"/>
              </a:rPr>
              <a:t>ANALISI CRITICA DI LAVORI ESEMPLARI</a:t>
            </a:r>
          </a:p>
        </p:txBody>
      </p:sp>
      <p:sp>
        <p:nvSpPr>
          <p:cNvPr id="79875" name="Text Box 3">
            <a:extLst>
              <a:ext uri="{FF2B5EF4-FFF2-40B4-BE49-F238E27FC236}">
                <a16:creationId xmlns:a16="http://schemas.microsoft.com/office/drawing/2014/main" id="{917F9CFE-AF68-40EB-9C26-6F5D54B22048}"/>
              </a:ext>
            </a:extLst>
          </p:cNvPr>
          <p:cNvSpPr txBox="1">
            <a:spLocks noChangeArrowheads="1"/>
          </p:cNvSpPr>
          <p:nvPr/>
        </p:nvSpPr>
        <p:spPr bwMode="auto">
          <a:xfrm>
            <a:off x="1143000" y="0"/>
            <a:ext cx="6858000" cy="32316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STRATEGIE AUTOVALUTATIVE</a:t>
            </a:r>
          </a:p>
        </p:txBody>
      </p:sp>
      <p:sp>
        <p:nvSpPr>
          <p:cNvPr id="79876" name="Text Box 4">
            <a:extLst>
              <a:ext uri="{FF2B5EF4-FFF2-40B4-BE49-F238E27FC236}">
                <a16:creationId xmlns:a16="http://schemas.microsoft.com/office/drawing/2014/main" id="{DEBCDD38-C129-4714-8462-193B7582718D}"/>
              </a:ext>
            </a:extLst>
          </p:cNvPr>
          <p:cNvSpPr txBox="1">
            <a:spLocks noChangeArrowheads="1"/>
          </p:cNvSpPr>
          <p:nvPr/>
        </p:nvSpPr>
        <p:spPr bwMode="auto">
          <a:xfrm>
            <a:off x="1143000" y="1657350"/>
            <a:ext cx="251460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Wingdings" panose="05000000000000000000" pitchFamily="2" charset="2"/>
              <a:buChar char="ü"/>
            </a:pPr>
            <a:r>
              <a:rPr lang="it-IT" altLang="it-IT" sz="1650" b="1">
                <a:solidFill>
                  <a:srgbClr val="0000CC"/>
                </a:solidFill>
                <a:latin typeface="Arial" panose="020B0604020202020204" pitchFamily="34" charset="0"/>
              </a:rPr>
              <a:t> quando è stato fatto?</a:t>
            </a:r>
          </a:p>
          <a:p>
            <a:pPr algn="ctr" eaLnBrk="1" hangingPunct="1">
              <a:spcBef>
                <a:spcPct val="50000"/>
              </a:spcBef>
              <a:buFont typeface="Wingdings" panose="05000000000000000000" pitchFamily="2" charset="2"/>
              <a:buChar char="ü"/>
            </a:pPr>
            <a:r>
              <a:rPr lang="it-IT" altLang="it-IT" sz="1650" b="1">
                <a:solidFill>
                  <a:srgbClr val="0000CC"/>
                </a:solidFill>
                <a:latin typeface="Arial" panose="020B0604020202020204" pitchFamily="34" charset="0"/>
              </a:rPr>
              <a:t> perché è stato fatto?</a:t>
            </a:r>
          </a:p>
          <a:p>
            <a:pPr algn="ctr" eaLnBrk="1" hangingPunct="1">
              <a:spcBef>
                <a:spcPct val="50000"/>
              </a:spcBef>
              <a:buFont typeface="Wingdings" panose="05000000000000000000" pitchFamily="2" charset="2"/>
              <a:buChar char="ü"/>
            </a:pPr>
            <a:r>
              <a:rPr lang="it-IT" altLang="it-IT" sz="1650" b="1">
                <a:solidFill>
                  <a:srgbClr val="0000CC"/>
                </a:solidFill>
                <a:latin typeface="Arial" panose="020B0604020202020204" pitchFamily="34" charset="0"/>
              </a:rPr>
              <a:t> da chi è stato fatto?</a:t>
            </a:r>
          </a:p>
          <a:p>
            <a:pPr algn="ctr" eaLnBrk="1" hangingPunct="1">
              <a:spcBef>
                <a:spcPct val="50000"/>
              </a:spcBef>
              <a:buFont typeface="Wingdings" panose="05000000000000000000" pitchFamily="2" charset="2"/>
              <a:buChar char="ü"/>
            </a:pPr>
            <a:r>
              <a:rPr lang="it-IT" altLang="it-IT" sz="1650" b="1">
                <a:solidFill>
                  <a:srgbClr val="0000CC"/>
                </a:solidFill>
                <a:latin typeface="Arial" panose="020B0604020202020204" pitchFamily="34" charset="0"/>
              </a:rPr>
              <a:t> con quali aiuti?</a:t>
            </a:r>
          </a:p>
          <a:p>
            <a:pPr algn="ctr" eaLnBrk="1" hangingPunct="1">
              <a:spcBef>
                <a:spcPct val="50000"/>
              </a:spcBef>
              <a:buFont typeface="Wingdings" panose="05000000000000000000" pitchFamily="2" charset="2"/>
              <a:buChar char="ü"/>
            </a:pPr>
            <a:r>
              <a:rPr lang="it-IT" altLang="it-IT" sz="1650" b="1">
                <a:solidFill>
                  <a:srgbClr val="0000CC"/>
                </a:solidFill>
                <a:latin typeface="Arial" panose="020B0604020202020204" pitchFamily="34" charset="0"/>
              </a:rPr>
              <a:t> con quali materiali/risorse?</a:t>
            </a:r>
          </a:p>
          <a:p>
            <a:pPr algn="ctr" eaLnBrk="1" hangingPunct="1">
              <a:spcBef>
                <a:spcPct val="50000"/>
              </a:spcBef>
              <a:buFont typeface="Wingdings" panose="05000000000000000000" pitchFamily="2" charset="2"/>
              <a:buChar char="ü"/>
            </a:pPr>
            <a:r>
              <a:rPr lang="it-IT" altLang="it-IT" sz="1650" b="1">
                <a:solidFill>
                  <a:srgbClr val="0000CC"/>
                </a:solidFill>
                <a:latin typeface="Arial" panose="020B0604020202020204" pitchFamily="34" charset="0"/>
              </a:rPr>
              <a:t> come è stato fatto?</a:t>
            </a:r>
          </a:p>
          <a:p>
            <a:pPr algn="ctr" eaLnBrk="1" hangingPunct="1">
              <a:spcBef>
                <a:spcPct val="50000"/>
              </a:spcBef>
              <a:buFont typeface="Wingdings" panose="05000000000000000000" pitchFamily="2" charset="2"/>
              <a:buChar char="ü"/>
            </a:pPr>
            <a:r>
              <a:rPr lang="it-IT" altLang="it-IT" sz="1650" b="1">
                <a:solidFill>
                  <a:srgbClr val="0000CC"/>
                </a:solidFill>
                <a:latin typeface="Arial" panose="020B0604020202020204" pitchFamily="34" charset="0"/>
              </a:rPr>
              <a:t> quali collegamenti con altri lavori?</a:t>
            </a:r>
          </a:p>
        </p:txBody>
      </p:sp>
      <p:sp>
        <p:nvSpPr>
          <p:cNvPr id="79877" name="Text Box 5">
            <a:extLst>
              <a:ext uri="{FF2B5EF4-FFF2-40B4-BE49-F238E27FC236}">
                <a16:creationId xmlns:a16="http://schemas.microsoft.com/office/drawing/2014/main" id="{AD181EDF-98EE-4D6A-9A40-961B96C7B929}"/>
              </a:ext>
            </a:extLst>
          </p:cNvPr>
          <p:cNvSpPr txBox="1">
            <a:spLocks noChangeArrowheads="1"/>
          </p:cNvSpPr>
          <p:nvPr/>
        </p:nvSpPr>
        <p:spPr bwMode="auto">
          <a:xfrm>
            <a:off x="3543300" y="1771650"/>
            <a:ext cx="445770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Wingdings" panose="05000000000000000000" pitchFamily="2" charset="2"/>
              <a:buChar char="ü"/>
            </a:pPr>
            <a:r>
              <a:rPr lang="it-IT" altLang="it-IT" sz="1650" b="1">
                <a:solidFill>
                  <a:srgbClr val="CC0099"/>
                </a:solidFill>
                <a:latin typeface="Arial" panose="020B0604020202020204" pitchFamily="34" charset="0"/>
              </a:rPr>
              <a:t> perché l’ho scelto?</a:t>
            </a:r>
          </a:p>
          <a:p>
            <a:pPr algn="ctr" eaLnBrk="1" hangingPunct="1">
              <a:spcBef>
                <a:spcPct val="50000"/>
              </a:spcBef>
              <a:buFont typeface="Wingdings" panose="05000000000000000000" pitchFamily="2" charset="2"/>
              <a:buChar char="ü"/>
            </a:pPr>
            <a:r>
              <a:rPr lang="it-IT" altLang="it-IT" sz="1650" b="1">
                <a:solidFill>
                  <a:srgbClr val="CC0099"/>
                </a:solidFill>
                <a:latin typeface="Arial" panose="020B0604020202020204" pitchFamily="34" charset="0"/>
              </a:rPr>
              <a:t> che cosa dimostra che so/so fare?</a:t>
            </a:r>
          </a:p>
          <a:p>
            <a:pPr algn="ctr" eaLnBrk="1" hangingPunct="1">
              <a:spcBef>
                <a:spcPct val="50000"/>
              </a:spcBef>
              <a:buFont typeface="Wingdings" panose="05000000000000000000" pitchFamily="2" charset="2"/>
              <a:buChar char="ü"/>
            </a:pPr>
            <a:r>
              <a:rPr lang="it-IT" altLang="it-IT" sz="1650" b="1">
                <a:solidFill>
                  <a:srgbClr val="CC0099"/>
                </a:solidFill>
                <a:latin typeface="Arial" panose="020B0604020202020204" pitchFamily="34" charset="0"/>
              </a:rPr>
              <a:t> che cosa dimostra che devo migliorare?</a:t>
            </a:r>
          </a:p>
          <a:p>
            <a:pPr algn="ctr" eaLnBrk="1" hangingPunct="1">
              <a:spcBef>
                <a:spcPct val="50000"/>
              </a:spcBef>
              <a:buFont typeface="Wingdings" panose="05000000000000000000" pitchFamily="2" charset="2"/>
              <a:buChar char="ü"/>
            </a:pPr>
            <a:r>
              <a:rPr lang="it-IT" altLang="it-IT" sz="1650" b="1">
                <a:solidFill>
                  <a:srgbClr val="CC0099"/>
                </a:solidFill>
                <a:latin typeface="Arial" panose="020B0604020202020204" pitchFamily="34" charset="0"/>
              </a:rPr>
              <a:t> quali progressi ci sono rispetto ai lavori precedenti?</a:t>
            </a:r>
          </a:p>
          <a:p>
            <a:pPr algn="ctr" eaLnBrk="1" hangingPunct="1">
              <a:spcBef>
                <a:spcPct val="50000"/>
              </a:spcBef>
              <a:buFont typeface="Wingdings" panose="05000000000000000000" pitchFamily="2" charset="2"/>
              <a:buChar char="ü"/>
            </a:pPr>
            <a:r>
              <a:rPr lang="it-IT" altLang="it-IT" sz="1650" b="1">
                <a:solidFill>
                  <a:srgbClr val="CC0099"/>
                </a:solidFill>
                <a:latin typeface="Arial" panose="020B0604020202020204" pitchFamily="34" charset="0"/>
              </a:rPr>
              <a:t> che cosa ho imparato da questo lavoro?</a:t>
            </a:r>
          </a:p>
          <a:p>
            <a:pPr algn="ctr" eaLnBrk="1" hangingPunct="1">
              <a:spcBef>
                <a:spcPct val="50000"/>
              </a:spcBef>
              <a:buFont typeface="Wingdings" panose="05000000000000000000" pitchFamily="2" charset="2"/>
              <a:buChar char="ü"/>
            </a:pPr>
            <a:r>
              <a:rPr lang="it-IT" altLang="it-IT" sz="1650" b="1">
                <a:solidFill>
                  <a:srgbClr val="CC0099"/>
                </a:solidFill>
                <a:latin typeface="Arial" panose="020B0604020202020204" pitchFamily="34" charset="0"/>
              </a:rPr>
              <a:t> su cosa ho dato il meglio di me stesso?</a:t>
            </a:r>
          </a:p>
          <a:p>
            <a:pPr algn="ctr" eaLnBrk="1" hangingPunct="1">
              <a:spcBef>
                <a:spcPct val="50000"/>
              </a:spcBef>
              <a:buFont typeface="Wingdings" panose="05000000000000000000" pitchFamily="2" charset="2"/>
              <a:buChar char="ü"/>
            </a:pPr>
            <a:r>
              <a:rPr lang="it-IT" altLang="it-IT" sz="1650" b="1">
                <a:solidFill>
                  <a:srgbClr val="CC0099"/>
                </a:solidFill>
                <a:latin typeface="Arial" panose="020B0604020202020204" pitchFamily="34" charset="0"/>
              </a:rPr>
              <a:t> su cosa devo dare di più?</a:t>
            </a:r>
          </a:p>
        </p:txBody>
      </p:sp>
      <p:sp>
        <p:nvSpPr>
          <p:cNvPr id="79878" name="Text Box 6">
            <a:extLst>
              <a:ext uri="{FF2B5EF4-FFF2-40B4-BE49-F238E27FC236}">
                <a16:creationId xmlns:a16="http://schemas.microsoft.com/office/drawing/2014/main" id="{EA14DF6B-45DD-4074-B8B4-5BC5B8E9835A}"/>
              </a:ext>
            </a:extLst>
          </p:cNvPr>
          <p:cNvSpPr txBox="1">
            <a:spLocks noChangeArrowheads="1"/>
          </p:cNvSpPr>
          <p:nvPr/>
        </p:nvSpPr>
        <p:spPr bwMode="auto">
          <a:xfrm>
            <a:off x="1371600" y="1143000"/>
            <a:ext cx="2514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None/>
            </a:pPr>
            <a:r>
              <a:rPr lang="it-IT" altLang="it-IT" sz="1500" b="1">
                <a:solidFill>
                  <a:srgbClr val="008080"/>
                </a:solidFill>
                <a:latin typeface="Arial" panose="020B0604020202020204" pitchFamily="34" charset="0"/>
              </a:rPr>
              <a:t>CONDIZIONI DI LAVORO</a:t>
            </a:r>
          </a:p>
        </p:txBody>
      </p:sp>
      <p:sp>
        <p:nvSpPr>
          <p:cNvPr id="79879" name="Text Box 7">
            <a:extLst>
              <a:ext uri="{FF2B5EF4-FFF2-40B4-BE49-F238E27FC236}">
                <a16:creationId xmlns:a16="http://schemas.microsoft.com/office/drawing/2014/main" id="{EAC4293A-FF47-4C39-A6CF-8E688F8245D6}"/>
              </a:ext>
            </a:extLst>
          </p:cNvPr>
          <p:cNvSpPr txBox="1">
            <a:spLocks noChangeArrowheads="1"/>
          </p:cNvSpPr>
          <p:nvPr/>
        </p:nvSpPr>
        <p:spPr bwMode="auto">
          <a:xfrm>
            <a:off x="4572000" y="1143000"/>
            <a:ext cx="2514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None/>
            </a:pPr>
            <a:r>
              <a:rPr lang="it-IT" altLang="it-IT" sz="1500" b="1">
                <a:solidFill>
                  <a:srgbClr val="CC0099"/>
                </a:solidFill>
                <a:latin typeface="Arial" panose="020B0604020202020204" pitchFamily="34" charset="0"/>
              </a:rPr>
              <a:t>RIFLESSIONE CRITICA</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CE277DF0-75F9-46E3-953F-216C8353B9CA}"/>
              </a:ext>
            </a:extLst>
          </p:cNvPr>
          <p:cNvSpPr txBox="1">
            <a:spLocks noChangeArrowheads="1"/>
          </p:cNvSpPr>
          <p:nvPr/>
        </p:nvSpPr>
        <p:spPr bwMode="auto">
          <a:xfrm>
            <a:off x="1143000" y="40005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a:solidFill>
                  <a:srgbClr val="008080"/>
                </a:solidFill>
                <a:latin typeface="Times New Roman" panose="02020603050405020304" pitchFamily="18" charset="0"/>
              </a:rPr>
              <a:t>TRACCIA DI VALUTAZIONE LAVORO DI GRUPPO</a:t>
            </a:r>
          </a:p>
        </p:txBody>
      </p:sp>
      <p:sp>
        <p:nvSpPr>
          <p:cNvPr id="83971" name="Text Box 71">
            <a:extLst>
              <a:ext uri="{FF2B5EF4-FFF2-40B4-BE49-F238E27FC236}">
                <a16:creationId xmlns:a16="http://schemas.microsoft.com/office/drawing/2014/main" id="{7AF6EEBB-12A6-43EC-952A-B57019F3DAD1}"/>
              </a:ext>
            </a:extLst>
          </p:cNvPr>
          <p:cNvSpPr txBox="1">
            <a:spLocks noChangeArrowheads="1"/>
          </p:cNvSpPr>
          <p:nvPr/>
        </p:nvSpPr>
        <p:spPr bwMode="auto">
          <a:xfrm>
            <a:off x="1143000" y="0"/>
            <a:ext cx="6858000" cy="32316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STRATEGIE AUTOVALUTATIVE</a:t>
            </a:r>
          </a:p>
        </p:txBody>
      </p:sp>
      <p:sp>
        <p:nvSpPr>
          <p:cNvPr id="83972" name="Text Box 5">
            <a:extLst>
              <a:ext uri="{FF2B5EF4-FFF2-40B4-BE49-F238E27FC236}">
                <a16:creationId xmlns:a16="http://schemas.microsoft.com/office/drawing/2014/main" id="{762577F3-6509-4054-B1D8-6F95EA132556}"/>
              </a:ext>
            </a:extLst>
          </p:cNvPr>
          <p:cNvSpPr txBox="1">
            <a:spLocks noChangeArrowheads="1"/>
          </p:cNvSpPr>
          <p:nvPr/>
        </p:nvSpPr>
        <p:spPr bwMode="auto">
          <a:xfrm>
            <a:off x="1250157" y="1017985"/>
            <a:ext cx="6536531" cy="363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1350"/>
              </a:spcBef>
              <a:buFont typeface="Wingdings" panose="05000000000000000000" pitchFamily="2" charset="2"/>
              <a:buChar char="ü"/>
            </a:pPr>
            <a:r>
              <a:rPr lang="it-IT" altLang="it-IT" sz="1650" b="1">
                <a:solidFill>
                  <a:srgbClr val="FF0000"/>
                </a:solidFill>
                <a:latin typeface="Arial" panose="020B0604020202020204" pitchFamily="34" charset="0"/>
              </a:rPr>
              <a:t> ha funzionato il gruppo nello svolgere il suo lavoro?</a:t>
            </a:r>
          </a:p>
          <a:p>
            <a:pPr algn="ctr">
              <a:spcBef>
                <a:spcPts val="1350"/>
              </a:spcBef>
              <a:buFont typeface="Wingdings" panose="05000000000000000000" pitchFamily="2" charset="2"/>
              <a:buChar char="ü"/>
            </a:pPr>
            <a:r>
              <a:rPr lang="it-IT" altLang="it-IT" sz="1650" b="1">
                <a:solidFill>
                  <a:srgbClr val="FF0000"/>
                </a:solidFill>
                <a:latin typeface="Arial" panose="020B0604020202020204" pitchFamily="34" charset="0"/>
              </a:rPr>
              <a:t> ciascuno ha dato il suo contributo?</a:t>
            </a:r>
          </a:p>
          <a:p>
            <a:pPr algn="ctr">
              <a:spcBef>
                <a:spcPts val="1350"/>
              </a:spcBef>
              <a:buFont typeface="Wingdings" panose="05000000000000000000" pitchFamily="2" charset="2"/>
              <a:buChar char="ü"/>
            </a:pPr>
            <a:r>
              <a:rPr lang="it-IT" altLang="it-IT" sz="1650" b="1">
                <a:solidFill>
                  <a:srgbClr val="FF0000"/>
                </a:solidFill>
                <a:latin typeface="Arial" panose="020B0604020202020204" pitchFamily="34" charset="0"/>
              </a:rPr>
              <a:t> ci si è sentiti uniti da un progetto comune?</a:t>
            </a:r>
          </a:p>
          <a:p>
            <a:pPr algn="ctr">
              <a:spcBef>
                <a:spcPts val="1350"/>
              </a:spcBef>
              <a:buFont typeface="Wingdings" panose="05000000000000000000" pitchFamily="2" charset="2"/>
              <a:buChar char="ü"/>
            </a:pPr>
            <a:r>
              <a:rPr lang="it-IT" altLang="it-IT" sz="1650" b="1">
                <a:solidFill>
                  <a:srgbClr val="FF0000"/>
                </a:solidFill>
                <a:latin typeface="Arial" panose="020B0604020202020204" pitchFamily="34" charset="0"/>
              </a:rPr>
              <a:t> ci si è ascoltati e rispettati reciprocamente?</a:t>
            </a:r>
          </a:p>
          <a:p>
            <a:pPr algn="ctr">
              <a:spcBef>
                <a:spcPts val="1350"/>
              </a:spcBef>
              <a:buFont typeface="Wingdings" panose="05000000000000000000" pitchFamily="2" charset="2"/>
              <a:buChar char="ü"/>
            </a:pPr>
            <a:r>
              <a:rPr lang="it-IT" altLang="it-IT" sz="1650" b="1">
                <a:solidFill>
                  <a:srgbClr val="FF0000"/>
                </a:solidFill>
                <a:latin typeface="Arial" panose="020B0604020202020204" pitchFamily="34" charset="0"/>
              </a:rPr>
              <a:t> erano chiari i ruoli all’interno del gruppo?</a:t>
            </a:r>
          </a:p>
          <a:p>
            <a:pPr algn="ctr">
              <a:spcBef>
                <a:spcPts val="1350"/>
              </a:spcBef>
              <a:buFont typeface="Wingdings" panose="05000000000000000000" pitchFamily="2" charset="2"/>
              <a:buChar char="ü"/>
            </a:pPr>
            <a:r>
              <a:rPr lang="it-IT" altLang="it-IT" sz="1650" b="1">
                <a:solidFill>
                  <a:srgbClr val="FF0000"/>
                </a:solidFill>
                <a:latin typeface="Arial" panose="020B0604020202020204" pitchFamily="34" charset="0"/>
              </a:rPr>
              <a:t> quale è stata l’arma vincente del gruppo?</a:t>
            </a:r>
          </a:p>
          <a:p>
            <a:pPr algn="ctr">
              <a:spcBef>
                <a:spcPts val="1350"/>
              </a:spcBef>
              <a:buFont typeface="Wingdings" panose="05000000000000000000" pitchFamily="2" charset="2"/>
              <a:buChar char="ü"/>
            </a:pPr>
            <a:r>
              <a:rPr lang="it-IT" altLang="it-IT" sz="1650" b="1">
                <a:solidFill>
                  <a:srgbClr val="FF0000"/>
                </a:solidFill>
                <a:latin typeface="Arial" panose="020B0604020202020204" pitchFamily="34" charset="0"/>
              </a:rPr>
              <a:t> e l’aspetto più debole?</a:t>
            </a:r>
          </a:p>
          <a:p>
            <a:pPr algn="ctr">
              <a:spcBef>
                <a:spcPts val="1350"/>
              </a:spcBef>
              <a:buFont typeface="Wingdings" panose="05000000000000000000" pitchFamily="2" charset="2"/>
              <a:buChar char="ü"/>
            </a:pPr>
            <a:r>
              <a:rPr lang="it-IT" altLang="it-IT" sz="1650" b="1">
                <a:solidFill>
                  <a:srgbClr val="FF0000"/>
                </a:solidFill>
                <a:latin typeface="Arial" panose="020B0604020202020204" pitchFamily="34" charset="0"/>
              </a:rPr>
              <a:t> se si dovesse rifare un lavoro insieme cosa si potrebbe migliorare?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a:extLst>
              <a:ext uri="{FF2B5EF4-FFF2-40B4-BE49-F238E27FC236}">
                <a16:creationId xmlns:a16="http://schemas.microsoft.com/office/drawing/2014/main" id="{9D1F058E-F714-415B-8B98-D44B4107BDC8}"/>
              </a:ext>
            </a:extLst>
          </p:cNvPr>
          <p:cNvSpPr txBox="1">
            <a:spLocks noChangeArrowheads="1"/>
          </p:cNvSpPr>
          <p:nvPr/>
        </p:nvSpPr>
        <p:spPr bwMode="auto">
          <a:xfrm>
            <a:off x="1143000" y="40005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a:solidFill>
                  <a:srgbClr val="008080"/>
                </a:solidFill>
                <a:latin typeface="Times New Roman" panose="02020603050405020304" pitchFamily="18" charset="0"/>
              </a:rPr>
              <a:t>CONTROLLO ALL’ISTANTE</a:t>
            </a:r>
          </a:p>
        </p:txBody>
      </p:sp>
      <p:graphicFrame>
        <p:nvGraphicFramePr>
          <p:cNvPr id="223305" name="Group 73">
            <a:extLst>
              <a:ext uri="{FF2B5EF4-FFF2-40B4-BE49-F238E27FC236}">
                <a16:creationId xmlns:a16="http://schemas.microsoft.com/office/drawing/2014/main" id="{1BA3992B-BF46-4746-814B-6789933F9AC6}"/>
              </a:ext>
            </a:extLst>
          </p:cNvPr>
          <p:cNvGraphicFramePr>
            <a:graphicFrameLocks noGrp="1"/>
          </p:cNvGraphicFramePr>
          <p:nvPr/>
        </p:nvGraphicFramePr>
        <p:xfrm>
          <a:off x="1428750" y="800100"/>
          <a:ext cx="6343650" cy="3888584"/>
        </p:xfrm>
        <a:graphic>
          <a:graphicData uri="http://schemas.openxmlformats.org/drawingml/2006/table">
            <a:tbl>
              <a:tblPr/>
              <a:tblGrid>
                <a:gridCol w="257175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gridCol w="2571750">
                  <a:extLst>
                    <a:ext uri="{9D8B030D-6E8A-4147-A177-3AD203B41FA5}">
                      <a16:colId xmlns:a16="http://schemas.microsoft.com/office/drawing/2014/main" val="20004"/>
                    </a:ext>
                  </a:extLst>
                </a:gridCol>
              </a:tblGrid>
              <a:tr h="4631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sono concentrato</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&lt;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&gt;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penso ad altro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07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sono rilassato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&lt;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&gt;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sono ansioso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desidero essere qui</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&lt;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&gt;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desidero essere altrove</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sono felice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&lt;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&gt;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sono triste</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sono attivo</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&lt;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&gt;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sono passivo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sono eccitato</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&lt;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&gt;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sono annoiato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il tempo corre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&lt;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&gt;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il tempo è fermo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sono pieno di energia</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&lt;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&gt;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sono vuoto di energia</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mi sento con gli altri</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&lt;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&gt;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mi sento solo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sono disponile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&lt;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&gt;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Arial" pitchFamily="34" charset="0"/>
                        </a:rPr>
                        <a:t>sono irritabile</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86087" name="Text Box 71">
            <a:extLst>
              <a:ext uri="{FF2B5EF4-FFF2-40B4-BE49-F238E27FC236}">
                <a16:creationId xmlns:a16="http://schemas.microsoft.com/office/drawing/2014/main" id="{EDE92DAB-82DC-4765-A111-BFDC4DCED622}"/>
              </a:ext>
            </a:extLst>
          </p:cNvPr>
          <p:cNvSpPr txBox="1">
            <a:spLocks noChangeArrowheads="1"/>
          </p:cNvSpPr>
          <p:nvPr/>
        </p:nvSpPr>
        <p:spPr bwMode="auto">
          <a:xfrm>
            <a:off x="1143000" y="0"/>
            <a:ext cx="6858000" cy="32316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STRATEGIE AUTOVALUTATIVE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a:extLst>
              <a:ext uri="{FF2B5EF4-FFF2-40B4-BE49-F238E27FC236}">
                <a16:creationId xmlns:a16="http://schemas.microsoft.com/office/drawing/2014/main" id="{30965A30-D4F5-4945-9804-DE7667AFFCB9}"/>
              </a:ext>
            </a:extLst>
          </p:cNvPr>
          <p:cNvSpPr txBox="1">
            <a:spLocks noChangeArrowheads="1"/>
          </p:cNvSpPr>
          <p:nvPr/>
        </p:nvSpPr>
        <p:spPr bwMode="auto">
          <a:xfrm>
            <a:off x="1126331" y="34290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it-IT" altLang="it-IT" sz="1800" b="1">
                <a:solidFill>
                  <a:srgbClr val="002060"/>
                </a:solidFill>
                <a:latin typeface="Arial" panose="020B0604020202020204" pitchFamily="34" charset="0"/>
              </a:rPr>
              <a:t>STRATEGIA AUTOVALUTATIVA</a:t>
            </a:r>
          </a:p>
        </p:txBody>
      </p:sp>
      <p:sp>
        <p:nvSpPr>
          <p:cNvPr id="90115" name="Rettangolo 75">
            <a:extLst>
              <a:ext uri="{FF2B5EF4-FFF2-40B4-BE49-F238E27FC236}">
                <a16:creationId xmlns:a16="http://schemas.microsoft.com/office/drawing/2014/main" id="{D5096075-ADC4-4162-B282-2E68ADA5C2FB}"/>
              </a:ext>
            </a:extLst>
          </p:cNvPr>
          <p:cNvSpPr>
            <a:spLocks noChangeArrowheads="1"/>
          </p:cNvSpPr>
          <p:nvPr/>
        </p:nvSpPr>
        <p:spPr bwMode="auto">
          <a:xfrm>
            <a:off x="1223963" y="844153"/>
            <a:ext cx="65889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500">
                <a:latin typeface="Times New Roman" panose="02020603050405020304" pitchFamily="18" charset="0"/>
              </a:rPr>
              <a:t>Sulla base del compito autentico assegnato, ogni alunno auto valuterà il proprio operato sulla base della seguente traccia:</a:t>
            </a:r>
          </a:p>
        </p:txBody>
      </p:sp>
      <p:sp>
        <p:nvSpPr>
          <p:cNvPr id="90116" name="Rettangolo 112">
            <a:extLst>
              <a:ext uri="{FF2B5EF4-FFF2-40B4-BE49-F238E27FC236}">
                <a16:creationId xmlns:a16="http://schemas.microsoft.com/office/drawing/2014/main" id="{0E2B5841-E544-4702-8883-786B58F0BC4A}"/>
              </a:ext>
            </a:extLst>
          </p:cNvPr>
          <p:cNvSpPr>
            <a:spLocks noChangeArrowheads="1"/>
          </p:cNvSpPr>
          <p:nvPr/>
        </p:nvSpPr>
        <p:spPr bwMode="auto">
          <a:xfrm>
            <a:off x="1229917" y="1366838"/>
            <a:ext cx="303159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it-IT" altLang="it-IT" sz="1500">
                <a:latin typeface="Times New Roman" panose="02020603050405020304" pitchFamily="18" charset="0"/>
              </a:rPr>
              <a:t>Ho trovato interessante il lavoro?</a:t>
            </a:r>
          </a:p>
        </p:txBody>
      </p:sp>
      <p:sp>
        <p:nvSpPr>
          <p:cNvPr id="90117" name="Rettangolo 113">
            <a:extLst>
              <a:ext uri="{FF2B5EF4-FFF2-40B4-BE49-F238E27FC236}">
                <a16:creationId xmlns:a16="http://schemas.microsoft.com/office/drawing/2014/main" id="{54D1DCBC-3ABF-48DB-9039-46AC7010D96B}"/>
              </a:ext>
            </a:extLst>
          </p:cNvPr>
          <p:cNvSpPr>
            <a:spLocks noChangeArrowheads="1"/>
          </p:cNvSpPr>
          <p:nvPr/>
        </p:nvSpPr>
        <p:spPr bwMode="auto">
          <a:xfrm>
            <a:off x="1229916" y="1658541"/>
            <a:ext cx="3429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it-IT" altLang="it-IT" sz="1500">
                <a:latin typeface="Times New Roman" panose="02020603050405020304" pitchFamily="18" charset="0"/>
              </a:rPr>
              <a:t>Ho collaborato in modo attivo con i miei compagni di gruppo?</a:t>
            </a:r>
          </a:p>
        </p:txBody>
      </p:sp>
      <p:sp>
        <p:nvSpPr>
          <p:cNvPr id="90118" name="Rectangle 112">
            <a:extLst>
              <a:ext uri="{FF2B5EF4-FFF2-40B4-BE49-F238E27FC236}">
                <a16:creationId xmlns:a16="http://schemas.microsoft.com/office/drawing/2014/main" id="{8773A5C4-E4DE-4449-857C-BECEE11CF700}"/>
              </a:ext>
            </a:extLst>
          </p:cNvPr>
          <p:cNvSpPr>
            <a:spLocks noChangeArrowheads="1"/>
          </p:cNvSpPr>
          <p:nvPr/>
        </p:nvSpPr>
        <p:spPr bwMode="auto">
          <a:xfrm>
            <a:off x="1143001" y="-1321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latin typeface="Times New Roman" panose="02020603050405020304" pitchFamily="18" charset="0"/>
            </a:endParaRPr>
          </a:p>
        </p:txBody>
      </p:sp>
      <p:sp>
        <p:nvSpPr>
          <p:cNvPr id="90119" name="Rectangle 113">
            <a:extLst>
              <a:ext uri="{FF2B5EF4-FFF2-40B4-BE49-F238E27FC236}">
                <a16:creationId xmlns:a16="http://schemas.microsoft.com/office/drawing/2014/main" id="{F834FA09-709E-45D3-A0F6-A56E0E80CB2A}"/>
              </a:ext>
            </a:extLst>
          </p:cNvPr>
          <p:cNvSpPr>
            <a:spLocks noChangeArrowheads="1"/>
          </p:cNvSpPr>
          <p:nvPr/>
        </p:nvSpPr>
        <p:spPr bwMode="auto">
          <a:xfrm>
            <a:off x="1229917" y="2097108"/>
            <a:ext cx="332541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it-IT" altLang="it-IT" sz="1500">
                <a:latin typeface="Times New Roman" panose="02020603050405020304" pitchFamily="18" charset="0"/>
              </a:rPr>
              <a:t>Avevo voglia di creare qualcosa di effettivamente utile?</a:t>
            </a:r>
          </a:p>
        </p:txBody>
      </p:sp>
      <p:sp>
        <p:nvSpPr>
          <p:cNvPr id="90120" name="Rettangolo 119">
            <a:extLst>
              <a:ext uri="{FF2B5EF4-FFF2-40B4-BE49-F238E27FC236}">
                <a16:creationId xmlns:a16="http://schemas.microsoft.com/office/drawing/2014/main" id="{D500D424-B6C7-4E0B-91A6-49C5AC7BC61A}"/>
              </a:ext>
            </a:extLst>
          </p:cNvPr>
          <p:cNvSpPr>
            <a:spLocks noChangeArrowheads="1"/>
          </p:cNvSpPr>
          <p:nvPr/>
        </p:nvSpPr>
        <p:spPr bwMode="auto">
          <a:xfrm>
            <a:off x="1243013" y="2644378"/>
            <a:ext cx="3429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it-IT" altLang="it-IT" sz="1500">
                <a:latin typeface="Times New Roman" panose="02020603050405020304" pitchFamily="18" charset="0"/>
              </a:rPr>
              <a:t>Ho saputo predisporre i materiali necessari per lo svolgimento del lavoro?</a:t>
            </a:r>
          </a:p>
        </p:txBody>
      </p:sp>
      <p:sp>
        <p:nvSpPr>
          <p:cNvPr id="90121" name="Rettangolo 120">
            <a:extLst>
              <a:ext uri="{FF2B5EF4-FFF2-40B4-BE49-F238E27FC236}">
                <a16:creationId xmlns:a16="http://schemas.microsoft.com/office/drawing/2014/main" id="{9B3CB7E6-45F5-4459-9D9C-8EDCCADA3840}"/>
              </a:ext>
            </a:extLst>
          </p:cNvPr>
          <p:cNvSpPr>
            <a:spLocks noChangeArrowheads="1"/>
          </p:cNvSpPr>
          <p:nvPr/>
        </p:nvSpPr>
        <p:spPr bwMode="auto">
          <a:xfrm>
            <a:off x="4613672" y="1366837"/>
            <a:ext cx="33420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it-IT" altLang="it-IT" sz="1500">
                <a:latin typeface="Times New Roman" panose="02020603050405020304" pitchFamily="18" charset="0"/>
              </a:rPr>
              <a:t>Ho messo a disposizione degli altri le mie conoscenze?</a:t>
            </a:r>
          </a:p>
        </p:txBody>
      </p:sp>
      <p:sp>
        <p:nvSpPr>
          <p:cNvPr id="90122" name="Rettangolo 121">
            <a:extLst>
              <a:ext uri="{FF2B5EF4-FFF2-40B4-BE49-F238E27FC236}">
                <a16:creationId xmlns:a16="http://schemas.microsoft.com/office/drawing/2014/main" id="{C88B1355-1582-4A0F-ABFC-AB312133727D}"/>
              </a:ext>
            </a:extLst>
          </p:cNvPr>
          <p:cNvSpPr>
            <a:spLocks noChangeArrowheads="1"/>
          </p:cNvSpPr>
          <p:nvPr/>
        </p:nvSpPr>
        <p:spPr bwMode="auto">
          <a:xfrm>
            <a:off x="4606528" y="1865710"/>
            <a:ext cx="34230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it-IT" altLang="it-IT" sz="1500">
                <a:latin typeface="Times New Roman" panose="02020603050405020304" pitchFamily="18" charset="0"/>
              </a:rPr>
              <a:t>Ho lavorato in modo attento e costante?</a:t>
            </a:r>
          </a:p>
        </p:txBody>
      </p:sp>
      <p:sp>
        <p:nvSpPr>
          <p:cNvPr id="90123" name="Rettangolo 122">
            <a:extLst>
              <a:ext uri="{FF2B5EF4-FFF2-40B4-BE49-F238E27FC236}">
                <a16:creationId xmlns:a16="http://schemas.microsoft.com/office/drawing/2014/main" id="{C1F85B92-D74D-4EAE-BAC2-201F917D8ADA}"/>
              </a:ext>
            </a:extLst>
          </p:cNvPr>
          <p:cNvSpPr>
            <a:spLocks noChangeArrowheads="1"/>
          </p:cNvSpPr>
          <p:nvPr/>
        </p:nvSpPr>
        <p:spPr bwMode="auto">
          <a:xfrm>
            <a:off x="4589860" y="2301479"/>
            <a:ext cx="3429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it-IT" altLang="it-IT" sz="1500">
                <a:latin typeface="Times New Roman" panose="02020603050405020304" pitchFamily="18" charset="0"/>
              </a:rPr>
              <a:t>Ho sfruttato al meglio le risorse a disposizione?</a:t>
            </a:r>
          </a:p>
        </p:txBody>
      </p:sp>
      <p:sp>
        <p:nvSpPr>
          <p:cNvPr id="90124" name="Rettangolo 123">
            <a:extLst>
              <a:ext uri="{FF2B5EF4-FFF2-40B4-BE49-F238E27FC236}">
                <a16:creationId xmlns:a16="http://schemas.microsoft.com/office/drawing/2014/main" id="{69BF91B8-1A97-4172-98F0-B477E3D9493F}"/>
              </a:ext>
            </a:extLst>
          </p:cNvPr>
          <p:cNvSpPr>
            <a:spLocks noChangeArrowheads="1"/>
          </p:cNvSpPr>
          <p:nvPr/>
        </p:nvSpPr>
        <p:spPr bwMode="auto">
          <a:xfrm>
            <a:off x="4613673" y="2832498"/>
            <a:ext cx="34159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it-IT" altLang="it-IT" sz="1500">
                <a:latin typeface="Times New Roman" panose="02020603050405020304" pitchFamily="18" charset="0"/>
              </a:rPr>
              <a:t>Ho creato un lavoro chiaro ed efficace?</a:t>
            </a:r>
          </a:p>
        </p:txBody>
      </p:sp>
      <p:graphicFrame>
        <p:nvGraphicFramePr>
          <p:cNvPr id="126" name="Tabella 125">
            <a:extLst>
              <a:ext uri="{FF2B5EF4-FFF2-40B4-BE49-F238E27FC236}">
                <a16:creationId xmlns:a16="http://schemas.microsoft.com/office/drawing/2014/main" id="{62868444-C7F2-420B-BB06-CBAF299C23BF}"/>
              </a:ext>
            </a:extLst>
          </p:cNvPr>
          <p:cNvGraphicFramePr>
            <a:graphicFrameLocks noGrp="1"/>
          </p:cNvGraphicFramePr>
          <p:nvPr/>
        </p:nvGraphicFramePr>
        <p:xfrm>
          <a:off x="1223962" y="3413522"/>
          <a:ext cx="6731794" cy="1844028"/>
        </p:xfrm>
        <a:graphic>
          <a:graphicData uri="http://schemas.openxmlformats.org/drawingml/2006/table">
            <a:tbl>
              <a:tblPr firstRow="1" bandRow="1">
                <a:tableStyleId>{5940675A-B579-460E-94D1-54222C63F5DA}</a:tableStyleId>
              </a:tblPr>
              <a:tblGrid>
                <a:gridCol w="3365897">
                  <a:extLst>
                    <a:ext uri="{9D8B030D-6E8A-4147-A177-3AD203B41FA5}">
                      <a16:colId xmlns:a16="http://schemas.microsoft.com/office/drawing/2014/main" val="20000"/>
                    </a:ext>
                  </a:extLst>
                </a:gridCol>
                <a:gridCol w="3365897">
                  <a:extLst>
                    <a:ext uri="{9D8B030D-6E8A-4147-A177-3AD203B41FA5}">
                      <a16:colId xmlns:a16="http://schemas.microsoft.com/office/drawing/2014/main" val="20001"/>
                    </a:ext>
                  </a:extLst>
                </a:gridCol>
              </a:tblGrid>
              <a:tr h="891779">
                <a:tc>
                  <a:txBody>
                    <a:bodyPr/>
                    <a:lstStyle/>
                    <a:p>
                      <a:pPr algn="ctr"/>
                      <a:r>
                        <a:rPr lang="it-IT" sz="1400" b="1" dirty="0"/>
                        <a:t>PUNTI</a:t>
                      </a:r>
                      <a:r>
                        <a:rPr lang="it-IT" sz="1400" b="1" baseline="0" dirty="0"/>
                        <a:t> FORTI</a:t>
                      </a:r>
                    </a:p>
                    <a:p>
                      <a:pPr algn="ctr"/>
                      <a:endParaRPr lang="it-IT" sz="1400" b="1" baseline="0" dirty="0"/>
                    </a:p>
                    <a:p>
                      <a:pPr algn="ctr"/>
                      <a:endParaRPr lang="it-IT" sz="1400" b="1" baseline="0" dirty="0"/>
                    </a:p>
                    <a:p>
                      <a:pPr algn="ctr"/>
                      <a:endParaRPr lang="it-IT" sz="1400" b="1" dirty="0"/>
                    </a:p>
                  </a:txBody>
                  <a:tcPr marL="68579" marR="68579" marT="34287" marB="34287"/>
                </a:tc>
                <a:tc>
                  <a:txBody>
                    <a:bodyPr/>
                    <a:lstStyle/>
                    <a:p>
                      <a:pPr algn="ctr"/>
                      <a:r>
                        <a:rPr lang="it-IT" sz="1400" b="1" dirty="0"/>
                        <a:t>PUNTI</a:t>
                      </a:r>
                      <a:r>
                        <a:rPr lang="it-IT" sz="1400" b="1" baseline="0" dirty="0"/>
                        <a:t> DEBOLI</a:t>
                      </a:r>
                      <a:endParaRPr lang="it-IT" sz="1400" b="1" dirty="0"/>
                    </a:p>
                  </a:txBody>
                  <a:tcPr marL="68579" marR="68579" marT="34287" marB="34287"/>
                </a:tc>
                <a:extLst>
                  <a:ext uri="{0D108BD9-81ED-4DB2-BD59-A6C34878D82A}">
                    <a16:rowId xmlns:a16="http://schemas.microsoft.com/office/drawing/2014/main" val="10000"/>
                  </a:ext>
                </a:extLst>
              </a:tr>
              <a:tr h="891779">
                <a:tc gridSpan="2">
                  <a:txBody>
                    <a:bodyPr/>
                    <a:lstStyle/>
                    <a:p>
                      <a:pPr algn="ctr"/>
                      <a:r>
                        <a:rPr lang="it-IT" sz="1400" b="1" dirty="0"/>
                        <a:t>IDEE</a:t>
                      </a:r>
                      <a:r>
                        <a:rPr lang="it-IT" sz="1400" b="1" baseline="0" dirty="0"/>
                        <a:t> PER MIGLIORARE</a:t>
                      </a:r>
                    </a:p>
                    <a:p>
                      <a:pPr algn="ctr"/>
                      <a:endParaRPr lang="it-IT" sz="1400" b="1" baseline="0" dirty="0"/>
                    </a:p>
                    <a:p>
                      <a:pPr algn="ctr"/>
                      <a:endParaRPr lang="it-IT" sz="1400" b="1" baseline="0" dirty="0"/>
                    </a:p>
                    <a:p>
                      <a:pPr algn="ctr"/>
                      <a:endParaRPr lang="it-IT" sz="1400" b="1" dirty="0"/>
                    </a:p>
                  </a:txBody>
                  <a:tcPr marL="68579" marR="68579" marT="34287" marB="34287"/>
                </a:tc>
                <a:tc hMerge="1">
                  <a:txBody>
                    <a:bodyPr/>
                    <a:lstStyle/>
                    <a:p>
                      <a:endParaRPr lang="it-IT" dirty="0"/>
                    </a:p>
                  </a:txBody>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Oval 2">
            <a:extLst>
              <a:ext uri="{FF2B5EF4-FFF2-40B4-BE49-F238E27FC236}">
                <a16:creationId xmlns:a16="http://schemas.microsoft.com/office/drawing/2014/main" id="{F2A89430-5ED9-46EE-A279-C9D58B7CA444}"/>
              </a:ext>
            </a:extLst>
          </p:cNvPr>
          <p:cNvSpPr>
            <a:spLocks noChangeArrowheads="1"/>
          </p:cNvSpPr>
          <p:nvPr/>
        </p:nvSpPr>
        <p:spPr bwMode="auto">
          <a:xfrm>
            <a:off x="3486150" y="2628900"/>
            <a:ext cx="1943100" cy="6286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208899" name="Text Box 3">
            <a:extLst>
              <a:ext uri="{FF2B5EF4-FFF2-40B4-BE49-F238E27FC236}">
                <a16:creationId xmlns:a16="http://schemas.microsoft.com/office/drawing/2014/main" id="{B89998E4-7DB9-4217-9CE2-FF12D0A2D24F}"/>
              </a:ext>
            </a:extLst>
          </p:cNvPr>
          <p:cNvSpPr txBox="1">
            <a:spLocks noChangeArrowheads="1"/>
          </p:cNvSpPr>
          <p:nvPr/>
        </p:nvSpPr>
        <p:spPr bwMode="auto">
          <a:xfrm>
            <a:off x="2083980" y="557168"/>
            <a:ext cx="59170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dirty="0">
                <a:solidFill>
                  <a:srgbClr val="008080"/>
                </a:solidFill>
                <a:latin typeface="Arial" panose="020B0604020202020204" pitchFamily="34" charset="0"/>
              </a:rPr>
              <a:t>OPPORTUNITA’ OFFERTE ALLO STUDENTE DI RIFLETTERE SULLA PROPRIA ESPERIENZA DI APPRENDIMENTO</a:t>
            </a:r>
          </a:p>
        </p:txBody>
      </p:sp>
      <p:sp>
        <p:nvSpPr>
          <p:cNvPr id="208900" name="Text Box 4">
            <a:extLst>
              <a:ext uri="{FF2B5EF4-FFF2-40B4-BE49-F238E27FC236}">
                <a16:creationId xmlns:a16="http://schemas.microsoft.com/office/drawing/2014/main" id="{586AFCE9-305B-442B-B296-4239F1ECEAC5}"/>
              </a:ext>
            </a:extLst>
          </p:cNvPr>
          <p:cNvSpPr txBox="1">
            <a:spLocks noChangeArrowheads="1"/>
          </p:cNvSpPr>
          <p:nvPr/>
        </p:nvSpPr>
        <p:spPr bwMode="auto">
          <a:xfrm>
            <a:off x="3657600" y="2800350"/>
            <a:ext cx="1543050" cy="3231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PRESTAZIONI</a:t>
            </a:r>
          </a:p>
        </p:txBody>
      </p:sp>
      <p:sp>
        <p:nvSpPr>
          <p:cNvPr id="93189" name="Text Box 5">
            <a:extLst>
              <a:ext uri="{FF2B5EF4-FFF2-40B4-BE49-F238E27FC236}">
                <a16:creationId xmlns:a16="http://schemas.microsoft.com/office/drawing/2014/main" id="{9649BD01-8115-4F41-94F5-2BB1B8D10D6F}"/>
              </a:ext>
            </a:extLst>
          </p:cNvPr>
          <p:cNvSpPr txBox="1">
            <a:spLocks noChangeArrowheads="1"/>
          </p:cNvSpPr>
          <p:nvPr/>
        </p:nvSpPr>
        <p:spPr bwMode="auto">
          <a:xfrm>
            <a:off x="1143000" y="0"/>
            <a:ext cx="6858000" cy="32316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STRATEGIE AUTOVALUTATIVE</a:t>
            </a:r>
          </a:p>
        </p:txBody>
      </p:sp>
      <p:sp>
        <p:nvSpPr>
          <p:cNvPr id="208902" name="Text Box 6">
            <a:extLst>
              <a:ext uri="{FF2B5EF4-FFF2-40B4-BE49-F238E27FC236}">
                <a16:creationId xmlns:a16="http://schemas.microsoft.com/office/drawing/2014/main" id="{75CB28E0-BD9B-437D-B518-F826616FD3EC}"/>
              </a:ext>
            </a:extLst>
          </p:cNvPr>
          <p:cNvSpPr txBox="1">
            <a:spLocks noChangeArrowheads="1"/>
          </p:cNvSpPr>
          <p:nvPr/>
        </p:nvSpPr>
        <p:spPr bwMode="auto">
          <a:xfrm>
            <a:off x="1771650" y="4286250"/>
            <a:ext cx="5486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kumimoji="1" lang="it-IT" altLang="it-IT" sz="1350">
                <a:solidFill>
                  <a:srgbClr val="FC0422"/>
                </a:solidFill>
                <a:latin typeface="Arial" panose="020B0604020202020204" pitchFamily="34" charset="0"/>
              </a:rPr>
              <a:t>CONSAPEVOLEZZA DEL PROPRIO SAPERE</a:t>
            </a:r>
          </a:p>
        </p:txBody>
      </p:sp>
      <p:sp>
        <p:nvSpPr>
          <p:cNvPr id="208903" name="Text Box 7">
            <a:extLst>
              <a:ext uri="{FF2B5EF4-FFF2-40B4-BE49-F238E27FC236}">
                <a16:creationId xmlns:a16="http://schemas.microsoft.com/office/drawing/2014/main" id="{33CB7FC3-DE07-4974-8AA6-02A610567AF7}"/>
              </a:ext>
            </a:extLst>
          </p:cNvPr>
          <p:cNvSpPr txBox="1">
            <a:spLocks noChangeArrowheads="1"/>
          </p:cNvSpPr>
          <p:nvPr/>
        </p:nvSpPr>
        <p:spPr bwMode="auto">
          <a:xfrm>
            <a:off x="1771650" y="4686300"/>
            <a:ext cx="5486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kumimoji="1" lang="it-IT" altLang="it-IT" sz="1350">
                <a:solidFill>
                  <a:srgbClr val="FC0422"/>
                </a:solidFill>
                <a:latin typeface="Arial" panose="020B0604020202020204" pitchFamily="34" charset="0"/>
              </a:rPr>
              <a:t>ANALISI CRITICA FORZE E DEBOLEZZE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strips(downLeft)">
                                      <p:cBhvr>
                                        <p:cTn id="7" dur="500"/>
                                        <p:tgtEl>
                                          <p:spTgt spid="208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08898"/>
                                        </p:tgtEl>
                                        <p:attrNameLst>
                                          <p:attrName>style.visibility</p:attrName>
                                        </p:attrNameLst>
                                      </p:cBhvr>
                                      <p:to>
                                        <p:strVal val="visible"/>
                                      </p:to>
                                    </p:set>
                                    <p:animEffect transition="in" filter="strips(downLeft)">
                                      <p:cBhvr>
                                        <p:cTn id="12" dur="500"/>
                                        <p:tgtEl>
                                          <p:spTgt spid="208898"/>
                                        </p:tgtEl>
                                      </p:cBhvr>
                                    </p:animEffect>
                                  </p:childTnLst>
                                </p:cTn>
                              </p:par>
                            </p:childTnLst>
                          </p:cTn>
                        </p:par>
                        <p:par>
                          <p:cTn id="13" fill="hold" nodeType="afterGroup">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208900"/>
                                        </p:tgtEl>
                                        <p:attrNameLst>
                                          <p:attrName>style.visibility</p:attrName>
                                        </p:attrNameLst>
                                      </p:cBhvr>
                                      <p:to>
                                        <p:strVal val="visible"/>
                                      </p:to>
                                    </p:set>
                                    <p:animEffect transition="in" filter="strips(downLeft)">
                                      <p:cBhvr>
                                        <p:cTn id="16" dur="500"/>
                                        <p:tgtEl>
                                          <p:spTgt spid="208900"/>
                                        </p:tgtEl>
                                      </p:cBhvr>
                                    </p:animEffect>
                                  </p:childTnLst>
                                </p:cTn>
                              </p:par>
                            </p:childTnLst>
                          </p:cTn>
                        </p:par>
                        <p:par>
                          <p:cTn id="17" fill="hold" nodeType="afterGroup">
                            <p:stCondLst>
                              <p:cond delay="1000"/>
                            </p:stCondLst>
                            <p:childTnLst>
                              <p:par>
                                <p:cTn id="18" presetID="18" presetClass="entr" presetSubtype="12" fill="hold" grpId="0" nodeType="afterEffect">
                                  <p:stCondLst>
                                    <p:cond delay="1000"/>
                                  </p:stCondLst>
                                  <p:childTnLst>
                                    <p:set>
                                      <p:cBhvr>
                                        <p:cTn id="19" dur="1" fill="hold">
                                          <p:stCondLst>
                                            <p:cond delay="0"/>
                                          </p:stCondLst>
                                        </p:cTn>
                                        <p:tgtEl>
                                          <p:spTgt spid="208902"/>
                                        </p:tgtEl>
                                        <p:attrNameLst>
                                          <p:attrName>style.visibility</p:attrName>
                                        </p:attrNameLst>
                                      </p:cBhvr>
                                      <p:to>
                                        <p:strVal val="visible"/>
                                      </p:to>
                                    </p:set>
                                    <p:animEffect transition="in" filter="strips(downLeft)">
                                      <p:cBhvr>
                                        <p:cTn id="20" dur="500"/>
                                        <p:tgtEl>
                                          <p:spTgt spid="208902"/>
                                        </p:tgtEl>
                                      </p:cBhvr>
                                    </p:animEffect>
                                  </p:childTnLst>
                                </p:cTn>
                              </p:par>
                            </p:childTnLst>
                          </p:cTn>
                        </p:par>
                        <p:par>
                          <p:cTn id="21" fill="hold" nodeType="afterGroup">
                            <p:stCondLst>
                              <p:cond delay="2500"/>
                            </p:stCondLst>
                            <p:childTnLst>
                              <p:par>
                                <p:cTn id="22" presetID="18" presetClass="entr" presetSubtype="12" fill="hold" grpId="0" nodeType="afterEffect">
                                  <p:stCondLst>
                                    <p:cond delay="1000"/>
                                  </p:stCondLst>
                                  <p:childTnLst>
                                    <p:set>
                                      <p:cBhvr>
                                        <p:cTn id="23" dur="1" fill="hold">
                                          <p:stCondLst>
                                            <p:cond delay="0"/>
                                          </p:stCondLst>
                                        </p:cTn>
                                        <p:tgtEl>
                                          <p:spTgt spid="208903"/>
                                        </p:tgtEl>
                                        <p:attrNameLst>
                                          <p:attrName>style.visibility</p:attrName>
                                        </p:attrNameLst>
                                      </p:cBhvr>
                                      <p:to>
                                        <p:strVal val="visible"/>
                                      </p:to>
                                    </p:set>
                                    <p:animEffect transition="in" filter="strips(downLeft)">
                                      <p:cBhvr>
                                        <p:cTn id="24" dur="500"/>
                                        <p:tgtEl>
                                          <p:spTgt spid="208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animBg="1"/>
      <p:bldP spid="208899" grpId="0" autoUpdateAnimBg="0"/>
      <p:bldP spid="208900" grpId="0" animBg="1" autoUpdateAnimBg="0"/>
      <p:bldP spid="208902" grpId="0" autoUpdateAnimBg="0"/>
      <p:bldP spid="20890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a:extLst>
              <a:ext uri="{FF2B5EF4-FFF2-40B4-BE49-F238E27FC236}">
                <a16:creationId xmlns:a16="http://schemas.microsoft.com/office/drawing/2014/main" id="{3D8C6A0D-D776-4BA9-A74D-DEA680F0BBB1}"/>
              </a:ext>
            </a:extLst>
          </p:cNvPr>
          <p:cNvGraphicFramePr>
            <a:graphicFrameLocks noChangeAspect="1"/>
          </p:cNvGraphicFramePr>
          <p:nvPr/>
        </p:nvGraphicFramePr>
        <p:xfrm>
          <a:off x="1439466" y="948928"/>
          <a:ext cx="6186488" cy="4299347"/>
        </p:xfrm>
        <a:graphic>
          <a:graphicData uri="http://schemas.openxmlformats.org/presentationml/2006/ole">
            <mc:AlternateContent xmlns:mc="http://schemas.openxmlformats.org/markup-compatibility/2006">
              <mc:Choice xmlns:v="urn:schemas-microsoft-com:vml" Requires="v">
                <p:oleObj name="Diapositiva" r:id="rId3" imgW="1402135" imgH="1051552" progId="PowerPoint.Slide.8">
                  <p:embed/>
                </p:oleObj>
              </mc:Choice>
              <mc:Fallback>
                <p:oleObj name="Diapositiva" r:id="rId3" imgW="1402135" imgH="1051552" progId="PowerPoint.Slide.8">
                  <p:embed/>
                  <p:pic>
                    <p:nvPicPr>
                      <p:cNvPr id="11266" name="Object 2">
                        <a:extLst>
                          <a:ext uri="{FF2B5EF4-FFF2-40B4-BE49-F238E27FC236}">
                            <a16:creationId xmlns:a16="http://schemas.microsoft.com/office/drawing/2014/main" id="{3D8C6A0D-D776-4BA9-A74D-DEA680F0B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466" y="948928"/>
                        <a:ext cx="6186488" cy="429934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9" name="Text Box 2">
            <a:extLst>
              <a:ext uri="{FF2B5EF4-FFF2-40B4-BE49-F238E27FC236}">
                <a16:creationId xmlns:a16="http://schemas.microsoft.com/office/drawing/2014/main" id="{4CC9F847-E282-42C9-BA0B-8289787AC2AA}"/>
              </a:ext>
            </a:extLst>
          </p:cNvPr>
          <p:cNvSpPr txBox="1">
            <a:spLocks noChangeArrowheads="1"/>
          </p:cNvSpPr>
          <p:nvPr/>
        </p:nvSpPr>
        <p:spPr bwMode="auto">
          <a:xfrm>
            <a:off x="1143000" y="45720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None/>
            </a:pPr>
            <a:r>
              <a:rPr lang="it-IT" altLang="it-IT" sz="1800" b="1">
                <a:solidFill>
                  <a:srgbClr val="FF0000"/>
                </a:solidFill>
                <a:latin typeface="Times New Roman" panose="02020603050405020304" pitchFamily="18" charset="0"/>
              </a:rPr>
              <a:t>L’ICEBERG DELL’APPRENDIMENTO</a:t>
            </a:r>
          </a:p>
        </p:txBody>
      </p:sp>
      <p:sp>
        <p:nvSpPr>
          <p:cNvPr id="12292" name="Text Box 13">
            <a:extLst>
              <a:ext uri="{FF2B5EF4-FFF2-40B4-BE49-F238E27FC236}">
                <a16:creationId xmlns:a16="http://schemas.microsoft.com/office/drawing/2014/main" id="{7EEC627E-D204-4BCC-A2CD-8914BFDAF392}"/>
              </a:ext>
            </a:extLst>
          </p:cNvPr>
          <p:cNvSpPr txBox="1">
            <a:spLocks noChangeArrowheads="1"/>
          </p:cNvSpPr>
          <p:nvPr/>
        </p:nvSpPr>
        <p:spPr bwMode="auto">
          <a:xfrm>
            <a:off x="1143000" y="1"/>
            <a:ext cx="6858000" cy="276999"/>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r>
              <a:rPr kumimoji="1" lang="it-IT" altLang="it-IT" sz="1200" b="1">
                <a:solidFill>
                  <a:schemeClr val="bg1"/>
                </a:solidFill>
                <a:latin typeface="Times New Roman" panose="02020603050405020304" pitchFamily="18" charset="0"/>
              </a:rPr>
              <a:t>PROCESSO VALUTATIVO</a:t>
            </a:r>
          </a:p>
        </p:txBody>
      </p:sp>
      <p:sp>
        <p:nvSpPr>
          <p:cNvPr id="11" name="Text Box 18">
            <a:extLst>
              <a:ext uri="{FF2B5EF4-FFF2-40B4-BE49-F238E27FC236}">
                <a16:creationId xmlns:a16="http://schemas.microsoft.com/office/drawing/2014/main" id="{F9A6B5AB-B26A-4436-A65F-A1ABF7E03A9B}"/>
              </a:ext>
            </a:extLst>
          </p:cNvPr>
          <p:cNvSpPr txBox="1">
            <a:spLocks noChangeArrowheads="1"/>
          </p:cNvSpPr>
          <p:nvPr/>
        </p:nvSpPr>
        <p:spPr bwMode="auto">
          <a:xfrm>
            <a:off x="5750719" y="1828800"/>
            <a:ext cx="1620441" cy="3231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kumimoji="1" lang="it-IT" altLang="it-IT" sz="1500" b="1">
                <a:solidFill>
                  <a:srgbClr val="FF0000"/>
                </a:solidFill>
                <a:latin typeface="Times New Roman" panose="02020603050405020304" pitchFamily="18" charset="0"/>
              </a:rPr>
              <a:t>PRODOTTO</a:t>
            </a:r>
          </a:p>
        </p:txBody>
      </p:sp>
      <p:cxnSp>
        <p:nvCxnSpPr>
          <p:cNvPr id="12" name="Connettore 2 11">
            <a:extLst>
              <a:ext uri="{FF2B5EF4-FFF2-40B4-BE49-F238E27FC236}">
                <a16:creationId xmlns:a16="http://schemas.microsoft.com/office/drawing/2014/main" id="{2E77C8D3-1EBE-4B4B-B187-1303E026218C}"/>
              </a:ext>
            </a:extLst>
          </p:cNvPr>
          <p:cNvCxnSpPr/>
          <p:nvPr/>
        </p:nvCxnSpPr>
        <p:spPr>
          <a:xfrm flipH="1">
            <a:off x="3545681" y="1977629"/>
            <a:ext cx="220503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 Box 19">
            <a:extLst>
              <a:ext uri="{FF2B5EF4-FFF2-40B4-BE49-F238E27FC236}">
                <a16:creationId xmlns:a16="http://schemas.microsoft.com/office/drawing/2014/main" id="{07344C6C-B097-4F9F-AEE7-8BB0991F14BD}"/>
              </a:ext>
            </a:extLst>
          </p:cNvPr>
          <p:cNvSpPr txBox="1">
            <a:spLocks noChangeArrowheads="1"/>
          </p:cNvSpPr>
          <p:nvPr/>
        </p:nvSpPr>
        <p:spPr bwMode="auto">
          <a:xfrm>
            <a:off x="5930504" y="3470673"/>
            <a:ext cx="1620440" cy="3231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kumimoji="1" lang="it-IT" altLang="it-IT" sz="1500" b="1">
                <a:solidFill>
                  <a:srgbClr val="FF0000"/>
                </a:solidFill>
                <a:latin typeface="Times New Roman" panose="02020603050405020304" pitchFamily="18" charset="0"/>
              </a:rPr>
              <a:t>PROCESSO</a:t>
            </a:r>
          </a:p>
        </p:txBody>
      </p:sp>
      <p:cxnSp>
        <p:nvCxnSpPr>
          <p:cNvPr id="14" name="Connettore 2 13">
            <a:extLst>
              <a:ext uri="{FF2B5EF4-FFF2-40B4-BE49-F238E27FC236}">
                <a16:creationId xmlns:a16="http://schemas.microsoft.com/office/drawing/2014/main" id="{125DAB25-3B82-4555-B68E-44174FE9CA5B}"/>
              </a:ext>
            </a:extLst>
          </p:cNvPr>
          <p:cNvCxnSpPr/>
          <p:nvPr/>
        </p:nvCxnSpPr>
        <p:spPr>
          <a:xfrm flipH="1">
            <a:off x="3550444" y="3620691"/>
            <a:ext cx="238006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ppt_w</p:attrName>
                                        </p:attrNameLst>
                                      </p:cBhvr>
                                      <p:tavLst>
                                        <p:tav tm="0">
                                          <p:val>
                                            <p:fltVal val="0"/>
                                          </p:val>
                                        </p:tav>
                                        <p:tav tm="100000">
                                          <p:val>
                                            <p:strVal val="#ppt_w"/>
                                          </p:val>
                                        </p:tav>
                                      </p:tavLst>
                                    </p:anim>
                                    <p:anim calcmode="lin" valueType="num">
                                      <p:cBhvr>
                                        <p:cTn id="8" dur="500" fill="hold"/>
                                        <p:tgtEl>
                                          <p:spTgt spid="11269"/>
                                        </p:tgtEl>
                                        <p:attrNameLst>
                                          <p:attrName>ppt_h</p:attrName>
                                        </p:attrNameLst>
                                      </p:cBhvr>
                                      <p:tavLst>
                                        <p:tav tm="0">
                                          <p:val>
                                            <p:fltVal val="0"/>
                                          </p:val>
                                        </p:tav>
                                        <p:tav tm="100000">
                                          <p:val>
                                            <p:strVal val="#ppt_h"/>
                                          </p:val>
                                        </p:tav>
                                      </p:tavLst>
                                    </p:anim>
                                    <p:animEffect transition="in" filter="fade">
                                      <p:cBhvr>
                                        <p:cTn id="9" dur="500"/>
                                        <p:tgtEl>
                                          <p:spTgt spid="11269"/>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Effect transition="in" filter="fade">
                                      <p:cBhvr>
                                        <p:cTn id="15" dur="500"/>
                                        <p:tgtEl>
                                          <p:spTgt spid="11266"/>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Oval 2">
            <a:extLst>
              <a:ext uri="{FF2B5EF4-FFF2-40B4-BE49-F238E27FC236}">
                <a16:creationId xmlns:a16="http://schemas.microsoft.com/office/drawing/2014/main" id="{C999C02D-0EDC-4FF4-B184-83FFD4080F2A}"/>
              </a:ext>
            </a:extLst>
          </p:cNvPr>
          <p:cNvSpPr>
            <a:spLocks noChangeArrowheads="1"/>
          </p:cNvSpPr>
          <p:nvPr/>
        </p:nvSpPr>
        <p:spPr bwMode="auto">
          <a:xfrm>
            <a:off x="3028950" y="2171700"/>
            <a:ext cx="2800350" cy="1485900"/>
          </a:xfrm>
          <a:prstGeom prst="ellipse">
            <a:avLst/>
          </a:prstGeom>
          <a:solidFill>
            <a:srgbClr val="008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95235" name="Oval 3">
            <a:extLst>
              <a:ext uri="{FF2B5EF4-FFF2-40B4-BE49-F238E27FC236}">
                <a16:creationId xmlns:a16="http://schemas.microsoft.com/office/drawing/2014/main" id="{4772C42F-DE3C-4D76-852E-F5A9B35C1786}"/>
              </a:ext>
            </a:extLst>
          </p:cNvPr>
          <p:cNvSpPr>
            <a:spLocks noChangeArrowheads="1"/>
          </p:cNvSpPr>
          <p:nvPr/>
        </p:nvSpPr>
        <p:spPr bwMode="auto">
          <a:xfrm>
            <a:off x="3486150" y="2628900"/>
            <a:ext cx="1943100" cy="628650"/>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95236" name="Text Box 4">
            <a:extLst>
              <a:ext uri="{FF2B5EF4-FFF2-40B4-BE49-F238E27FC236}">
                <a16:creationId xmlns:a16="http://schemas.microsoft.com/office/drawing/2014/main" id="{F88FA385-594C-4886-AD6C-EED87C001142}"/>
              </a:ext>
            </a:extLst>
          </p:cNvPr>
          <p:cNvSpPr txBox="1">
            <a:spLocks noChangeArrowheads="1"/>
          </p:cNvSpPr>
          <p:nvPr/>
        </p:nvSpPr>
        <p:spPr bwMode="auto">
          <a:xfrm>
            <a:off x="1943100" y="494614"/>
            <a:ext cx="6057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dirty="0">
                <a:solidFill>
                  <a:srgbClr val="008080"/>
                </a:solidFill>
                <a:latin typeface="Arial" panose="020B0604020202020204" pitchFamily="34" charset="0"/>
              </a:rPr>
              <a:t>OPPORTUNITA’ OFFERTE ALLO STUDENTE DI RIFLETTERE SULLA PROPRIA ESPERIENZA DI APPRENDIMENTO</a:t>
            </a:r>
          </a:p>
        </p:txBody>
      </p:sp>
      <p:sp>
        <p:nvSpPr>
          <p:cNvPr id="95237" name="Text Box 5">
            <a:extLst>
              <a:ext uri="{FF2B5EF4-FFF2-40B4-BE49-F238E27FC236}">
                <a16:creationId xmlns:a16="http://schemas.microsoft.com/office/drawing/2014/main" id="{5536796A-CE53-4323-B073-DC32616E64C0}"/>
              </a:ext>
            </a:extLst>
          </p:cNvPr>
          <p:cNvSpPr txBox="1">
            <a:spLocks noChangeArrowheads="1"/>
          </p:cNvSpPr>
          <p:nvPr/>
        </p:nvSpPr>
        <p:spPr bwMode="auto">
          <a:xfrm>
            <a:off x="3657600" y="2800350"/>
            <a:ext cx="1543050" cy="3231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PRESTAZIONI</a:t>
            </a:r>
          </a:p>
        </p:txBody>
      </p:sp>
      <p:sp>
        <p:nvSpPr>
          <p:cNvPr id="215046" name="Text Box 6">
            <a:extLst>
              <a:ext uri="{FF2B5EF4-FFF2-40B4-BE49-F238E27FC236}">
                <a16:creationId xmlns:a16="http://schemas.microsoft.com/office/drawing/2014/main" id="{4584DF4F-73E5-489B-A3B2-AEC43BB45545}"/>
              </a:ext>
            </a:extLst>
          </p:cNvPr>
          <p:cNvSpPr txBox="1">
            <a:spLocks noChangeArrowheads="1"/>
          </p:cNvSpPr>
          <p:nvPr/>
        </p:nvSpPr>
        <p:spPr bwMode="auto">
          <a:xfrm>
            <a:off x="3714750" y="2286000"/>
            <a:ext cx="1543050" cy="32316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PROCESSI</a:t>
            </a:r>
          </a:p>
        </p:txBody>
      </p:sp>
      <p:sp>
        <p:nvSpPr>
          <p:cNvPr id="95239" name="Text Box 7">
            <a:extLst>
              <a:ext uri="{FF2B5EF4-FFF2-40B4-BE49-F238E27FC236}">
                <a16:creationId xmlns:a16="http://schemas.microsoft.com/office/drawing/2014/main" id="{2D30AF98-120E-49DA-86A4-DEEB0DBB8D25}"/>
              </a:ext>
            </a:extLst>
          </p:cNvPr>
          <p:cNvSpPr txBox="1">
            <a:spLocks noChangeArrowheads="1"/>
          </p:cNvSpPr>
          <p:nvPr/>
        </p:nvSpPr>
        <p:spPr bwMode="auto">
          <a:xfrm>
            <a:off x="1679944" y="0"/>
            <a:ext cx="6321056" cy="32316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STRATEGIE AUTOVALUTATIVE</a:t>
            </a:r>
          </a:p>
        </p:txBody>
      </p:sp>
      <p:sp>
        <p:nvSpPr>
          <p:cNvPr id="215048" name="Text Box 8">
            <a:extLst>
              <a:ext uri="{FF2B5EF4-FFF2-40B4-BE49-F238E27FC236}">
                <a16:creationId xmlns:a16="http://schemas.microsoft.com/office/drawing/2014/main" id="{4ECD59B8-9F67-4C58-937D-966AC924B86A}"/>
              </a:ext>
            </a:extLst>
          </p:cNvPr>
          <p:cNvSpPr txBox="1">
            <a:spLocks noChangeArrowheads="1"/>
          </p:cNvSpPr>
          <p:nvPr/>
        </p:nvSpPr>
        <p:spPr bwMode="auto">
          <a:xfrm>
            <a:off x="1543050" y="4286250"/>
            <a:ext cx="62293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kumimoji="1" lang="it-IT" altLang="it-IT" sz="1350">
                <a:solidFill>
                  <a:srgbClr val="008000"/>
                </a:solidFill>
                <a:latin typeface="Arial" panose="020B0604020202020204" pitchFamily="34" charset="0"/>
              </a:rPr>
              <a:t>CONSAPEVOLEZZA STRATEGIE MENTALI E STILI DI APPRENDIMENTO</a:t>
            </a:r>
          </a:p>
        </p:txBody>
      </p:sp>
      <p:sp>
        <p:nvSpPr>
          <p:cNvPr id="215049" name="Text Box 9">
            <a:extLst>
              <a:ext uri="{FF2B5EF4-FFF2-40B4-BE49-F238E27FC236}">
                <a16:creationId xmlns:a16="http://schemas.microsoft.com/office/drawing/2014/main" id="{084D458D-8DDC-4C18-9A56-0A22589AA71D}"/>
              </a:ext>
            </a:extLst>
          </p:cNvPr>
          <p:cNvSpPr txBox="1">
            <a:spLocks noChangeArrowheads="1"/>
          </p:cNvSpPr>
          <p:nvPr/>
        </p:nvSpPr>
        <p:spPr bwMode="auto">
          <a:xfrm>
            <a:off x="1943100" y="4686300"/>
            <a:ext cx="5486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kumimoji="1" lang="it-IT" altLang="it-IT" sz="1350">
                <a:solidFill>
                  <a:srgbClr val="008000"/>
                </a:solidFill>
                <a:latin typeface="Arial" panose="020B0604020202020204" pitchFamily="34" charset="0"/>
              </a:rPr>
              <a:t>CONTROLLO NELLA GESTIONE DEI COMPITI COGNITIVI</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strips(downLeft)">
                                      <p:cBhvr>
                                        <p:cTn id="7" dur="500"/>
                                        <p:tgtEl>
                                          <p:spTgt spid="215042"/>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15046"/>
                                        </p:tgtEl>
                                        <p:attrNameLst>
                                          <p:attrName>style.visibility</p:attrName>
                                        </p:attrNameLst>
                                      </p:cBhvr>
                                      <p:to>
                                        <p:strVal val="visible"/>
                                      </p:to>
                                    </p:set>
                                    <p:animEffect transition="in" filter="strips(downLeft)">
                                      <p:cBhvr>
                                        <p:cTn id="11" dur="500"/>
                                        <p:tgtEl>
                                          <p:spTgt spid="215046"/>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1000"/>
                                  </p:stCondLst>
                                  <p:childTnLst>
                                    <p:set>
                                      <p:cBhvr>
                                        <p:cTn id="14" dur="1" fill="hold">
                                          <p:stCondLst>
                                            <p:cond delay="0"/>
                                          </p:stCondLst>
                                        </p:cTn>
                                        <p:tgtEl>
                                          <p:spTgt spid="215048"/>
                                        </p:tgtEl>
                                        <p:attrNameLst>
                                          <p:attrName>style.visibility</p:attrName>
                                        </p:attrNameLst>
                                      </p:cBhvr>
                                      <p:to>
                                        <p:strVal val="visible"/>
                                      </p:to>
                                    </p:set>
                                    <p:animEffect transition="in" filter="strips(downLeft)">
                                      <p:cBhvr>
                                        <p:cTn id="15" dur="500"/>
                                        <p:tgtEl>
                                          <p:spTgt spid="215048"/>
                                        </p:tgtEl>
                                      </p:cBhvr>
                                    </p:animEffect>
                                  </p:childTnLst>
                                </p:cTn>
                              </p:par>
                            </p:childTnLst>
                          </p:cTn>
                        </p:par>
                        <p:par>
                          <p:cTn id="16" fill="hold" nodeType="afterGroup">
                            <p:stCondLst>
                              <p:cond delay="2500"/>
                            </p:stCondLst>
                            <p:childTnLst>
                              <p:par>
                                <p:cTn id="17" presetID="18" presetClass="entr" presetSubtype="12" fill="hold" grpId="0" nodeType="afterEffect">
                                  <p:stCondLst>
                                    <p:cond delay="1000"/>
                                  </p:stCondLst>
                                  <p:childTnLst>
                                    <p:set>
                                      <p:cBhvr>
                                        <p:cTn id="18" dur="1" fill="hold">
                                          <p:stCondLst>
                                            <p:cond delay="0"/>
                                          </p:stCondLst>
                                        </p:cTn>
                                        <p:tgtEl>
                                          <p:spTgt spid="215049"/>
                                        </p:tgtEl>
                                        <p:attrNameLst>
                                          <p:attrName>style.visibility</p:attrName>
                                        </p:attrNameLst>
                                      </p:cBhvr>
                                      <p:to>
                                        <p:strVal val="visible"/>
                                      </p:to>
                                    </p:set>
                                    <p:animEffect transition="in" filter="strips(downLeft)">
                                      <p:cBhvr>
                                        <p:cTn id="19" dur="500"/>
                                        <p:tgtEl>
                                          <p:spTgt spid="215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nimBg="1"/>
      <p:bldP spid="215046" grpId="0" animBg="1" autoUpdateAnimBg="0"/>
      <p:bldP spid="215048" grpId="0" autoUpdateAnimBg="0"/>
      <p:bldP spid="21504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Oval 2">
            <a:extLst>
              <a:ext uri="{FF2B5EF4-FFF2-40B4-BE49-F238E27FC236}">
                <a16:creationId xmlns:a16="http://schemas.microsoft.com/office/drawing/2014/main" id="{064F8166-6C34-4557-A28C-FE9133649021}"/>
              </a:ext>
            </a:extLst>
          </p:cNvPr>
          <p:cNvSpPr>
            <a:spLocks noChangeArrowheads="1"/>
          </p:cNvSpPr>
          <p:nvPr/>
        </p:nvSpPr>
        <p:spPr bwMode="auto">
          <a:xfrm>
            <a:off x="2514600" y="1771650"/>
            <a:ext cx="3829050" cy="2171700"/>
          </a:xfrm>
          <a:prstGeom prst="ellipse">
            <a:avLst/>
          </a:prstGeom>
          <a:solidFill>
            <a:srgbClr val="0000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97283" name="Oval 3">
            <a:extLst>
              <a:ext uri="{FF2B5EF4-FFF2-40B4-BE49-F238E27FC236}">
                <a16:creationId xmlns:a16="http://schemas.microsoft.com/office/drawing/2014/main" id="{DCA3A1F3-B1B6-4DE4-AF58-383D6370E15C}"/>
              </a:ext>
            </a:extLst>
          </p:cNvPr>
          <p:cNvSpPr>
            <a:spLocks noChangeArrowheads="1"/>
          </p:cNvSpPr>
          <p:nvPr/>
        </p:nvSpPr>
        <p:spPr bwMode="auto">
          <a:xfrm>
            <a:off x="3028950" y="2171700"/>
            <a:ext cx="2800350" cy="1485900"/>
          </a:xfrm>
          <a:prstGeom prst="ellipse">
            <a:avLst/>
          </a:prstGeom>
          <a:solidFill>
            <a:srgbClr val="008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97284" name="Oval 4">
            <a:extLst>
              <a:ext uri="{FF2B5EF4-FFF2-40B4-BE49-F238E27FC236}">
                <a16:creationId xmlns:a16="http://schemas.microsoft.com/office/drawing/2014/main" id="{392C23F3-D92C-41A2-8748-BB54040EBFF7}"/>
              </a:ext>
            </a:extLst>
          </p:cNvPr>
          <p:cNvSpPr>
            <a:spLocks noChangeArrowheads="1"/>
          </p:cNvSpPr>
          <p:nvPr/>
        </p:nvSpPr>
        <p:spPr bwMode="auto">
          <a:xfrm>
            <a:off x="3486150" y="2628900"/>
            <a:ext cx="1943100" cy="628650"/>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97285" name="Text Box 5">
            <a:extLst>
              <a:ext uri="{FF2B5EF4-FFF2-40B4-BE49-F238E27FC236}">
                <a16:creationId xmlns:a16="http://schemas.microsoft.com/office/drawing/2014/main" id="{CB92D310-EED3-47EF-8FC4-F66EA8E51918}"/>
              </a:ext>
            </a:extLst>
          </p:cNvPr>
          <p:cNvSpPr txBox="1">
            <a:spLocks noChangeArrowheads="1"/>
          </p:cNvSpPr>
          <p:nvPr/>
        </p:nvSpPr>
        <p:spPr bwMode="auto">
          <a:xfrm>
            <a:off x="1943100" y="457200"/>
            <a:ext cx="6057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dirty="0">
                <a:solidFill>
                  <a:srgbClr val="008080"/>
                </a:solidFill>
                <a:latin typeface="Arial" panose="020B0604020202020204" pitchFamily="34" charset="0"/>
              </a:rPr>
              <a:t>OPPORTUNITA’ OFFERTE ALLO STUDENTE DI RIFLETTERE SULLA PROPRIA ESPERIENZA DI APPRENDIMENTO</a:t>
            </a:r>
          </a:p>
        </p:txBody>
      </p:sp>
      <p:sp>
        <p:nvSpPr>
          <p:cNvPr id="97286" name="Text Box 6">
            <a:extLst>
              <a:ext uri="{FF2B5EF4-FFF2-40B4-BE49-F238E27FC236}">
                <a16:creationId xmlns:a16="http://schemas.microsoft.com/office/drawing/2014/main" id="{2F396E47-7ACA-46B6-80EA-E15252BBF151}"/>
              </a:ext>
            </a:extLst>
          </p:cNvPr>
          <p:cNvSpPr txBox="1">
            <a:spLocks noChangeArrowheads="1"/>
          </p:cNvSpPr>
          <p:nvPr/>
        </p:nvSpPr>
        <p:spPr bwMode="auto">
          <a:xfrm>
            <a:off x="3657600" y="2800350"/>
            <a:ext cx="1543050" cy="3231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PRESTAZIONI</a:t>
            </a:r>
          </a:p>
        </p:txBody>
      </p:sp>
      <p:sp>
        <p:nvSpPr>
          <p:cNvPr id="97287" name="Text Box 7">
            <a:extLst>
              <a:ext uri="{FF2B5EF4-FFF2-40B4-BE49-F238E27FC236}">
                <a16:creationId xmlns:a16="http://schemas.microsoft.com/office/drawing/2014/main" id="{64FC2959-05CF-4C4A-B0F1-346C6BADFF08}"/>
              </a:ext>
            </a:extLst>
          </p:cNvPr>
          <p:cNvSpPr txBox="1">
            <a:spLocks noChangeArrowheads="1"/>
          </p:cNvSpPr>
          <p:nvPr/>
        </p:nvSpPr>
        <p:spPr bwMode="auto">
          <a:xfrm>
            <a:off x="3714750" y="2286000"/>
            <a:ext cx="1543050" cy="32316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PROCESSI</a:t>
            </a:r>
          </a:p>
        </p:txBody>
      </p:sp>
      <p:sp>
        <p:nvSpPr>
          <p:cNvPr id="221192" name="Text Box 8">
            <a:extLst>
              <a:ext uri="{FF2B5EF4-FFF2-40B4-BE49-F238E27FC236}">
                <a16:creationId xmlns:a16="http://schemas.microsoft.com/office/drawing/2014/main" id="{EDC0234A-6F67-4F43-A21D-67C9FCE249A7}"/>
              </a:ext>
            </a:extLst>
          </p:cNvPr>
          <p:cNvSpPr txBox="1">
            <a:spLocks noChangeArrowheads="1"/>
          </p:cNvSpPr>
          <p:nvPr/>
        </p:nvSpPr>
        <p:spPr bwMode="auto">
          <a:xfrm>
            <a:off x="3486150" y="1885950"/>
            <a:ext cx="1943100" cy="32316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ATTEGGIAMENTI</a:t>
            </a:r>
          </a:p>
        </p:txBody>
      </p:sp>
      <p:sp>
        <p:nvSpPr>
          <p:cNvPr id="97289" name="Text Box 9">
            <a:extLst>
              <a:ext uri="{FF2B5EF4-FFF2-40B4-BE49-F238E27FC236}">
                <a16:creationId xmlns:a16="http://schemas.microsoft.com/office/drawing/2014/main" id="{DD341833-A112-4144-B57B-FEC127D5DE9A}"/>
              </a:ext>
            </a:extLst>
          </p:cNvPr>
          <p:cNvSpPr txBox="1">
            <a:spLocks noChangeArrowheads="1"/>
          </p:cNvSpPr>
          <p:nvPr/>
        </p:nvSpPr>
        <p:spPr bwMode="auto">
          <a:xfrm>
            <a:off x="1143000" y="0"/>
            <a:ext cx="6858000" cy="32316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STRATEGIE AUTOVALUTATIVE</a:t>
            </a:r>
          </a:p>
        </p:txBody>
      </p:sp>
      <p:sp>
        <p:nvSpPr>
          <p:cNvPr id="221194" name="Text Box 10">
            <a:extLst>
              <a:ext uri="{FF2B5EF4-FFF2-40B4-BE49-F238E27FC236}">
                <a16:creationId xmlns:a16="http://schemas.microsoft.com/office/drawing/2014/main" id="{EFEF5372-0978-4CAD-8A43-6D4BF3379C9E}"/>
              </a:ext>
            </a:extLst>
          </p:cNvPr>
          <p:cNvSpPr txBox="1">
            <a:spLocks noChangeArrowheads="1"/>
          </p:cNvSpPr>
          <p:nvPr/>
        </p:nvSpPr>
        <p:spPr bwMode="auto">
          <a:xfrm>
            <a:off x="1943100" y="4343400"/>
            <a:ext cx="5715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kumimoji="1" lang="it-IT" altLang="it-IT" sz="1350">
                <a:solidFill>
                  <a:schemeClr val="accent2"/>
                </a:solidFill>
                <a:latin typeface="Arial" panose="020B0604020202020204" pitchFamily="34" charset="0"/>
              </a:rPr>
              <a:t>CONSAPEVOLEZZA FATTORI SOCIO-EMOTIVI</a:t>
            </a:r>
          </a:p>
        </p:txBody>
      </p:sp>
      <p:sp>
        <p:nvSpPr>
          <p:cNvPr id="221195" name="Text Box 11">
            <a:extLst>
              <a:ext uri="{FF2B5EF4-FFF2-40B4-BE49-F238E27FC236}">
                <a16:creationId xmlns:a16="http://schemas.microsoft.com/office/drawing/2014/main" id="{A6711939-B03B-42A8-BA32-555646C1AF42}"/>
              </a:ext>
            </a:extLst>
          </p:cNvPr>
          <p:cNvSpPr txBox="1">
            <a:spLocks noChangeArrowheads="1"/>
          </p:cNvSpPr>
          <p:nvPr/>
        </p:nvSpPr>
        <p:spPr bwMode="auto">
          <a:xfrm>
            <a:off x="1771650" y="4743450"/>
            <a:ext cx="5715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kumimoji="1" lang="it-IT" altLang="it-IT" sz="1350">
                <a:solidFill>
                  <a:schemeClr val="accent2"/>
                </a:solidFill>
                <a:latin typeface="Arial" panose="020B0604020202020204" pitchFamily="34" charset="0"/>
              </a:rPr>
              <a:t>CONTROLLO MODALITA’ DI LAVORO</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strips(downLeft)">
                                      <p:cBhvr>
                                        <p:cTn id="7" dur="500"/>
                                        <p:tgtEl>
                                          <p:spTgt spid="221186"/>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21192"/>
                                        </p:tgtEl>
                                        <p:attrNameLst>
                                          <p:attrName>style.visibility</p:attrName>
                                        </p:attrNameLst>
                                      </p:cBhvr>
                                      <p:to>
                                        <p:strVal val="visible"/>
                                      </p:to>
                                    </p:set>
                                    <p:animEffect transition="in" filter="strips(downLeft)">
                                      <p:cBhvr>
                                        <p:cTn id="11" dur="500"/>
                                        <p:tgtEl>
                                          <p:spTgt spid="221192"/>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1000"/>
                                  </p:stCondLst>
                                  <p:childTnLst>
                                    <p:set>
                                      <p:cBhvr>
                                        <p:cTn id="14" dur="1" fill="hold">
                                          <p:stCondLst>
                                            <p:cond delay="0"/>
                                          </p:stCondLst>
                                        </p:cTn>
                                        <p:tgtEl>
                                          <p:spTgt spid="221194"/>
                                        </p:tgtEl>
                                        <p:attrNameLst>
                                          <p:attrName>style.visibility</p:attrName>
                                        </p:attrNameLst>
                                      </p:cBhvr>
                                      <p:to>
                                        <p:strVal val="visible"/>
                                      </p:to>
                                    </p:set>
                                    <p:animEffect transition="in" filter="strips(downLeft)">
                                      <p:cBhvr>
                                        <p:cTn id="15" dur="500"/>
                                        <p:tgtEl>
                                          <p:spTgt spid="221194"/>
                                        </p:tgtEl>
                                      </p:cBhvr>
                                    </p:animEffect>
                                  </p:childTnLst>
                                </p:cTn>
                              </p:par>
                            </p:childTnLst>
                          </p:cTn>
                        </p:par>
                        <p:par>
                          <p:cTn id="16" fill="hold" nodeType="afterGroup">
                            <p:stCondLst>
                              <p:cond delay="2500"/>
                            </p:stCondLst>
                            <p:childTnLst>
                              <p:par>
                                <p:cTn id="17" presetID="18" presetClass="entr" presetSubtype="12" fill="hold" grpId="0" nodeType="afterEffect">
                                  <p:stCondLst>
                                    <p:cond delay="1000"/>
                                  </p:stCondLst>
                                  <p:childTnLst>
                                    <p:set>
                                      <p:cBhvr>
                                        <p:cTn id="18" dur="1" fill="hold">
                                          <p:stCondLst>
                                            <p:cond delay="0"/>
                                          </p:stCondLst>
                                        </p:cTn>
                                        <p:tgtEl>
                                          <p:spTgt spid="221195"/>
                                        </p:tgtEl>
                                        <p:attrNameLst>
                                          <p:attrName>style.visibility</p:attrName>
                                        </p:attrNameLst>
                                      </p:cBhvr>
                                      <p:to>
                                        <p:strVal val="visible"/>
                                      </p:to>
                                    </p:set>
                                    <p:animEffect transition="in" filter="strips(downLeft)">
                                      <p:cBhvr>
                                        <p:cTn id="19" dur="500"/>
                                        <p:tgtEl>
                                          <p:spTgt spid="221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p:bldP spid="221192" grpId="0" animBg="1" autoUpdateAnimBg="0"/>
      <p:bldP spid="221194" grpId="0" autoUpdateAnimBg="0"/>
      <p:bldP spid="22119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Oval 2">
            <a:extLst>
              <a:ext uri="{FF2B5EF4-FFF2-40B4-BE49-F238E27FC236}">
                <a16:creationId xmlns:a16="http://schemas.microsoft.com/office/drawing/2014/main" id="{761F022E-B026-4F95-98A3-3791FE58E735}"/>
              </a:ext>
            </a:extLst>
          </p:cNvPr>
          <p:cNvSpPr>
            <a:spLocks noChangeArrowheads="1"/>
          </p:cNvSpPr>
          <p:nvPr/>
        </p:nvSpPr>
        <p:spPr bwMode="auto">
          <a:xfrm>
            <a:off x="2000250" y="1314450"/>
            <a:ext cx="4857750" cy="3028950"/>
          </a:xfrm>
          <a:prstGeom prst="ellipse">
            <a:avLst/>
          </a:prstGeom>
          <a:solidFill>
            <a:srgbClr val="CC00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99331" name="Oval 3">
            <a:extLst>
              <a:ext uri="{FF2B5EF4-FFF2-40B4-BE49-F238E27FC236}">
                <a16:creationId xmlns:a16="http://schemas.microsoft.com/office/drawing/2014/main" id="{A494C64E-378F-4BC9-80B5-CB001156D391}"/>
              </a:ext>
            </a:extLst>
          </p:cNvPr>
          <p:cNvSpPr>
            <a:spLocks noChangeArrowheads="1"/>
          </p:cNvSpPr>
          <p:nvPr/>
        </p:nvSpPr>
        <p:spPr bwMode="auto">
          <a:xfrm>
            <a:off x="2514600" y="1771650"/>
            <a:ext cx="3829050" cy="2171700"/>
          </a:xfrm>
          <a:prstGeom prst="ellipse">
            <a:avLst/>
          </a:prstGeom>
          <a:solidFill>
            <a:srgbClr val="0000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99332" name="Oval 4">
            <a:extLst>
              <a:ext uri="{FF2B5EF4-FFF2-40B4-BE49-F238E27FC236}">
                <a16:creationId xmlns:a16="http://schemas.microsoft.com/office/drawing/2014/main" id="{79E7BF36-F2FA-40B3-B613-61D0FBB22453}"/>
              </a:ext>
            </a:extLst>
          </p:cNvPr>
          <p:cNvSpPr>
            <a:spLocks noChangeArrowheads="1"/>
          </p:cNvSpPr>
          <p:nvPr/>
        </p:nvSpPr>
        <p:spPr bwMode="auto">
          <a:xfrm>
            <a:off x="3028950" y="2171700"/>
            <a:ext cx="2800350" cy="1485900"/>
          </a:xfrm>
          <a:prstGeom prst="ellipse">
            <a:avLst/>
          </a:prstGeom>
          <a:solidFill>
            <a:srgbClr val="008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99333" name="Oval 5">
            <a:extLst>
              <a:ext uri="{FF2B5EF4-FFF2-40B4-BE49-F238E27FC236}">
                <a16:creationId xmlns:a16="http://schemas.microsoft.com/office/drawing/2014/main" id="{1DDB1378-B8FD-4CB3-90CD-7F525F16A821}"/>
              </a:ext>
            </a:extLst>
          </p:cNvPr>
          <p:cNvSpPr>
            <a:spLocks noChangeArrowheads="1"/>
          </p:cNvSpPr>
          <p:nvPr/>
        </p:nvSpPr>
        <p:spPr bwMode="auto">
          <a:xfrm>
            <a:off x="3486150" y="2628900"/>
            <a:ext cx="1943100" cy="628650"/>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1" lang="it-IT" altLang="it-IT" sz="1800">
              <a:latin typeface="Times New Roman" panose="02020603050405020304" pitchFamily="18" charset="0"/>
            </a:endParaRPr>
          </a:p>
        </p:txBody>
      </p:sp>
      <p:sp>
        <p:nvSpPr>
          <p:cNvPr id="99334" name="Text Box 6">
            <a:extLst>
              <a:ext uri="{FF2B5EF4-FFF2-40B4-BE49-F238E27FC236}">
                <a16:creationId xmlns:a16="http://schemas.microsoft.com/office/drawing/2014/main" id="{F040F9B5-8CCC-4765-BA2F-BF151210551F}"/>
              </a:ext>
            </a:extLst>
          </p:cNvPr>
          <p:cNvSpPr txBox="1">
            <a:spLocks noChangeArrowheads="1"/>
          </p:cNvSpPr>
          <p:nvPr/>
        </p:nvSpPr>
        <p:spPr bwMode="auto">
          <a:xfrm>
            <a:off x="1924492" y="457200"/>
            <a:ext cx="60765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dirty="0">
                <a:latin typeface="Arial" panose="020B0604020202020204" pitchFamily="34" charset="0"/>
              </a:rPr>
              <a:t>OPPORTUNITA’ OFFERTE ALLO STUDENTE DI RIFLETTERE SULLA PROPRIA ESPERIENZA DI APPRENDIMENTO</a:t>
            </a:r>
          </a:p>
        </p:txBody>
      </p:sp>
      <p:sp>
        <p:nvSpPr>
          <p:cNvPr id="99335" name="Text Box 7">
            <a:extLst>
              <a:ext uri="{FF2B5EF4-FFF2-40B4-BE49-F238E27FC236}">
                <a16:creationId xmlns:a16="http://schemas.microsoft.com/office/drawing/2014/main" id="{D8CC1392-BD88-4096-A719-9B3E184F9807}"/>
              </a:ext>
            </a:extLst>
          </p:cNvPr>
          <p:cNvSpPr txBox="1">
            <a:spLocks noChangeArrowheads="1"/>
          </p:cNvSpPr>
          <p:nvPr/>
        </p:nvSpPr>
        <p:spPr bwMode="auto">
          <a:xfrm>
            <a:off x="3657600" y="2800350"/>
            <a:ext cx="1543050" cy="3231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PRESTAZIONI</a:t>
            </a:r>
          </a:p>
        </p:txBody>
      </p:sp>
      <p:sp>
        <p:nvSpPr>
          <p:cNvPr id="99336" name="Text Box 8">
            <a:extLst>
              <a:ext uri="{FF2B5EF4-FFF2-40B4-BE49-F238E27FC236}">
                <a16:creationId xmlns:a16="http://schemas.microsoft.com/office/drawing/2014/main" id="{866CFFEA-F9F3-4F7E-A28E-6AF663EC0F22}"/>
              </a:ext>
            </a:extLst>
          </p:cNvPr>
          <p:cNvSpPr txBox="1">
            <a:spLocks noChangeArrowheads="1"/>
          </p:cNvSpPr>
          <p:nvPr/>
        </p:nvSpPr>
        <p:spPr bwMode="auto">
          <a:xfrm>
            <a:off x="3714750" y="2286000"/>
            <a:ext cx="1543050" cy="32316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PROCESSI</a:t>
            </a:r>
          </a:p>
        </p:txBody>
      </p:sp>
      <p:sp>
        <p:nvSpPr>
          <p:cNvPr id="99337" name="Text Box 9">
            <a:extLst>
              <a:ext uri="{FF2B5EF4-FFF2-40B4-BE49-F238E27FC236}">
                <a16:creationId xmlns:a16="http://schemas.microsoft.com/office/drawing/2014/main" id="{FEAF126B-40FE-4C1B-B771-D6E6AD0D7021}"/>
              </a:ext>
            </a:extLst>
          </p:cNvPr>
          <p:cNvSpPr txBox="1">
            <a:spLocks noChangeArrowheads="1"/>
          </p:cNvSpPr>
          <p:nvPr/>
        </p:nvSpPr>
        <p:spPr bwMode="auto">
          <a:xfrm>
            <a:off x="3486150" y="1885950"/>
            <a:ext cx="1943100" cy="32316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ATTEGGIAMENTI</a:t>
            </a:r>
          </a:p>
        </p:txBody>
      </p:sp>
      <p:sp>
        <p:nvSpPr>
          <p:cNvPr id="227338" name="Text Box 10">
            <a:extLst>
              <a:ext uri="{FF2B5EF4-FFF2-40B4-BE49-F238E27FC236}">
                <a16:creationId xmlns:a16="http://schemas.microsoft.com/office/drawing/2014/main" id="{264BCBFD-0677-44B7-94C9-E0FDB4B272EF}"/>
              </a:ext>
            </a:extLst>
          </p:cNvPr>
          <p:cNvSpPr txBox="1">
            <a:spLocks noChangeArrowheads="1"/>
          </p:cNvSpPr>
          <p:nvPr/>
        </p:nvSpPr>
        <p:spPr bwMode="auto">
          <a:xfrm>
            <a:off x="3543300" y="1428750"/>
            <a:ext cx="1943100" cy="323165"/>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IDEA DI SE’</a:t>
            </a:r>
          </a:p>
        </p:txBody>
      </p:sp>
      <p:sp>
        <p:nvSpPr>
          <p:cNvPr id="99339" name="Text Box 11">
            <a:extLst>
              <a:ext uri="{FF2B5EF4-FFF2-40B4-BE49-F238E27FC236}">
                <a16:creationId xmlns:a16="http://schemas.microsoft.com/office/drawing/2014/main" id="{94124C82-3C1A-4826-A628-1AFC04B9CB21}"/>
              </a:ext>
            </a:extLst>
          </p:cNvPr>
          <p:cNvSpPr txBox="1">
            <a:spLocks noChangeArrowheads="1"/>
          </p:cNvSpPr>
          <p:nvPr/>
        </p:nvSpPr>
        <p:spPr bwMode="auto">
          <a:xfrm>
            <a:off x="1143000" y="0"/>
            <a:ext cx="6858000" cy="32316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STRATEGIE AUTOVALUTATIVE</a:t>
            </a:r>
          </a:p>
        </p:txBody>
      </p:sp>
      <p:sp>
        <p:nvSpPr>
          <p:cNvPr id="227340" name="Text Box 12">
            <a:extLst>
              <a:ext uri="{FF2B5EF4-FFF2-40B4-BE49-F238E27FC236}">
                <a16:creationId xmlns:a16="http://schemas.microsoft.com/office/drawing/2014/main" id="{46AD1017-DA6D-4B35-B5A9-E18808720D29}"/>
              </a:ext>
            </a:extLst>
          </p:cNvPr>
          <p:cNvSpPr txBox="1">
            <a:spLocks noChangeArrowheads="1"/>
          </p:cNvSpPr>
          <p:nvPr/>
        </p:nvSpPr>
        <p:spPr bwMode="auto">
          <a:xfrm>
            <a:off x="1485900" y="4400550"/>
            <a:ext cx="60007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kumimoji="1" lang="it-IT" altLang="it-IT" sz="1350">
                <a:solidFill>
                  <a:srgbClr val="CC3399"/>
                </a:solidFill>
                <a:latin typeface="Arial" panose="020B0604020202020204" pitchFamily="34" charset="0"/>
              </a:rPr>
              <a:t>RICONOSCIMENTO DELLE PROPRIE SPECIFICITA’ E POTENZIALITA’</a:t>
            </a:r>
          </a:p>
        </p:txBody>
      </p:sp>
      <p:sp>
        <p:nvSpPr>
          <p:cNvPr id="227341" name="Text Box 13">
            <a:extLst>
              <a:ext uri="{FF2B5EF4-FFF2-40B4-BE49-F238E27FC236}">
                <a16:creationId xmlns:a16="http://schemas.microsoft.com/office/drawing/2014/main" id="{0F2A9C5B-BA7C-4DA8-8A30-86EA209BA6AB}"/>
              </a:ext>
            </a:extLst>
          </p:cNvPr>
          <p:cNvSpPr txBox="1">
            <a:spLocks noChangeArrowheads="1"/>
          </p:cNvSpPr>
          <p:nvPr/>
        </p:nvSpPr>
        <p:spPr bwMode="auto">
          <a:xfrm>
            <a:off x="1600200" y="4743450"/>
            <a:ext cx="5715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kumimoji="1" lang="it-IT" altLang="it-IT" sz="1350">
                <a:solidFill>
                  <a:srgbClr val="CC3399"/>
                </a:solidFill>
                <a:latin typeface="Arial" panose="020B0604020202020204" pitchFamily="34" charset="0"/>
              </a:rPr>
              <a:t>CONTROLLO DELLE PROPRIE EMOZIONI</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strips(downLeft)">
                                      <p:cBhvr>
                                        <p:cTn id="7" dur="500"/>
                                        <p:tgtEl>
                                          <p:spTgt spid="227330"/>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27338"/>
                                        </p:tgtEl>
                                        <p:attrNameLst>
                                          <p:attrName>style.visibility</p:attrName>
                                        </p:attrNameLst>
                                      </p:cBhvr>
                                      <p:to>
                                        <p:strVal val="visible"/>
                                      </p:to>
                                    </p:set>
                                    <p:animEffect transition="in" filter="strips(downLeft)">
                                      <p:cBhvr>
                                        <p:cTn id="11" dur="500"/>
                                        <p:tgtEl>
                                          <p:spTgt spid="227338"/>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1000"/>
                                  </p:stCondLst>
                                  <p:childTnLst>
                                    <p:set>
                                      <p:cBhvr>
                                        <p:cTn id="14" dur="1" fill="hold">
                                          <p:stCondLst>
                                            <p:cond delay="0"/>
                                          </p:stCondLst>
                                        </p:cTn>
                                        <p:tgtEl>
                                          <p:spTgt spid="227340"/>
                                        </p:tgtEl>
                                        <p:attrNameLst>
                                          <p:attrName>style.visibility</p:attrName>
                                        </p:attrNameLst>
                                      </p:cBhvr>
                                      <p:to>
                                        <p:strVal val="visible"/>
                                      </p:to>
                                    </p:set>
                                    <p:animEffect transition="in" filter="strips(downLeft)">
                                      <p:cBhvr>
                                        <p:cTn id="15" dur="500"/>
                                        <p:tgtEl>
                                          <p:spTgt spid="227340"/>
                                        </p:tgtEl>
                                      </p:cBhvr>
                                    </p:animEffect>
                                  </p:childTnLst>
                                </p:cTn>
                              </p:par>
                            </p:childTnLst>
                          </p:cTn>
                        </p:par>
                        <p:par>
                          <p:cTn id="16" fill="hold" nodeType="afterGroup">
                            <p:stCondLst>
                              <p:cond delay="2500"/>
                            </p:stCondLst>
                            <p:childTnLst>
                              <p:par>
                                <p:cTn id="17" presetID="18" presetClass="entr" presetSubtype="12" fill="hold" grpId="0" nodeType="afterEffect">
                                  <p:stCondLst>
                                    <p:cond delay="1000"/>
                                  </p:stCondLst>
                                  <p:childTnLst>
                                    <p:set>
                                      <p:cBhvr>
                                        <p:cTn id="18" dur="1" fill="hold">
                                          <p:stCondLst>
                                            <p:cond delay="0"/>
                                          </p:stCondLst>
                                        </p:cTn>
                                        <p:tgtEl>
                                          <p:spTgt spid="227341"/>
                                        </p:tgtEl>
                                        <p:attrNameLst>
                                          <p:attrName>style.visibility</p:attrName>
                                        </p:attrNameLst>
                                      </p:cBhvr>
                                      <p:to>
                                        <p:strVal val="visible"/>
                                      </p:to>
                                    </p:set>
                                    <p:animEffect transition="in" filter="strips(downLeft)">
                                      <p:cBhvr>
                                        <p:cTn id="19" dur="500"/>
                                        <p:tgtEl>
                                          <p:spTgt spid="227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animBg="1"/>
      <p:bldP spid="227338" grpId="0" animBg="1" autoUpdateAnimBg="0"/>
      <p:bldP spid="227340" grpId="0" autoUpdateAnimBg="0"/>
      <p:bldP spid="22734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1">
            <a:extLst>
              <a:ext uri="{FF2B5EF4-FFF2-40B4-BE49-F238E27FC236}">
                <a16:creationId xmlns:a16="http://schemas.microsoft.com/office/drawing/2014/main" id="{8D5FDA83-9F0B-489A-B5F3-FE04A69DF600}"/>
              </a:ext>
            </a:extLst>
          </p:cNvPr>
          <p:cNvSpPr txBox="1">
            <a:spLocks noChangeArrowheads="1"/>
          </p:cNvSpPr>
          <p:nvPr/>
        </p:nvSpPr>
        <p:spPr bwMode="auto">
          <a:xfrm>
            <a:off x="1143000" y="0"/>
            <a:ext cx="6858000" cy="32316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Times New Roman" panose="02020603050405020304" pitchFamily="18" charset="0"/>
              </a:rPr>
              <a:t>AUTOVALUTAZIONE/VALUTAZIONE TRA PARI – MODALITA’</a:t>
            </a:r>
          </a:p>
        </p:txBody>
      </p:sp>
      <p:sp>
        <p:nvSpPr>
          <p:cNvPr id="182275" name="Text Box 6">
            <a:extLst>
              <a:ext uri="{FF2B5EF4-FFF2-40B4-BE49-F238E27FC236}">
                <a16:creationId xmlns:a16="http://schemas.microsoft.com/office/drawing/2014/main" id="{FE0CC27D-C8A5-48B3-811D-5F3512E18AFD}"/>
              </a:ext>
            </a:extLst>
          </p:cNvPr>
          <p:cNvSpPr txBox="1">
            <a:spLocks noChangeArrowheads="1"/>
          </p:cNvSpPr>
          <p:nvPr/>
        </p:nvSpPr>
        <p:spPr bwMode="auto">
          <a:xfrm>
            <a:off x="1913860" y="457200"/>
            <a:ext cx="608714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dirty="0">
                <a:latin typeface="Arial" panose="020B0604020202020204" pitchFamily="34" charset="0"/>
              </a:rPr>
              <a:t>OPPORTUNITA’ OFFERTE ALLO STUDENTE DI RIFLETTERE SULLA PROPRIA ESPERIENZA DI APPRENDIMENTO</a:t>
            </a:r>
          </a:p>
        </p:txBody>
      </p:sp>
      <p:sp>
        <p:nvSpPr>
          <p:cNvPr id="30724" name="Text Box 6">
            <a:extLst>
              <a:ext uri="{FF2B5EF4-FFF2-40B4-BE49-F238E27FC236}">
                <a16:creationId xmlns:a16="http://schemas.microsoft.com/office/drawing/2014/main" id="{F70C74C1-5B52-457D-A838-85F9B102EFC9}"/>
              </a:ext>
            </a:extLst>
          </p:cNvPr>
          <p:cNvSpPr txBox="1">
            <a:spLocks noChangeArrowheads="1"/>
          </p:cNvSpPr>
          <p:nvPr/>
        </p:nvSpPr>
        <p:spPr bwMode="auto">
          <a:xfrm>
            <a:off x="1656160" y="1781175"/>
            <a:ext cx="1538288" cy="323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latin typeface="Arial" panose="020B0604020202020204" pitchFamily="34" charset="0"/>
              </a:rPr>
              <a:t>SCRITTO</a:t>
            </a:r>
          </a:p>
        </p:txBody>
      </p:sp>
      <p:sp>
        <p:nvSpPr>
          <p:cNvPr id="30725" name="Text Box 6">
            <a:extLst>
              <a:ext uri="{FF2B5EF4-FFF2-40B4-BE49-F238E27FC236}">
                <a16:creationId xmlns:a16="http://schemas.microsoft.com/office/drawing/2014/main" id="{D4D795DC-B969-4610-9AAE-79367E4113A8}"/>
              </a:ext>
            </a:extLst>
          </p:cNvPr>
          <p:cNvSpPr txBox="1">
            <a:spLocks noChangeArrowheads="1"/>
          </p:cNvSpPr>
          <p:nvPr/>
        </p:nvSpPr>
        <p:spPr bwMode="auto">
          <a:xfrm>
            <a:off x="5837635" y="3627835"/>
            <a:ext cx="1539478" cy="323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latin typeface="Arial" panose="020B0604020202020204" pitchFamily="34" charset="0"/>
              </a:rPr>
              <a:t>ORALE</a:t>
            </a:r>
          </a:p>
        </p:txBody>
      </p:sp>
      <p:sp>
        <p:nvSpPr>
          <p:cNvPr id="30726" name="Text Box 6">
            <a:extLst>
              <a:ext uri="{FF2B5EF4-FFF2-40B4-BE49-F238E27FC236}">
                <a16:creationId xmlns:a16="http://schemas.microsoft.com/office/drawing/2014/main" id="{4265DD01-E697-4F93-A18C-E37C7CB01B9C}"/>
              </a:ext>
            </a:extLst>
          </p:cNvPr>
          <p:cNvSpPr txBox="1">
            <a:spLocks noChangeArrowheads="1"/>
          </p:cNvSpPr>
          <p:nvPr/>
        </p:nvSpPr>
        <p:spPr bwMode="auto">
          <a:xfrm>
            <a:off x="1818085" y="3627835"/>
            <a:ext cx="1538288" cy="323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latin typeface="Arial" panose="020B0604020202020204" pitchFamily="34" charset="0"/>
              </a:rPr>
              <a:t>INDIVIDUALE</a:t>
            </a:r>
          </a:p>
        </p:txBody>
      </p:sp>
      <p:sp>
        <p:nvSpPr>
          <p:cNvPr id="30727" name="Text Box 6">
            <a:extLst>
              <a:ext uri="{FF2B5EF4-FFF2-40B4-BE49-F238E27FC236}">
                <a16:creationId xmlns:a16="http://schemas.microsoft.com/office/drawing/2014/main" id="{F2560BEF-270A-4405-BFC7-445C7973D805}"/>
              </a:ext>
            </a:extLst>
          </p:cNvPr>
          <p:cNvSpPr txBox="1">
            <a:spLocks noChangeArrowheads="1"/>
          </p:cNvSpPr>
          <p:nvPr/>
        </p:nvSpPr>
        <p:spPr bwMode="auto">
          <a:xfrm>
            <a:off x="5576887" y="1559719"/>
            <a:ext cx="1539479" cy="323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latin typeface="Arial" panose="020B0604020202020204" pitchFamily="34" charset="0"/>
              </a:rPr>
              <a:t>DI GRUPPO</a:t>
            </a:r>
          </a:p>
        </p:txBody>
      </p:sp>
      <p:sp>
        <p:nvSpPr>
          <p:cNvPr id="30728" name="Text Box 6">
            <a:extLst>
              <a:ext uri="{FF2B5EF4-FFF2-40B4-BE49-F238E27FC236}">
                <a16:creationId xmlns:a16="http://schemas.microsoft.com/office/drawing/2014/main" id="{6A405AF2-F8C8-42D4-9475-38816F3E43C8}"/>
              </a:ext>
            </a:extLst>
          </p:cNvPr>
          <p:cNvSpPr txBox="1">
            <a:spLocks noChangeArrowheads="1"/>
          </p:cNvSpPr>
          <p:nvPr/>
        </p:nvSpPr>
        <p:spPr bwMode="auto">
          <a:xfrm>
            <a:off x="3467100" y="1087041"/>
            <a:ext cx="1808560" cy="323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latin typeface="Arial" panose="020B0604020202020204" pitchFamily="34" charset="0"/>
              </a:rPr>
              <a:t>STRUTTURATO</a:t>
            </a:r>
          </a:p>
        </p:txBody>
      </p:sp>
      <p:sp>
        <p:nvSpPr>
          <p:cNvPr id="30729" name="Text Box 6">
            <a:extLst>
              <a:ext uri="{FF2B5EF4-FFF2-40B4-BE49-F238E27FC236}">
                <a16:creationId xmlns:a16="http://schemas.microsoft.com/office/drawing/2014/main" id="{8DDEB3BA-EBDD-403B-A938-925C85EB141C}"/>
              </a:ext>
            </a:extLst>
          </p:cNvPr>
          <p:cNvSpPr txBox="1">
            <a:spLocks noChangeArrowheads="1"/>
          </p:cNvSpPr>
          <p:nvPr/>
        </p:nvSpPr>
        <p:spPr bwMode="auto">
          <a:xfrm>
            <a:off x="3474244" y="4462463"/>
            <a:ext cx="2214563" cy="323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latin typeface="Arial" panose="020B0604020202020204" pitchFamily="34" charset="0"/>
              </a:rPr>
              <a:t>NON STRUTTURATO</a:t>
            </a:r>
          </a:p>
        </p:txBody>
      </p:sp>
      <p:sp>
        <p:nvSpPr>
          <p:cNvPr id="30730" name="Text Box 6">
            <a:extLst>
              <a:ext uri="{FF2B5EF4-FFF2-40B4-BE49-F238E27FC236}">
                <a16:creationId xmlns:a16="http://schemas.microsoft.com/office/drawing/2014/main" id="{BBF3215B-02C8-49BA-830E-884AD7497310}"/>
              </a:ext>
            </a:extLst>
          </p:cNvPr>
          <p:cNvSpPr txBox="1">
            <a:spLocks noChangeArrowheads="1"/>
          </p:cNvSpPr>
          <p:nvPr/>
        </p:nvSpPr>
        <p:spPr bwMode="auto">
          <a:xfrm>
            <a:off x="1277541" y="2728913"/>
            <a:ext cx="1539478" cy="323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latin typeface="Arial" panose="020B0604020202020204" pitchFamily="34" charset="0"/>
              </a:rPr>
              <a:t>DESCRITTIVO</a:t>
            </a:r>
          </a:p>
        </p:txBody>
      </p:sp>
      <p:sp>
        <p:nvSpPr>
          <p:cNvPr id="30731" name="Text Box 6">
            <a:extLst>
              <a:ext uri="{FF2B5EF4-FFF2-40B4-BE49-F238E27FC236}">
                <a16:creationId xmlns:a16="http://schemas.microsoft.com/office/drawing/2014/main" id="{FD33FCA9-B7D1-4B27-B6F6-4528944E24A8}"/>
              </a:ext>
            </a:extLst>
          </p:cNvPr>
          <p:cNvSpPr txBox="1">
            <a:spLocks noChangeArrowheads="1"/>
          </p:cNvSpPr>
          <p:nvPr/>
        </p:nvSpPr>
        <p:spPr bwMode="auto">
          <a:xfrm>
            <a:off x="5837635" y="2728913"/>
            <a:ext cx="1822847" cy="323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latin typeface="Arial" panose="020B0604020202020204" pitchFamily="34" charset="0"/>
              </a:rPr>
              <a:t>INTERPRETATIVO</a:t>
            </a:r>
          </a:p>
        </p:txBody>
      </p:sp>
      <p:cxnSp>
        <p:nvCxnSpPr>
          <p:cNvPr id="13" name="Connettore 2 12">
            <a:extLst>
              <a:ext uri="{FF2B5EF4-FFF2-40B4-BE49-F238E27FC236}">
                <a16:creationId xmlns:a16="http://schemas.microsoft.com/office/drawing/2014/main" id="{33F1D244-9306-430F-8F07-97BA7C804640}"/>
              </a:ext>
            </a:extLst>
          </p:cNvPr>
          <p:cNvCxnSpPr/>
          <p:nvPr/>
        </p:nvCxnSpPr>
        <p:spPr>
          <a:xfrm>
            <a:off x="3356373" y="2141935"/>
            <a:ext cx="2220515" cy="1375172"/>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4" name="Connettore 2 13">
            <a:extLst>
              <a:ext uri="{FF2B5EF4-FFF2-40B4-BE49-F238E27FC236}">
                <a16:creationId xmlns:a16="http://schemas.microsoft.com/office/drawing/2014/main" id="{24347DD3-435B-4AC8-BC8D-F44BCF160467}"/>
              </a:ext>
            </a:extLst>
          </p:cNvPr>
          <p:cNvCxnSpPr/>
          <p:nvPr/>
        </p:nvCxnSpPr>
        <p:spPr>
          <a:xfrm flipH="1">
            <a:off x="3481388" y="1952625"/>
            <a:ext cx="1965722" cy="1687116"/>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5" name="Connettore 2 14">
            <a:extLst>
              <a:ext uri="{FF2B5EF4-FFF2-40B4-BE49-F238E27FC236}">
                <a16:creationId xmlns:a16="http://schemas.microsoft.com/office/drawing/2014/main" id="{DBF29DB0-2920-483C-8E4C-E8DA70EAAD0A}"/>
              </a:ext>
            </a:extLst>
          </p:cNvPr>
          <p:cNvCxnSpPr/>
          <p:nvPr/>
        </p:nvCxnSpPr>
        <p:spPr>
          <a:xfrm flipV="1">
            <a:off x="2990850" y="2811066"/>
            <a:ext cx="2761060" cy="14288"/>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 name="Connettore 2 15">
            <a:extLst>
              <a:ext uri="{FF2B5EF4-FFF2-40B4-BE49-F238E27FC236}">
                <a16:creationId xmlns:a16="http://schemas.microsoft.com/office/drawing/2014/main" id="{F348723D-1248-4707-8E9B-26AFA52C845A}"/>
              </a:ext>
            </a:extLst>
          </p:cNvPr>
          <p:cNvCxnSpPr/>
          <p:nvPr/>
        </p:nvCxnSpPr>
        <p:spPr>
          <a:xfrm>
            <a:off x="4446985" y="1514475"/>
            <a:ext cx="0" cy="2825354"/>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animEffect transition="in" filter="fade">
                                      <p:cBhvr>
                                        <p:cTn id="9" dur="500"/>
                                        <p:tgtEl>
                                          <p:spTgt spid="307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8"/>
                                        </p:tgtEl>
                                        <p:attrNameLst>
                                          <p:attrName>style.visibility</p:attrName>
                                        </p:attrNameLst>
                                      </p:cBhvr>
                                      <p:to>
                                        <p:strVal val="visible"/>
                                      </p:to>
                                    </p:set>
                                    <p:anim calcmode="lin" valueType="num">
                                      <p:cBhvr>
                                        <p:cTn id="14" dur="500" fill="hold"/>
                                        <p:tgtEl>
                                          <p:spTgt spid="30728"/>
                                        </p:tgtEl>
                                        <p:attrNameLst>
                                          <p:attrName>ppt_w</p:attrName>
                                        </p:attrNameLst>
                                      </p:cBhvr>
                                      <p:tavLst>
                                        <p:tav tm="0">
                                          <p:val>
                                            <p:fltVal val="0"/>
                                          </p:val>
                                        </p:tav>
                                        <p:tav tm="100000">
                                          <p:val>
                                            <p:strVal val="#ppt_w"/>
                                          </p:val>
                                        </p:tav>
                                      </p:tavLst>
                                    </p:anim>
                                    <p:anim calcmode="lin" valueType="num">
                                      <p:cBhvr>
                                        <p:cTn id="15" dur="500" fill="hold"/>
                                        <p:tgtEl>
                                          <p:spTgt spid="30728"/>
                                        </p:tgtEl>
                                        <p:attrNameLst>
                                          <p:attrName>ppt_h</p:attrName>
                                        </p:attrNameLst>
                                      </p:cBhvr>
                                      <p:tavLst>
                                        <p:tav tm="0">
                                          <p:val>
                                            <p:fltVal val="0"/>
                                          </p:val>
                                        </p:tav>
                                        <p:tav tm="100000">
                                          <p:val>
                                            <p:strVal val="#ppt_h"/>
                                          </p:val>
                                        </p:tav>
                                      </p:tavLst>
                                    </p:anim>
                                    <p:animEffect transition="in" filter="fade">
                                      <p:cBhvr>
                                        <p:cTn id="16" dur="500"/>
                                        <p:tgtEl>
                                          <p:spTgt spid="30728"/>
                                        </p:tgtEl>
                                      </p:cBhvr>
                                    </p:animEffec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0729"/>
                                        </p:tgtEl>
                                        <p:attrNameLst>
                                          <p:attrName>style.visibility</p:attrName>
                                        </p:attrNameLst>
                                      </p:cBhvr>
                                      <p:to>
                                        <p:strVal val="visible"/>
                                      </p:to>
                                    </p:set>
                                    <p:anim calcmode="lin" valueType="num">
                                      <p:cBhvr>
                                        <p:cTn id="20" dur="500" fill="hold"/>
                                        <p:tgtEl>
                                          <p:spTgt spid="30729"/>
                                        </p:tgtEl>
                                        <p:attrNameLst>
                                          <p:attrName>ppt_w</p:attrName>
                                        </p:attrNameLst>
                                      </p:cBhvr>
                                      <p:tavLst>
                                        <p:tav tm="0">
                                          <p:val>
                                            <p:fltVal val="0"/>
                                          </p:val>
                                        </p:tav>
                                        <p:tav tm="100000">
                                          <p:val>
                                            <p:strVal val="#ppt_w"/>
                                          </p:val>
                                        </p:tav>
                                      </p:tavLst>
                                    </p:anim>
                                    <p:anim calcmode="lin" valueType="num">
                                      <p:cBhvr>
                                        <p:cTn id="21" dur="500" fill="hold"/>
                                        <p:tgtEl>
                                          <p:spTgt spid="30729"/>
                                        </p:tgtEl>
                                        <p:attrNameLst>
                                          <p:attrName>ppt_h</p:attrName>
                                        </p:attrNameLst>
                                      </p:cBhvr>
                                      <p:tavLst>
                                        <p:tav tm="0">
                                          <p:val>
                                            <p:fltVal val="0"/>
                                          </p:val>
                                        </p:tav>
                                        <p:tav tm="100000">
                                          <p:val>
                                            <p:strVal val="#ppt_h"/>
                                          </p:val>
                                        </p:tav>
                                      </p:tavLst>
                                    </p:anim>
                                    <p:animEffect transition="in" filter="fade">
                                      <p:cBhvr>
                                        <p:cTn id="22" dur="500"/>
                                        <p:tgtEl>
                                          <p:spTgt spid="30729"/>
                                        </p:tgtEl>
                                      </p:cBhvr>
                                    </p:animEffect>
                                  </p:childTnLst>
                                </p:cTn>
                              </p:par>
                            </p:childTnLst>
                          </p:cTn>
                        </p:par>
                        <p:par>
                          <p:cTn id="23" fill="hold" nodeType="afterGroup">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0724"/>
                                        </p:tgtEl>
                                        <p:attrNameLst>
                                          <p:attrName>style.visibility</p:attrName>
                                        </p:attrNameLst>
                                      </p:cBhvr>
                                      <p:to>
                                        <p:strVal val="visible"/>
                                      </p:to>
                                    </p:set>
                                    <p:anim calcmode="lin" valueType="num">
                                      <p:cBhvr>
                                        <p:cTn id="33" dur="500" fill="hold"/>
                                        <p:tgtEl>
                                          <p:spTgt spid="30724"/>
                                        </p:tgtEl>
                                        <p:attrNameLst>
                                          <p:attrName>ppt_w</p:attrName>
                                        </p:attrNameLst>
                                      </p:cBhvr>
                                      <p:tavLst>
                                        <p:tav tm="0">
                                          <p:val>
                                            <p:fltVal val="0"/>
                                          </p:val>
                                        </p:tav>
                                        <p:tav tm="100000">
                                          <p:val>
                                            <p:strVal val="#ppt_w"/>
                                          </p:val>
                                        </p:tav>
                                      </p:tavLst>
                                    </p:anim>
                                    <p:anim calcmode="lin" valueType="num">
                                      <p:cBhvr>
                                        <p:cTn id="34" dur="500" fill="hold"/>
                                        <p:tgtEl>
                                          <p:spTgt spid="30724"/>
                                        </p:tgtEl>
                                        <p:attrNameLst>
                                          <p:attrName>ppt_h</p:attrName>
                                        </p:attrNameLst>
                                      </p:cBhvr>
                                      <p:tavLst>
                                        <p:tav tm="0">
                                          <p:val>
                                            <p:fltVal val="0"/>
                                          </p:val>
                                        </p:tav>
                                        <p:tav tm="100000">
                                          <p:val>
                                            <p:strVal val="#ppt_h"/>
                                          </p:val>
                                        </p:tav>
                                      </p:tavLst>
                                    </p:anim>
                                    <p:animEffect transition="in" filter="fade">
                                      <p:cBhvr>
                                        <p:cTn id="35" dur="500"/>
                                        <p:tgtEl>
                                          <p:spTgt spid="30724"/>
                                        </p:tgtEl>
                                      </p:cBhvr>
                                    </p:animEffect>
                                  </p:childTnLst>
                                </p:cTn>
                              </p:par>
                            </p:childTnLst>
                          </p:cTn>
                        </p:par>
                        <p:par>
                          <p:cTn id="36" fill="hold" nodeType="afterGroup">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30725"/>
                                        </p:tgtEl>
                                        <p:attrNameLst>
                                          <p:attrName>style.visibility</p:attrName>
                                        </p:attrNameLst>
                                      </p:cBhvr>
                                      <p:to>
                                        <p:strVal val="visible"/>
                                      </p:to>
                                    </p:set>
                                    <p:anim calcmode="lin" valueType="num">
                                      <p:cBhvr>
                                        <p:cTn id="39" dur="500" fill="hold"/>
                                        <p:tgtEl>
                                          <p:spTgt spid="30725"/>
                                        </p:tgtEl>
                                        <p:attrNameLst>
                                          <p:attrName>ppt_w</p:attrName>
                                        </p:attrNameLst>
                                      </p:cBhvr>
                                      <p:tavLst>
                                        <p:tav tm="0">
                                          <p:val>
                                            <p:fltVal val="0"/>
                                          </p:val>
                                        </p:tav>
                                        <p:tav tm="100000">
                                          <p:val>
                                            <p:strVal val="#ppt_w"/>
                                          </p:val>
                                        </p:tav>
                                      </p:tavLst>
                                    </p:anim>
                                    <p:anim calcmode="lin" valueType="num">
                                      <p:cBhvr>
                                        <p:cTn id="40" dur="500" fill="hold"/>
                                        <p:tgtEl>
                                          <p:spTgt spid="30725"/>
                                        </p:tgtEl>
                                        <p:attrNameLst>
                                          <p:attrName>ppt_h</p:attrName>
                                        </p:attrNameLst>
                                      </p:cBhvr>
                                      <p:tavLst>
                                        <p:tav tm="0">
                                          <p:val>
                                            <p:fltVal val="0"/>
                                          </p:val>
                                        </p:tav>
                                        <p:tav tm="100000">
                                          <p:val>
                                            <p:strVal val="#ppt_h"/>
                                          </p:val>
                                        </p:tav>
                                      </p:tavLst>
                                    </p:anim>
                                    <p:animEffect transition="in" filter="fade">
                                      <p:cBhvr>
                                        <p:cTn id="41" dur="500"/>
                                        <p:tgtEl>
                                          <p:spTgt spid="30725"/>
                                        </p:tgtEl>
                                      </p:cBhvr>
                                    </p:animEffect>
                                  </p:childTnLst>
                                </p:cTn>
                              </p:par>
                            </p:childTnLst>
                          </p:cTn>
                        </p:par>
                        <p:par>
                          <p:cTn id="42" fill="hold" nodeType="afterGroup">
                            <p:stCondLst>
                              <p:cond delay="1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0726"/>
                                        </p:tgtEl>
                                        <p:attrNameLst>
                                          <p:attrName>style.visibility</p:attrName>
                                        </p:attrNameLst>
                                      </p:cBhvr>
                                      <p:to>
                                        <p:strVal val="visible"/>
                                      </p:to>
                                    </p:set>
                                    <p:anim calcmode="lin" valueType="num">
                                      <p:cBhvr>
                                        <p:cTn id="52" dur="500" fill="hold"/>
                                        <p:tgtEl>
                                          <p:spTgt spid="30726"/>
                                        </p:tgtEl>
                                        <p:attrNameLst>
                                          <p:attrName>ppt_w</p:attrName>
                                        </p:attrNameLst>
                                      </p:cBhvr>
                                      <p:tavLst>
                                        <p:tav tm="0">
                                          <p:val>
                                            <p:fltVal val="0"/>
                                          </p:val>
                                        </p:tav>
                                        <p:tav tm="100000">
                                          <p:val>
                                            <p:strVal val="#ppt_w"/>
                                          </p:val>
                                        </p:tav>
                                      </p:tavLst>
                                    </p:anim>
                                    <p:anim calcmode="lin" valueType="num">
                                      <p:cBhvr>
                                        <p:cTn id="53" dur="500" fill="hold"/>
                                        <p:tgtEl>
                                          <p:spTgt spid="30726"/>
                                        </p:tgtEl>
                                        <p:attrNameLst>
                                          <p:attrName>ppt_h</p:attrName>
                                        </p:attrNameLst>
                                      </p:cBhvr>
                                      <p:tavLst>
                                        <p:tav tm="0">
                                          <p:val>
                                            <p:fltVal val="0"/>
                                          </p:val>
                                        </p:tav>
                                        <p:tav tm="100000">
                                          <p:val>
                                            <p:strVal val="#ppt_h"/>
                                          </p:val>
                                        </p:tav>
                                      </p:tavLst>
                                    </p:anim>
                                    <p:animEffect transition="in" filter="fade">
                                      <p:cBhvr>
                                        <p:cTn id="54" dur="500"/>
                                        <p:tgtEl>
                                          <p:spTgt spid="30726"/>
                                        </p:tgtEl>
                                      </p:cBhvr>
                                    </p:animEffect>
                                  </p:childTnLst>
                                </p:cTn>
                              </p:par>
                            </p:childTnLst>
                          </p:cTn>
                        </p:par>
                        <p:par>
                          <p:cTn id="55" fill="hold" nodeType="afterGroup">
                            <p:stCondLst>
                              <p:cond delay="500"/>
                            </p:stCondLst>
                            <p:childTnLst>
                              <p:par>
                                <p:cTn id="56" presetID="53" presetClass="entr" presetSubtype="16"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nodeType="afterGroup">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30727"/>
                                        </p:tgtEl>
                                        <p:attrNameLst>
                                          <p:attrName>style.visibility</p:attrName>
                                        </p:attrNameLst>
                                      </p:cBhvr>
                                      <p:to>
                                        <p:strVal val="visible"/>
                                      </p:to>
                                    </p:set>
                                    <p:anim calcmode="lin" valueType="num">
                                      <p:cBhvr>
                                        <p:cTn id="64" dur="500" fill="hold"/>
                                        <p:tgtEl>
                                          <p:spTgt spid="30727"/>
                                        </p:tgtEl>
                                        <p:attrNameLst>
                                          <p:attrName>ppt_w</p:attrName>
                                        </p:attrNameLst>
                                      </p:cBhvr>
                                      <p:tavLst>
                                        <p:tav tm="0">
                                          <p:val>
                                            <p:fltVal val="0"/>
                                          </p:val>
                                        </p:tav>
                                        <p:tav tm="100000">
                                          <p:val>
                                            <p:strVal val="#ppt_w"/>
                                          </p:val>
                                        </p:tav>
                                      </p:tavLst>
                                    </p:anim>
                                    <p:anim calcmode="lin" valueType="num">
                                      <p:cBhvr>
                                        <p:cTn id="65" dur="500" fill="hold"/>
                                        <p:tgtEl>
                                          <p:spTgt spid="30727"/>
                                        </p:tgtEl>
                                        <p:attrNameLst>
                                          <p:attrName>ppt_h</p:attrName>
                                        </p:attrNameLst>
                                      </p:cBhvr>
                                      <p:tavLst>
                                        <p:tav tm="0">
                                          <p:val>
                                            <p:fltVal val="0"/>
                                          </p:val>
                                        </p:tav>
                                        <p:tav tm="100000">
                                          <p:val>
                                            <p:strVal val="#ppt_h"/>
                                          </p:val>
                                        </p:tav>
                                      </p:tavLst>
                                    </p:anim>
                                    <p:animEffect transition="in" filter="fade">
                                      <p:cBhvr>
                                        <p:cTn id="66" dur="500"/>
                                        <p:tgtEl>
                                          <p:spTgt spid="3072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0730"/>
                                        </p:tgtEl>
                                        <p:attrNameLst>
                                          <p:attrName>style.visibility</p:attrName>
                                        </p:attrNameLst>
                                      </p:cBhvr>
                                      <p:to>
                                        <p:strVal val="visible"/>
                                      </p:to>
                                    </p:set>
                                    <p:anim calcmode="lin" valueType="num">
                                      <p:cBhvr>
                                        <p:cTn id="71" dur="500" fill="hold"/>
                                        <p:tgtEl>
                                          <p:spTgt spid="30730"/>
                                        </p:tgtEl>
                                        <p:attrNameLst>
                                          <p:attrName>ppt_w</p:attrName>
                                        </p:attrNameLst>
                                      </p:cBhvr>
                                      <p:tavLst>
                                        <p:tav tm="0">
                                          <p:val>
                                            <p:fltVal val="0"/>
                                          </p:val>
                                        </p:tav>
                                        <p:tav tm="100000">
                                          <p:val>
                                            <p:strVal val="#ppt_w"/>
                                          </p:val>
                                        </p:tav>
                                      </p:tavLst>
                                    </p:anim>
                                    <p:anim calcmode="lin" valueType="num">
                                      <p:cBhvr>
                                        <p:cTn id="72" dur="500" fill="hold"/>
                                        <p:tgtEl>
                                          <p:spTgt spid="30730"/>
                                        </p:tgtEl>
                                        <p:attrNameLst>
                                          <p:attrName>ppt_h</p:attrName>
                                        </p:attrNameLst>
                                      </p:cBhvr>
                                      <p:tavLst>
                                        <p:tav tm="0">
                                          <p:val>
                                            <p:fltVal val="0"/>
                                          </p:val>
                                        </p:tav>
                                        <p:tav tm="100000">
                                          <p:val>
                                            <p:strVal val="#ppt_h"/>
                                          </p:val>
                                        </p:tav>
                                      </p:tavLst>
                                    </p:anim>
                                    <p:animEffect transition="in" filter="fade">
                                      <p:cBhvr>
                                        <p:cTn id="73" dur="500"/>
                                        <p:tgtEl>
                                          <p:spTgt spid="30730"/>
                                        </p:tgtEl>
                                      </p:cBhvr>
                                    </p:animEffect>
                                  </p:childTnLst>
                                </p:cTn>
                              </p:par>
                            </p:childTnLst>
                          </p:cTn>
                        </p:par>
                        <p:par>
                          <p:cTn id="74" fill="hold" nodeType="afterGroup">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30731"/>
                                        </p:tgtEl>
                                        <p:attrNameLst>
                                          <p:attrName>style.visibility</p:attrName>
                                        </p:attrNameLst>
                                      </p:cBhvr>
                                      <p:to>
                                        <p:strVal val="visible"/>
                                      </p:to>
                                    </p:set>
                                    <p:anim calcmode="lin" valueType="num">
                                      <p:cBhvr>
                                        <p:cTn id="77" dur="500" fill="hold"/>
                                        <p:tgtEl>
                                          <p:spTgt spid="30731"/>
                                        </p:tgtEl>
                                        <p:attrNameLst>
                                          <p:attrName>ppt_w</p:attrName>
                                        </p:attrNameLst>
                                      </p:cBhvr>
                                      <p:tavLst>
                                        <p:tav tm="0">
                                          <p:val>
                                            <p:fltVal val="0"/>
                                          </p:val>
                                        </p:tav>
                                        <p:tav tm="100000">
                                          <p:val>
                                            <p:strVal val="#ppt_w"/>
                                          </p:val>
                                        </p:tav>
                                      </p:tavLst>
                                    </p:anim>
                                    <p:anim calcmode="lin" valueType="num">
                                      <p:cBhvr>
                                        <p:cTn id="78" dur="500" fill="hold"/>
                                        <p:tgtEl>
                                          <p:spTgt spid="30731"/>
                                        </p:tgtEl>
                                        <p:attrNameLst>
                                          <p:attrName>ppt_h</p:attrName>
                                        </p:attrNameLst>
                                      </p:cBhvr>
                                      <p:tavLst>
                                        <p:tav tm="0">
                                          <p:val>
                                            <p:fltVal val="0"/>
                                          </p:val>
                                        </p:tav>
                                        <p:tav tm="100000">
                                          <p:val>
                                            <p:strVal val="#ppt_h"/>
                                          </p:val>
                                        </p:tav>
                                      </p:tavLst>
                                    </p:anim>
                                    <p:animEffect transition="in" filter="fade">
                                      <p:cBhvr>
                                        <p:cTn id="79" dur="500"/>
                                        <p:tgtEl>
                                          <p:spTgt spid="30731"/>
                                        </p:tgtEl>
                                      </p:cBhvr>
                                    </p:animEffect>
                                  </p:childTnLst>
                                </p:cTn>
                              </p:par>
                            </p:childTnLst>
                          </p:cTn>
                        </p:par>
                        <p:par>
                          <p:cTn id="80" fill="hold" nodeType="afterGroup">
                            <p:stCondLst>
                              <p:cond delay="1000"/>
                            </p:stCondLst>
                            <p:childTnLst>
                              <p:par>
                                <p:cTn id="81" presetID="53" presetClass="entr" presetSubtype="16"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animEffect transition="in" filter="fade">
                                      <p:cBhvr>
                                        <p:cTn id="8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animBg="1"/>
      <p:bldP spid="30725" grpId="0" animBg="1"/>
      <p:bldP spid="30726" grpId="0" animBg="1"/>
      <p:bldP spid="30727" grpId="0" animBg="1"/>
      <p:bldP spid="30728" grpId="0" animBg="1"/>
      <p:bldP spid="30729" grpId="0" animBg="1"/>
      <p:bldP spid="30730" grpId="0" animBg="1"/>
      <p:bldP spid="307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 y="457"/>
            <a:ext cx="9143997" cy="5142584"/>
          </a:xfrm>
          <a:prstGeom prst="rect">
            <a:avLst/>
          </a:prstGeom>
        </p:spPr>
      </p:pic>
    </p:spTree>
    <p:extLst>
      <p:ext uri="{BB962C8B-B14F-4D97-AF65-F5344CB8AC3E}">
        <p14:creationId xmlns:p14="http://schemas.microsoft.com/office/powerpoint/2010/main" val="333015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6A24426B-2DE5-4383-B692-7E7123FA07FE}"/>
              </a:ext>
            </a:extLst>
          </p:cNvPr>
          <p:cNvGraphicFramePr>
            <a:graphicFrameLocks noGrp="1"/>
          </p:cNvGraphicFramePr>
          <p:nvPr/>
        </p:nvGraphicFramePr>
        <p:xfrm>
          <a:off x="1277541" y="519113"/>
          <a:ext cx="6372226" cy="4298157"/>
        </p:xfrm>
        <a:graphic>
          <a:graphicData uri="http://schemas.openxmlformats.org/drawingml/2006/table">
            <a:tbl>
              <a:tblPr firstRow="1" bandRow="1">
                <a:tableStyleId>{5940675A-B579-460E-94D1-54222C63F5DA}</a:tableStyleId>
              </a:tblPr>
              <a:tblGrid>
                <a:gridCol w="3186113">
                  <a:extLst>
                    <a:ext uri="{9D8B030D-6E8A-4147-A177-3AD203B41FA5}">
                      <a16:colId xmlns:a16="http://schemas.microsoft.com/office/drawing/2014/main" val="20000"/>
                    </a:ext>
                  </a:extLst>
                </a:gridCol>
                <a:gridCol w="3186113">
                  <a:extLst>
                    <a:ext uri="{9D8B030D-6E8A-4147-A177-3AD203B41FA5}">
                      <a16:colId xmlns:a16="http://schemas.microsoft.com/office/drawing/2014/main" val="20001"/>
                    </a:ext>
                  </a:extLst>
                </a:gridCol>
              </a:tblGrid>
              <a:tr h="1989041">
                <a:tc gridSpan="2">
                  <a:txBody>
                    <a:bodyPr/>
                    <a:lstStyle/>
                    <a:p>
                      <a:pPr algn="ctr"/>
                      <a:r>
                        <a:rPr lang="it-IT" sz="2100" b="1" dirty="0"/>
                        <a:t>COMPETENZE</a:t>
                      </a:r>
                      <a:endParaRPr lang="it-IT" sz="2100" b="1" dirty="0">
                        <a:solidFill>
                          <a:srgbClr val="FF0000"/>
                        </a:solidFill>
                      </a:endParaRPr>
                    </a:p>
                    <a:p>
                      <a:pPr algn="ctr"/>
                      <a:r>
                        <a:rPr lang="it-IT" sz="1500" i="1" kern="1200" dirty="0">
                          <a:solidFill>
                            <a:srgbClr val="FF0000"/>
                          </a:solidFill>
                          <a:effectLst/>
                          <a:latin typeface="+mn-lt"/>
                          <a:ea typeface="+mn-ea"/>
                          <a:cs typeface="+mn-cs"/>
                        </a:rPr>
                        <a:t>comprovata capacità di utilizzare conoscenze, abilità e capacità personali, sociali e/o metodologiche in situazioni di lavoro o di studio e nello sviluppo professionale e personale</a:t>
                      </a:r>
                      <a:endParaRPr lang="it-IT" sz="1500" b="1" dirty="0">
                        <a:solidFill>
                          <a:srgbClr val="FF0000"/>
                        </a:solidFill>
                      </a:endParaRPr>
                    </a:p>
                    <a:p>
                      <a:pPr algn="ctr"/>
                      <a:endParaRPr lang="it-IT" sz="1500" b="1" dirty="0">
                        <a:solidFill>
                          <a:srgbClr val="FF0000"/>
                        </a:solidFill>
                      </a:endParaRPr>
                    </a:p>
                    <a:p>
                      <a:pPr algn="ctr"/>
                      <a:endParaRPr lang="it-IT" sz="1500" b="1" dirty="0">
                        <a:solidFill>
                          <a:srgbClr val="FF0000"/>
                        </a:solidFill>
                      </a:endParaRPr>
                    </a:p>
                  </a:txBody>
                  <a:tcPr marL="68575" marR="68575" marT="34294" marB="34294"/>
                </a:tc>
                <a:tc hMerge="1">
                  <a:txBody>
                    <a:bodyPr/>
                    <a:lstStyle/>
                    <a:p>
                      <a:endParaRPr lang="it-IT" dirty="0"/>
                    </a:p>
                  </a:txBody>
                  <a:tcPr/>
                </a:tc>
                <a:extLst>
                  <a:ext uri="{0D108BD9-81ED-4DB2-BD59-A6C34878D82A}">
                    <a16:rowId xmlns:a16="http://schemas.microsoft.com/office/drawing/2014/main" val="10000"/>
                  </a:ext>
                </a:extLst>
              </a:tr>
              <a:tr h="2309116">
                <a:tc>
                  <a:txBody>
                    <a:bodyPr/>
                    <a:lstStyle/>
                    <a:p>
                      <a:pPr algn="ctr"/>
                      <a:r>
                        <a:rPr lang="it-IT" sz="2100" b="1" dirty="0"/>
                        <a:t>CONOSCENZE</a:t>
                      </a:r>
                    </a:p>
                    <a:p>
                      <a:pPr algn="ctr"/>
                      <a:r>
                        <a:rPr lang="it-IT" sz="1500" i="1" kern="1200" dirty="0">
                          <a:solidFill>
                            <a:srgbClr val="FF0000"/>
                          </a:solidFill>
                          <a:effectLst/>
                          <a:latin typeface="+mn-lt"/>
                          <a:ea typeface="+mn-ea"/>
                          <a:cs typeface="+mn-cs"/>
                        </a:rPr>
                        <a:t>risultato dell’assimilazione di informazioni attraverso l’apprendimento </a:t>
                      </a:r>
                      <a:r>
                        <a:rPr lang="it-IT" sz="1500" kern="1200" dirty="0">
                          <a:solidFill>
                            <a:srgbClr val="FF0000"/>
                          </a:solidFill>
                          <a:effectLst/>
                          <a:latin typeface="+mn-lt"/>
                          <a:ea typeface="+mn-ea"/>
                          <a:cs typeface="+mn-cs"/>
                        </a:rPr>
                        <a:t>[in quanto] </a:t>
                      </a:r>
                      <a:r>
                        <a:rPr lang="it-IT" sz="1500" i="1" kern="1200" dirty="0">
                          <a:solidFill>
                            <a:srgbClr val="FF0000"/>
                          </a:solidFill>
                          <a:effectLst/>
                          <a:latin typeface="+mn-lt"/>
                          <a:ea typeface="+mn-ea"/>
                          <a:cs typeface="+mn-cs"/>
                        </a:rPr>
                        <a:t>insieme di fatti, principi, teorie e pratiche che riguardano un ambito di lavoro o di studio</a:t>
                      </a:r>
                      <a:endParaRPr lang="it-IT" sz="2100" b="1" dirty="0"/>
                    </a:p>
                  </a:txBody>
                  <a:tcPr marL="68575" marR="68575" marT="34294" marB="34294"/>
                </a:tc>
                <a:tc>
                  <a:txBody>
                    <a:bodyPr/>
                    <a:lstStyle/>
                    <a:p>
                      <a:pPr algn="ctr"/>
                      <a:r>
                        <a:rPr lang="it-IT" sz="2100" b="1" dirty="0"/>
                        <a:t>ABILITA’</a:t>
                      </a:r>
                    </a:p>
                    <a:p>
                      <a:pPr algn="ctr"/>
                      <a:r>
                        <a:rPr lang="it-IT" sz="1500" i="1" kern="1200" dirty="0">
                          <a:solidFill>
                            <a:srgbClr val="FF0000"/>
                          </a:solidFill>
                          <a:effectLst/>
                          <a:latin typeface="+mn-lt"/>
                          <a:ea typeface="+mn-ea"/>
                          <a:cs typeface="+mn-cs"/>
                        </a:rPr>
                        <a:t>capacità di applicare le conoscenze e di usare il know-how per portare a termine compiti e risolvere problemi</a:t>
                      </a:r>
                      <a:endParaRPr lang="it-IT" sz="1500" b="1" dirty="0">
                        <a:solidFill>
                          <a:srgbClr val="FF0000"/>
                        </a:solidFill>
                      </a:endParaRPr>
                    </a:p>
                  </a:txBody>
                  <a:tcPr marL="68575" marR="68575" marT="34294" marB="34294"/>
                </a:tc>
                <a:extLst>
                  <a:ext uri="{0D108BD9-81ED-4DB2-BD59-A6C34878D82A}">
                    <a16:rowId xmlns:a16="http://schemas.microsoft.com/office/drawing/2014/main" val="10001"/>
                  </a:ext>
                </a:extLst>
              </a:tr>
            </a:tbl>
          </a:graphicData>
        </a:graphic>
      </p:graphicFrame>
      <p:sp>
        <p:nvSpPr>
          <p:cNvPr id="15372" name="Text Box 23">
            <a:extLst>
              <a:ext uri="{FF2B5EF4-FFF2-40B4-BE49-F238E27FC236}">
                <a16:creationId xmlns:a16="http://schemas.microsoft.com/office/drawing/2014/main" id="{E51D0CD5-23BB-4E7E-B493-45691D939A61}"/>
              </a:ext>
            </a:extLst>
          </p:cNvPr>
          <p:cNvSpPr txBox="1">
            <a:spLocks noChangeArrowheads="1"/>
          </p:cNvSpPr>
          <p:nvPr/>
        </p:nvSpPr>
        <p:spPr bwMode="auto">
          <a:xfrm>
            <a:off x="1116806" y="4762"/>
            <a:ext cx="6858000" cy="30008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350" b="1">
                <a:solidFill>
                  <a:schemeClr val="bg1"/>
                </a:solidFill>
                <a:latin typeface="Arial" panose="020B0604020202020204" pitchFamily="34" charset="0"/>
              </a:rPr>
              <a:t>RISULTATI DI APPRENDIMENTO – EQF (maggio 2017)</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372"/>
                                        </p:tgtEl>
                                        <p:attrNameLst>
                                          <p:attrName>style.visibility</p:attrName>
                                        </p:attrNameLst>
                                      </p:cBhvr>
                                      <p:to>
                                        <p:strVal val="visible"/>
                                      </p:to>
                                    </p:set>
                                    <p:anim calcmode="lin" valueType="num">
                                      <p:cBhvr>
                                        <p:cTn id="7" dur="500" fill="hold"/>
                                        <p:tgtEl>
                                          <p:spTgt spid="15372"/>
                                        </p:tgtEl>
                                        <p:attrNameLst>
                                          <p:attrName>ppt_w</p:attrName>
                                        </p:attrNameLst>
                                      </p:cBhvr>
                                      <p:tavLst>
                                        <p:tav tm="0">
                                          <p:val>
                                            <p:fltVal val="0"/>
                                          </p:val>
                                        </p:tav>
                                        <p:tav tm="100000">
                                          <p:val>
                                            <p:strVal val="#ppt_w"/>
                                          </p:val>
                                        </p:tav>
                                      </p:tavLst>
                                    </p:anim>
                                    <p:anim calcmode="lin" valueType="num">
                                      <p:cBhvr>
                                        <p:cTn id="8" dur="500" fill="hold"/>
                                        <p:tgtEl>
                                          <p:spTgt spid="15372"/>
                                        </p:tgtEl>
                                        <p:attrNameLst>
                                          <p:attrName>ppt_h</p:attrName>
                                        </p:attrNameLst>
                                      </p:cBhvr>
                                      <p:tavLst>
                                        <p:tav tm="0">
                                          <p:val>
                                            <p:fltVal val="0"/>
                                          </p:val>
                                        </p:tav>
                                        <p:tav tm="100000">
                                          <p:val>
                                            <p:strVal val="#ppt_h"/>
                                          </p:val>
                                        </p:tav>
                                      </p:tavLst>
                                    </p:anim>
                                    <p:animEffect transition="in" filter="fade">
                                      <p:cBhvr>
                                        <p:cTn id="9" dur="500"/>
                                        <p:tgtEl>
                                          <p:spTgt spid="15372"/>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099D68E-CD43-4348-8BBF-1FC3D26987CA}"/>
              </a:ext>
            </a:extLst>
          </p:cNvPr>
          <p:cNvSpPr/>
          <p:nvPr/>
        </p:nvSpPr>
        <p:spPr>
          <a:xfrm>
            <a:off x="1859756" y="1085850"/>
            <a:ext cx="5667375" cy="353853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350"/>
          </a:p>
        </p:txBody>
      </p:sp>
      <p:sp>
        <p:nvSpPr>
          <p:cNvPr id="5" name="Rectangle 2">
            <a:extLst>
              <a:ext uri="{FF2B5EF4-FFF2-40B4-BE49-F238E27FC236}">
                <a16:creationId xmlns:a16="http://schemas.microsoft.com/office/drawing/2014/main" id="{49A295C7-8D33-4E3A-A9E0-5B4D3F06669C}"/>
              </a:ext>
            </a:extLst>
          </p:cNvPr>
          <p:cNvSpPr txBox="1">
            <a:spLocks noChangeArrowheads="1"/>
          </p:cNvSpPr>
          <p:nvPr/>
        </p:nvSpPr>
        <p:spPr bwMode="auto">
          <a:xfrm>
            <a:off x="1518048" y="160735"/>
            <a:ext cx="6169819" cy="858440"/>
          </a:xfrm>
          <a:prstGeom prst="rect">
            <a:avLst/>
          </a:prstGeom>
          <a:noFill/>
          <a:ln w="9525">
            <a:noFill/>
            <a:miter lim="800000"/>
            <a:headEnd/>
            <a:tailEnd/>
          </a:ln>
        </p:spPr>
        <p:txBody>
          <a:bodyPr anchor="ctr"/>
          <a:lstStyle/>
          <a:p>
            <a:pPr algn="ctr" eaLnBrk="1">
              <a:defRPr/>
            </a:pPr>
            <a:r>
              <a:rPr lang="it-IT" sz="2100" b="1" cap="all" dirty="0">
                <a:solidFill>
                  <a:srgbClr val="FF0000"/>
                </a:solidFill>
                <a:latin typeface="+mj-lt"/>
                <a:ea typeface="+mj-ea"/>
                <a:cs typeface="+mj-cs"/>
              </a:rPr>
              <a:t>L’iceberg visto dall’alto….</a:t>
            </a:r>
          </a:p>
        </p:txBody>
      </p:sp>
      <p:sp>
        <p:nvSpPr>
          <p:cNvPr id="10" name="Ovale 9">
            <a:extLst>
              <a:ext uri="{FF2B5EF4-FFF2-40B4-BE49-F238E27FC236}">
                <a16:creationId xmlns:a16="http://schemas.microsoft.com/office/drawing/2014/main" id="{67BD9BC4-5827-4010-9D65-6E7F1BB5BE3F}"/>
              </a:ext>
            </a:extLst>
          </p:cNvPr>
          <p:cNvSpPr/>
          <p:nvPr/>
        </p:nvSpPr>
        <p:spPr>
          <a:xfrm>
            <a:off x="2736057" y="1545432"/>
            <a:ext cx="3618310" cy="2646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350"/>
          </a:p>
        </p:txBody>
      </p:sp>
      <p:sp>
        <p:nvSpPr>
          <p:cNvPr id="6" name="Rettangolo 5">
            <a:extLst>
              <a:ext uri="{FF2B5EF4-FFF2-40B4-BE49-F238E27FC236}">
                <a16:creationId xmlns:a16="http://schemas.microsoft.com/office/drawing/2014/main" id="{0268E699-3D3D-47F8-8BFB-B7CC84984E2F}"/>
              </a:ext>
            </a:extLst>
          </p:cNvPr>
          <p:cNvSpPr/>
          <p:nvPr/>
        </p:nvSpPr>
        <p:spPr>
          <a:xfrm>
            <a:off x="3662363" y="1383826"/>
            <a:ext cx="1850231" cy="646331"/>
          </a:xfrm>
          <a:prstGeom prst="rect">
            <a:avLst/>
          </a:prstGeom>
          <a:solidFill>
            <a:srgbClr val="FF0000"/>
          </a:solidFill>
          <a:ln>
            <a:solidFill>
              <a:srgbClr val="FF0000"/>
            </a:solidFill>
          </a:ln>
        </p:spPr>
        <p:txBody>
          <a:bodyPr wrap="square">
            <a:spAutoFit/>
          </a:bodyPr>
          <a:lstStyle/>
          <a:p>
            <a:pPr algn="ctr">
              <a:defRPr/>
            </a:pPr>
            <a:r>
              <a:rPr lang="it-IT" b="1" cap="small" dirty="0">
                <a:solidFill>
                  <a:schemeClr val="bg1"/>
                </a:solidFill>
              </a:rPr>
              <a:t>Interpretazione della situazione</a:t>
            </a:r>
            <a:endParaRPr lang="it-IT" b="1" dirty="0">
              <a:solidFill>
                <a:schemeClr val="bg1"/>
              </a:solidFill>
            </a:endParaRPr>
          </a:p>
        </p:txBody>
      </p:sp>
      <p:sp>
        <p:nvSpPr>
          <p:cNvPr id="7" name="Rettangolo 6">
            <a:extLst>
              <a:ext uri="{FF2B5EF4-FFF2-40B4-BE49-F238E27FC236}">
                <a16:creationId xmlns:a16="http://schemas.microsoft.com/office/drawing/2014/main" id="{5CAEFC74-A258-4A11-99CA-84D4C34C9C0E}"/>
              </a:ext>
            </a:extLst>
          </p:cNvPr>
          <p:cNvSpPr/>
          <p:nvPr/>
        </p:nvSpPr>
        <p:spPr>
          <a:xfrm>
            <a:off x="5112544" y="3274219"/>
            <a:ext cx="1553766" cy="646331"/>
          </a:xfrm>
          <a:prstGeom prst="rect">
            <a:avLst/>
          </a:prstGeom>
          <a:solidFill>
            <a:srgbClr val="FF0000"/>
          </a:solidFill>
          <a:ln>
            <a:solidFill>
              <a:srgbClr val="FF0000"/>
            </a:solidFill>
          </a:ln>
        </p:spPr>
        <p:txBody>
          <a:bodyPr>
            <a:spAutoFit/>
          </a:bodyPr>
          <a:lstStyle/>
          <a:p>
            <a:pPr algn="ctr" eaLnBrk="1" hangingPunct="1">
              <a:defRPr/>
            </a:pPr>
            <a:r>
              <a:rPr lang="it-IT" b="1" cap="small" dirty="0">
                <a:solidFill>
                  <a:schemeClr val="bg1"/>
                </a:solidFill>
              </a:rPr>
              <a:t>Strategie d’azione</a:t>
            </a:r>
            <a:endParaRPr lang="it-IT" b="1" dirty="0">
              <a:solidFill>
                <a:schemeClr val="bg1"/>
              </a:solidFill>
            </a:endParaRPr>
          </a:p>
        </p:txBody>
      </p:sp>
      <p:sp>
        <p:nvSpPr>
          <p:cNvPr id="8" name="Rettangolo 7">
            <a:extLst>
              <a:ext uri="{FF2B5EF4-FFF2-40B4-BE49-F238E27FC236}">
                <a16:creationId xmlns:a16="http://schemas.microsoft.com/office/drawing/2014/main" id="{D9F1EC82-1AD3-4EB0-99A1-D33C9FF6FE36}"/>
              </a:ext>
            </a:extLst>
          </p:cNvPr>
          <p:cNvSpPr/>
          <p:nvPr/>
        </p:nvSpPr>
        <p:spPr>
          <a:xfrm>
            <a:off x="2303860" y="3274219"/>
            <a:ext cx="1607344" cy="646331"/>
          </a:xfrm>
          <a:prstGeom prst="rect">
            <a:avLst/>
          </a:prstGeom>
          <a:solidFill>
            <a:srgbClr val="FF0000"/>
          </a:solidFill>
          <a:ln>
            <a:solidFill>
              <a:srgbClr val="FF0000"/>
            </a:solidFill>
          </a:ln>
        </p:spPr>
        <p:txBody>
          <a:bodyPr>
            <a:spAutoFit/>
          </a:bodyPr>
          <a:lstStyle/>
          <a:p>
            <a:pPr algn="ctr" eaLnBrk="1" hangingPunct="1">
              <a:defRPr/>
            </a:pPr>
            <a:r>
              <a:rPr lang="it-IT" b="1" cap="small" dirty="0">
                <a:solidFill>
                  <a:schemeClr val="bg1"/>
                </a:solidFill>
              </a:rPr>
              <a:t>Controllo/ regolazione</a:t>
            </a:r>
            <a:endParaRPr lang="it-IT" b="1" dirty="0">
              <a:solidFill>
                <a:schemeClr val="bg1"/>
              </a:solidFill>
            </a:endParaRPr>
          </a:p>
        </p:txBody>
      </p:sp>
      <p:sp>
        <p:nvSpPr>
          <p:cNvPr id="11" name="Rettangolo 10">
            <a:extLst>
              <a:ext uri="{FF2B5EF4-FFF2-40B4-BE49-F238E27FC236}">
                <a16:creationId xmlns:a16="http://schemas.microsoft.com/office/drawing/2014/main" id="{49F38B7F-F4AD-4679-A14B-F26D073BF7B5}"/>
              </a:ext>
            </a:extLst>
          </p:cNvPr>
          <p:cNvSpPr/>
          <p:nvPr/>
        </p:nvSpPr>
        <p:spPr>
          <a:xfrm>
            <a:off x="3799285" y="935832"/>
            <a:ext cx="1762125" cy="323165"/>
          </a:xfrm>
          <a:prstGeom prst="rect">
            <a:avLst/>
          </a:prstGeom>
          <a:solidFill>
            <a:schemeClr val="accent1">
              <a:lumMod val="50000"/>
            </a:schemeClr>
          </a:solidFill>
          <a:ln>
            <a:solidFill>
              <a:schemeClr val="tx2"/>
            </a:solidFill>
          </a:ln>
        </p:spPr>
        <p:txBody>
          <a:bodyPr>
            <a:spAutoFit/>
          </a:bodyPr>
          <a:lstStyle/>
          <a:p>
            <a:pPr algn="ctr" eaLnBrk="1" hangingPunct="1">
              <a:defRPr/>
            </a:pPr>
            <a:r>
              <a:rPr lang="it-IT" sz="1500" b="1" cap="small" dirty="0">
                <a:solidFill>
                  <a:schemeClr val="bg1"/>
                </a:solidFill>
              </a:rPr>
              <a:t>vs SE STESSO</a:t>
            </a:r>
            <a:endParaRPr lang="it-IT" sz="1500" b="1" dirty="0">
              <a:solidFill>
                <a:schemeClr val="bg1"/>
              </a:solidFill>
            </a:endParaRPr>
          </a:p>
        </p:txBody>
      </p:sp>
      <p:sp>
        <p:nvSpPr>
          <p:cNvPr id="12" name="Rettangolo 11">
            <a:extLst>
              <a:ext uri="{FF2B5EF4-FFF2-40B4-BE49-F238E27FC236}">
                <a16:creationId xmlns:a16="http://schemas.microsoft.com/office/drawing/2014/main" id="{10998D2C-4BEB-4AD4-81AB-76D153037226}"/>
              </a:ext>
            </a:extLst>
          </p:cNvPr>
          <p:cNvSpPr/>
          <p:nvPr/>
        </p:nvSpPr>
        <p:spPr>
          <a:xfrm>
            <a:off x="3995738" y="4487466"/>
            <a:ext cx="1266825" cy="323165"/>
          </a:xfrm>
          <a:prstGeom prst="rect">
            <a:avLst/>
          </a:prstGeom>
          <a:solidFill>
            <a:schemeClr val="accent1">
              <a:lumMod val="50000"/>
            </a:schemeClr>
          </a:solidFill>
          <a:ln>
            <a:solidFill>
              <a:schemeClr val="tx2"/>
            </a:solidFill>
          </a:ln>
        </p:spPr>
        <p:txBody>
          <a:bodyPr>
            <a:spAutoFit/>
          </a:bodyPr>
          <a:lstStyle/>
          <a:p>
            <a:pPr algn="ctr" eaLnBrk="1" hangingPunct="1">
              <a:defRPr/>
            </a:pPr>
            <a:r>
              <a:rPr lang="it-IT" sz="1500" b="1" cap="small" dirty="0">
                <a:solidFill>
                  <a:schemeClr val="bg1"/>
                </a:solidFill>
              </a:rPr>
              <a:t>vs ALTRI</a:t>
            </a:r>
            <a:endParaRPr lang="it-IT" sz="1500" b="1" dirty="0">
              <a:solidFill>
                <a:schemeClr val="bg1"/>
              </a:solidFill>
            </a:endParaRPr>
          </a:p>
        </p:txBody>
      </p:sp>
      <p:cxnSp>
        <p:nvCxnSpPr>
          <p:cNvPr id="14" name="Connettore 2 13">
            <a:extLst>
              <a:ext uri="{FF2B5EF4-FFF2-40B4-BE49-F238E27FC236}">
                <a16:creationId xmlns:a16="http://schemas.microsoft.com/office/drawing/2014/main" id="{6C6170A1-2F2E-42BE-98A8-EEB828229687}"/>
              </a:ext>
            </a:extLst>
          </p:cNvPr>
          <p:cNvCxnSpPr>
            <a:stCxn id="10" idx="7"/>
          </p:cNvCxnSpPr>
          <p:nvPr/>
        </p:nvCxnSpPr>
        <p:spPr>
          <a:xfrm rot="16200000" flipH="1">
            <a:off x="5824538" y="1933576"/>
            <a:ext cx="259556" cy="2595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1ECBBA18-B934-4472-80F7-9C8668FB74B0}"/>
              </a:ext>
            </a:extLst>
          </p:cNvPr>
          <p:cNvCxnSpPr>
            <a:endCxn id="10" idx="4"/>
          </p:cNvCxnSpPr>
          <p:nvPr/>
        </p:nvCxnSpPr>
        <p:spPr>
          <a:xfrm rot="10800000">
            <a:off x="4544616" y="4192192"/>
            <a:ext cx="351234" cy="11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17962400-61B1-4D21-9233-A25FE24BD942}"/>
              </a:ext>
            </a:extLst>
          </p:cNvPr>
          <p:cNvCxnSpPr/>
          <p:nvPr/>
        </p:nvCxnSpPr>
        <p:spPr>
          <a:xfrm rot="5400000" flipH="1" flipV="1">
            <a:off x="2871193" y="2166343"/>
            <a:ext cx="160734" cy="1071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84C2F573-D36A-4F9C-A0B0-EFCD698E9A3E}"/>
              </a:ext>
            </a:extLst>
          </p:cNvPr>
          <p:cNvSpPr/>
          <p:nvPr/>
        </p:nvSpPr>
        <p:spPr>
          <a:xfrm>
            <a:off x="3762375" y="2356247"/>
            <a:ext cx="1607344" cy="646331"/>
          </a:xfrm>
          <a:prstGeom prst="rect">
            <a:avLst/>
          </a:prstGeom>
          <a:solidFill>
            <a:srgbClr val="008000"/>
          </a:solidFill>
          <a:ln>
            <a:solidFill>
              <a:srgbClr val="00B050"/>
            </a:solidFill>
          </a:ln>
        </p:spPr>
        <p:txBody>
          <a:bodyPr>
            <a:spAutoFit/>
          </a:bodyPr>
          <a:lstStyle/>
          <a:p>
            <a:pPr algn="ctr" eaLnBrk="1" hangingPunct="1">
              <a:defRPr/>
            </a:pPr>
            <a:r>
              <a:rPr lang="it-IT" b="1" cap="small" dirty="0">
                <a:solidFill>
                  <a:schemeClr val="bg1"/>
                </a:solidFill>
              </a:rPr>
              <a:t>Conoscenze/ </a:t>
            </a:r>
            <a:r>
              <a:rPr lang="it-IT" b="1" cap="small" dirty="0" err="1">
                <a:solidFill>
                  <a:schemeClr val="bg1"/>
                </a:solidFill>
              </a:rPr>
              <a:t>abilita’</a:t>
            </a:r>
            <a:endParaRPr lang="it-IT" b="1" dirty="0">
              <a:solidFill>
                <a:schemeClr val="bg1"/>
              </a:solidFill>
            </a:endParaRPr>
          </a:p>
        </p:txBody>
      </p:sp>
      <p:sp>
        <p:nvSpPr>
          <p:cNvPr id="3087" name="CasellaDiTesto 24">
            <a:extLst>
              <a:ext uri="{FF2B5EF4-FFF2-40B4-BE49-F238E27FC236}">
                <a16:creationId xmlns:a16="http://schemas.microsoft.com/office/drawing/2014/main" id="{AAAB2FC6-4655-4774-84F1-88FACAD119A1}"/>
              </a:ext>
            </a:extLst>
          </p:cNvPr>
          <p:cNvSpPr txBox="1">
            <a:spLocks noChangeArrowheads="1"/>
          </p:cNvSpPr>
          <p:nvPr/>
        </p:nvSpPr>
        <p:spPr bwMode="auto">
          <a:xfrm>
            <a:off x="6799660" y="364068"/>
            <a:ext cx="10798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350" b="1" dirty="0">
                <a:solidFill>
                  <a:srgbClr val="FF0000"/>
                </a:solidFill>
                <a:latin typeface="Arial" panose="020B0604020202020204" pitchFamily="34" charset="0"/>
              </a:rPr>
              <a:t>PROCESSI COGNITIVI/OPERATIVI</a:t>
            </a:r>
          </a:p>
        </p:txBody>
      </p:sp>
      <p:sp>
        <p:nvSpPr>
          <p:cNvPr id="3088" name="CasellaDiTesto 25">
            <a:extLst>
              <a:ext uri="{FF2B5EF4-FFF2-40B4-BE49-F238E27FC236}">
                <a16:creationId xmlns:a16="http://schemas.microsoft.com/office/drawing/2014/main" id="{18F64A44-E362-4CB0-B823-8E81B47A2E70}"/>
              </a:ext>
            </a:extLst>
          </p:cNvPr>
          <p:cNvSpPr txBox="1">
            <a:spLocks noChangeArrowheads="1"/>
          </p:cNvSpPr>
          <p:nvPr/>
        </p:nvSpPr>
        <p:spPr bwMode="auto">
          <a:xfrm>
            <a:off x="1354932" y="4637485"/>
            <a:ext cx="135016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350" b="1">
                <a:solidFill>
                  <a:srgbClr val="002060"/>
                </a:solidFill>
                <a:latin typeface="Arial" panose="020B0604020202020204" pitchFamily="34" charset="0"/>
              </a:rPr>
              <a:t>DISPOSIZIONI AD AGIRE</a:t>
            </a:r>
          </a:p>
        </p:txBody>
      </p:sp>
      <p:cxnSp>
        <p:nvCxnSpPr>
          <p:cNvPr id="28" name="Connettore 2 27">
            <a:extLst>
              <a:ext uri="{FF2B5EF4-FFF2-40B4-BE49-F238E27FC236}">
                <a16:creationId xmlns:a16="http://schemas.microsoft.com/office/drawing/2014/main" id="{29DA5C0D-ED35-437A-B98B-F3C5B8DB4EF2}"/>
              </a:ext>
            </a:extLst>
          </p:cNvPr>
          <p:cNvCxnSpPr/>
          <p:nvPr/>
        </p:nvCxnSpPr>
        <p:spPr>
          <a:xfrm>
            <a:off x="2303860" y="789385"/>
            <a:ext cx="1495425" cy="1878806"/>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DE825135-9240-4980-971C-D12FBB880B67}"/>
              </a:ext>
            </a:extLst>
          </p:cNvPr>
          <p:cNvCxnSpPr/>
          <p:nvPr/>
        </p:nvCxnSpPr>
        <p:spPr>
          <a:xfrm flipH="1">
            <a:off x="6084094" y="1019175"/>
            <a:ext cx="756047" cy="1120379"/>
          </a:xfrm>
          <a:prstGeom prst="straightConnector1">
            <a:avLst/>
          </a:prstGeom>
          <a:ln w="28575">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87AF8C59-6CBE-44B6-914A-67FC761C0557}"/>
              </a:ext>
            </a:extLst>
          </p:cNvPr>
          <p:cNvSpPr/>
          <p:nvPr/>
        </p:nvSpPr>
        <p:spPr>
          <a:xfrm rot="5400000">
            <a:off x="6646069" y="2629243"/>
            <a:ext cx="1762125" cy="323165"/>
          </a:xfrm>
          <a:prstGeom prst="rect">
            <a:avLst/>
          </a:prstGeom>
          <a:solidFill>
            <a:schemeClr val="accent1">
              <a:lumMod val="50000"/>
            </a:schemeClr>
          </a:solidFill>
          <a:ln>
            <a:solidFill>
              <a:schemeClr val="tx2"/>
            </a:solidFill>
          </a:ln>
        </p:spPr>
        <p:txBody>
          <a:bodyPr>
            <a:spAutoFit/>
          </a:bodyPr>
          <a:lstStyle/>
          <a:p>
            <a:pPr algn="ctr" eaLnBrk="1" hangingPunct="1">
              <a:defRPr/>
            </a:pPr>
            <a:r>
              <a:rPr lang="it-IT" sz="1500" b="1" cap="small" dirty="0">
                <a:solidFill>
                  <a:schemeClr val="bg1"/>
                </a:solidFill>
              </a:rPr>
              <a:t>vs CONTESTO</a:t>
            </a:r>
            <a:endParaRPr lang="it-IT" sz="1500" b="1" dirty="0">
              <a:solidFill>
                <a:schemeClr val="bg1"/>
              </a:solidFill>
            </a:endParaRPr>
          </a:p>
        </p:txBody>
      </p:sp>
      <p:sp>
        <p:nvSpPr>
          <p:cNvPr id="26" name="CasellaDiTesto 24">
            <a:extLst>
              <a:ext uri="{FF2B5EF4-FFF2-40B4-BE49-F238E27FC236}">
                <a16:creationId xmlns:a16="http://schemas.microsoft.com/office/drawing/2014/main" id="{4BBCBE71-A84E-4163-8403-FD7D159D60CF}"/>
              </a:ext>
            </a:extLst>
          </p:cNvPr>
          <p:cNvSpPr txBox="1">
            <a:spLocks noChangeArrowheads="1"/>
          </p:cNvSpPr>
          <p:nvPr/>
        </p:nvSpPr>
        <p:spPr bwMode="auto">
          <a:xfrm>
            <a:off x="1724622" y="342877"/>
            <a:ext cx="1350168"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350" b="1" dirty="0">
                <a:solidFill>
                  <a:srgbClr val="008000"/>
                </a:solidFill>
                <a:latin typeface="Arial" panose="020B0604020202020204" pitchFamily="34" charset="0"/>
              </a:rPr>
              <a:t>RISORSE CONOSCITIVE</a:t>
            </a:r>
          </a:p>
        </p:txBody>
      </p:sp>
      <p:cxnSp>
        <p:nvCxnSpPr>
          <p:cNvPr id="29" name="Connettore 2 28">
            <a:extLst>
              <a:ext uri="{FF2B5EF4-FFF2-40B4-BE49-F238E27FC236}">
                <a16:creationId xmlns:a16="http://schemas.microsoft.com/office/drawing/2014/main" id="{436EEF6D-C345-48F8-B1E1-84149D50A5B7}"/>
              </a:ext>
            </a:extLst>
          </p:cNvPr>
          <p:cNvCxnSpPr>
            <a:endCxn id="3088" idx="3"/>
          </p:cNvCxnSpPr>
          <p:nvPr/>
        </p:nvCxnSpPr>
        <p:spPr>
          <a:xfrm flipH="1">
            <a:off x="2705101" y="4637485"/>
            <a:ext cx="739379" cy="2539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ttangolo 22">
            <a:extLst>
              <a:ext uri="{FF2B5EF4-FFF2-40B4-BE49-F238E27FC236}">
                <a16:creationId xmlns:a16="http://schemas.microsoft.com/office/drawing/2014/main" id="{925EFFBE-C44D-40A1-927C-88706EF8DB18}"/>
              </a:ext>
            </a:extLst>
          </p:cNvPr>
          <p:cNvSpPr/>
          <p:nvPr/>
        </p:nvSpPr>
        <p:spPr>
          <a:xfrm rot="16200000">
            <a:off x="978694" y="2800693"/>
            <a:ext cx="1762125" cy="323165"/>
          </a:xfrm>
          <a:prstGeom prst="rect">
            <a:avLst/>
          </a:prstGeom>
          <a:solidFill>
            <a:schemeClr val="accent1">
              <a:lumMod val="50000"/>
            </a:schemeClr>
          </a:solidFill>
          <a:ln>
            <a:solidFill>
              <a:schemeClr val="tx2"/>
            </a:solidFill>
          </a:ln>
        </p:spPr>
        <p:txBody>
          <a:bodyPr>
            <a:spAutoFit/>
          </a:bodyPr>
          <a:lstStyle/>
          <a:p>
            <a:pPr algn="ctr" eaLnBrk="1" hangingPunct="1">
              <a:defRPr/>
            </a:pPr>
            <a:r>
              <a:rPr lang="it-IT" sz="1500" b="1" cap="small" dirty="0">
                <a:solidFill>
                  <a:schemeClr val="bg1"/>
                </a:solidFill>
              </a:rPr>
              <a:t>vs COMPITO</a:t>
            </a:r>
            <a:endParaRPr lang="it-IT" sz="1500" b="1" dirty="0">
              <a:solidFill>
                <a:schemeClr val="bg1"/>
              </a:solidFill>
            </a:endParaRPr>
          </a:p>
        </p:txBody>
      </p:sp>
      <p:sp>
        <p:nvSpPr>
          <p:cNvPr id="25" name="Text Box 11">
            <a:extLst>
              <a:ext uri="{FF2B5EF4-FFF2-40B4-BE49-F238E27FC236}">
                <a16:creationId xmlns:a16="http://schemas.microsoft.com/office/drawing/2014/main" id="{C0B62EFB-7883-4635-B772-84462C0CC679}"/>
              </a:ext>
            </a:extLst>
          </p:cNvPr>
          <p:cNvSpPr txBox="1">
            <a:spLocks noChangeArrowheads="1"/>
          </p:cNvSpPr>
          <p:nvPr/>
        </p:nvSpPr>
        <p:spPr bwMode="auto">
          <a:xfrm>
            <a:off x="1143000" y="1"/>
            <a:ext cx="6858000" cy="27699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it-IT" altLang="it-IT" sz="1200" b="1">
                <a:solidFill>
                  <a:schemeClr val="bg1"/>
                </a:solidFill>
                <a:latin typeface="Times New Roman" panose="02020603050405020304" pitchFamily="18" charset="0"/>
              </a:rPr>
              <a:t>	 APPRENDERE PER COMPETENZE: QUALE VALORE AGGIUNTO?</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2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3" presetClass="entr" presetSubtype="16"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23" presetClass="entr" presetSubtype="16" fill="hold" grpId="0" nodeType="afterEffect">
                                  <p:stCondLst>
                                    <p:cond delay="0"/>
                                  </p:stCondLst>
                                  <p:childTnLst>
                                    <p:set>
                                      <p:cBhvr>
                                        <p:cTn id="44" dur="1" fill="hold">
                                          <p:stCondLst>
                                            <p:cond delay="0"/>
                                          </p:stCondLst>
                                        </p:cTn>
                                        <p:tgtEl>
                                          <p:spTgt spid="3087"/>
                                        </p:tgtEl>
                                        <p:attrNameLst>
                                          <p:attrName>style.visibility</p:attrName>
                                        </p:attrNameLst>
                                      </p:cBhvr>
                                      <p:to>
                                        <p:strVal val="visible"/>
                                      </p:to>
                                    </p:set>
                                    <p:anim calcmode="lin" valueType="num">
                                      <p:cBhvr>
                                        <p:cTn id="45" dur="500" fill="hold"/>
                                        <p:tgtEl>
                                          <p:spTgt spid="3087"/>
                                        </p:tgtEl>
                                        <p:attrNameLst>
                                          <p:attrName>ppt_w</p:attrName>
                                        </p:attrNameLst>
                                      </p:cBhvr>
                                      <p:tavLst>
                                        <p:tav tm="0">
                                          <p:val>
                                            <p:fltVal val="0"/>
                                          </p:val>
                                        </p:tav>
                                        <p:tav tm="100000">
                                          <p:val>
                                            <p:strVal val="#ppt_w"/>
                                          </p:val>
                                        </p:tav>
                                      </p:tavLst>
                                    </p:anim>
                                    <p:anim calcmode="lin" valueType="num">
                                      <p:cBhvr>
                                        <p:cTn id="46" dur="500" fill="hold"/>
                                        <p:tgtEl>
                                          <p:spTgt spid="3087"/>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23" presetClass="entr" presetSubtype="16"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childTnLst>
                                </p:cTn>
                              </p:par>
                            </p:childTnLst>
                          </p:cTn>
                        </p:par>
                        <p:par>
                          <p:cTn id="52" fill="hold">
                            <p:stCondLst>
                              <p:cond delay="2000"/>
                            </p:stCondLst>
                            <p:childTnLst>
                              <p:par>
                                <p:cTn id="53" presetID="23"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childTnLst>
                                </p:cTn>
                              </p:par>
                            </p:childTnLst>
                          </p:cTn>
                        </p:par>
                        <p:par>
                          <p:cTn id="57" fill="hold">
                            <p:stCondLst>
                              <p:cond delay="2500"/>
                            </p:stCondLst>
                            <p:childTnLst>
                              <p:par>
                                <p:cTn id="58" presetID="23" presetClass="entr" presetSubtype="16"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3000"/>
                            </p:stCondLst>
                            <p:childTnLst>
                              <p:par>
                                <p:cTn id="63" presetID="23" presetClass="entr" presetSubtype="16"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childTnLst>
                                </p:cTn>
                              </p:par>
                            </p:childTnLst>
                          </p:cTn>
                        </p:par>
                        <p:par>
                          <p:cTn id="67" fill="hold">
                            <p:stCondLst>
                              <p:cond delay="3500"/>
                            </p:stCondLst>
                            <p:childTnLst>
                              <p:par>
                                <p:cTn id="68" presetID="23" presetClass="entr" presetSubtype="16"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childTnLst>
                                </p:cTn>
                              </p:par>
                            </p:childTnLst>
                          </p:cTn>
                        </p:par>
                        <p:par>
                          <p:cTn id="72" fill="hold">
                            <p:stCondLst>
                              <p:cond delay="4000"/>
                            </p:stCondLst>
                            <p:childTnLst>
                              <p:par>
                                <p:cTn id="73" presetID="23" presetClass="entr" presetSubtype="16"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p:cTn id="81" dur="500" fill="hold"/>
                                        <p:tgtEl>
                                          <p:spTgt spid="2"/>
                                        </p:tgtEl>
                                        <p:attrNameLst>
                                          <p:attrName>ppt_w</p:attrName>
                                        </p:attrNameLst>
                                      </p:cBhvr>
                                      <p:tavLst>
                                        <p:tav tm="0">
                                          <p:val>
                                            <p:fltVal val="0"/>
                                          </p:val>
                                        </p:tav>
                                        <p:tav tm="100000">
                                          <p:val>
                                            <p:strVal val="#ppt_w"/>
                                          </p:val>
                                        </p:tav>
                                      </p:tavLst>
                                    </p:anim>
                                    <p:anim calcmode="lin" valueType="num">
                                      <p:cBhvr>
                                        <p:cTn id="82" dur="500" fill="hold"/>
                                        <p:tgtEl>
                                          <p:spTgt spid="2"/>
                                        </p:tgtEl>
                                        <p:attrNameLst>
                                          <p:attrName>ppt_h</p:attrName>
                                        </p:attrNameLst>
                                      </p:cBhvr>
                                      <p:tavLst>
                                        <p:tav tm="0">
                                          <p:val>
                                            <p:fltVal val="0"/>
                                          </p:val>
                                        </p:tav>
                                        <p:tav tm="100000">
                                          <p:val>
                                            <p:strVal val="#ppt_h"/>
                                          </p:val>
                                        </p:tav>
                                      </p:tavLst>
                                    </p:anim>
                                    <p:animEffect transition="in" filter="fade">
                                      <p:cBhvr>
                                        <p:cTn id="83" dur="500"/>
                                        <p:tgtEl>
                                          <p:spTgt spid="2"/>
                                        </p:tgtEl>
                                      </p:cBhvr>
                                    </p:animEffect>
                                  </p:childTnLst>
                                </p:cTn>
                              </p:par>
                            </p:childTnLst>
                          </p:cTn>
                        </p:par>
                        <p:par>
                          <p:cTn id="84" fill="hold">
                            <p:stCondLst>
                              <p:cond delay="500"/>
                            </p:stCondLst>
                            <p:childTnLst>
                              <p:par>
                                <p:cTn id="85" presetID="23" presetClass="entr" presetSubtype="16"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childTnLst>
                                </p:cTn>
                              </p:par>
                            </p:childTnLst>
                          </p:cTn>
                        </p:par>
                        <p:par>
                          <p:cTn id="89" fill="hold">
                            <p:stCondLst>
                              <p:cond delay="1000"/>
                            </p:stCondLst>
                            <p:childTnLst>
                              <p:par>
                                <p:cTn id="90" presetID="23" presetClass="entr" presetSubtype="16" fill="hold" grpId="0" nodeType="afterEffect">
                                  <p:stCondLst>
                                    <p:cond delay="0"/>
                                  </p:stCondLst>
                                  <p:childTnLst>
                                    <p:set>
                                      <p:cBhvr>
                                        <p:cTn id="91" dur="1" fill="hold">
                                          <p:stCondLst>
                                            <p:cond delay="0"/>
                                          </p:stCondLst>
                                        </p:cTn>
                                        <p:tgtEl>
                                          <p:spTgt spid="3088"/>
                                        </p:tgtEl>
                                        <p:attrNameLst>
                                          <p:attrName>style.visibility</p:attrName>
                                        </p:attrNameLst>
                                      </p:cBhvr>
                                      <p:to>
                                        <p:strVal val="visible"/>
                                      </p:to>
                                    </p:set>
                                    <p:anim calcmode="lin" valueType="num">
                                      <p:cBhvr>
                                        <p:cTn id="92" dur="500" fill="hold"/>
                                        <p:tgtEl>
                                          <p:spTgt spid="3088"/>
                                        </p:tgtEl>
                                        <p:attrNameLst>
                                          <p:attrName>ppt_w</p:attrName>
                                        </p:attrNameLst>
                                      </p:cBhvr>
                                      <p:tavLst>
                                        <p:tav tm="0">
                                          <p:val>
                                            <p:fltVal val="0"/>
                                          </p:val>
                                        </p:tav>
                                        <p:tav tm="100000">
                                          <p:val>
                                            <p:strVal val="#ppt_w"/>
                                          </p:val>
                                        </p:tav>
                                      </p:tavLst>
                                    </p:anim>
                                    <p:anim calcmode="lin" valueType="num">
                                      <p:cBhvr>
                                        <p:cTn id="93" dur="500" fill="hold"/>
                                        <p:tgtEl>
                                          <p:spTgt spid="3088"/>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3" presetClass="entr" presetSubtype="16" fill="hold" grpId="0"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childTnLst>
                                </p:cTn>
                              </p:par>
                            </p:childTnLst>
                          </p:cTn>
                        </p:par>
                        <p:par>
                          <p:cTn id="99" fill="hold">
                            <p:stCondLst>
                              <p:cond delay="2000"/>
                            </p:stCondLst>
                            <p:childTnLst>
                              <p:par>
                                <p:cTn id="100" presetID="23" presetClass="entr" presetSubtype="16" fill="hold" grpId="0" nodeType="after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fltVal val="0"/>
                                          </p:val>
                                        </p:tav>
                                        <p:tav tm="100000">
                                          <p:val>
                                            <p:strVal val="#ppt_h"/>
                                          </p:val>
                                        </p:tav>
                                      </p:tavLst>
                                    </p:anim>
                                  </p:childTnLst>
                                </p:cTn>
                              </p:par>
                            </p:childTnLst>
                          </p:cTn>
                        </p:par>
                        <p:par>
                          <p:cTn id="104" fill="hold">
                            <p:stCondLst>
                              <p:cond delay="2500"/>
                            </p:stCondLst>
                            <p:childTnLst>
                              <p:par>
                                <p:cTn id="105" presetID="23" presetClass="entr" presetSubtype="16" fill="hold" grpId="0" nodeType="after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500" fill="hold"/>
                                        <p:tgtEl>
                                          <p:spTgt spid="23"/>
                                        </p:tgtEl>
                                        <p:attrNameLst>
                                          <p:attrName>ppt_w</p:attrName>
                                        </p:attrNameLst>
                                      </p:cBhvr>
                                      <p:tavLst>
                                        <p:tav tm="0">
                                          <p:val>
                                            <p:fltVal val="0"/>
                                          </p:val>
                                        </p:tav>
                                        <p:tav tm="100000">
                                          <p:val>
                                            <p:strVal val="#ppt_w"/>
                                          </p:val>
                                        </p:tav>
                                      </p:tavLst>
                                    </p:anim>
                                    <p:anim calcmode="lin" valueType="num">
                                      <p:cBhvr>
                                        <p:cTn id="108" dur="500" fill="hold"/>
                                        <p:tgtEl>
                                          <p:spTgt spid="23"/>
                                        </p:tgtEl>
                                        <p:attrNameLst>
                                          <p:attrName>ppt_h</p:attrName>
                                        </p:attrNameLst>
                                      </p:cBhvr>
                                      <p:tavLst>
                                        <p:tav tm="0">
                                          <p:val>
                                            <p:fltVal val="0"/>
                                          </p:val>
                                        </p:tav>
                                        <p:tav tm="100000">
                                          <p:val>
                                            <p:strVal val="#ppt_h"/>
                                          </p:val>
                                        </p:tav>
                                      </p:tavLst>
                                    </p:anim>
                                  </p:childTnLst>
                                </p:cTn>
                              </p:par>
                            </p:childTnLst>
                          </p:cTn>
                        </p:par>
                        <p:par>
                          <p:cTn id="109" fill="hold">
                            <p:stCondLst>
                              <p:cond delay="3000"/>
                            </p:stCondLst>
                            <p:childTnLst>
                              <p:par>
                                <p:cTn id="110" presetID="23" presetClass="entr" presetSubtype="16" fill="hold" grpId="0" nodeType="after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500" fill="hold"/>
                                        <p:tgtEl>
                                          <p:spTgt spid="24"/>
                                        </p:tgtEl>
                                        <p:attrNameLst>
                                          <p:attrName>ppt_w</p:attrName>
                                        </p:attrNameLst>
                                      </p:cBhvr>
                                      <p:tavLst>
                                        <p:tav tm="0">
                                          <p:val>
                                            <p:fltVal val="0"/>
                                          </p:val>
                                        </p:tav>
                                        <p:tav tm="100000">
                                          <p:val>
                                            <p:strVal val="#ppt_w"/>
                                          </p:val>
                                        </p:tav>
                                      </p:tavLst>
                                    </p:anim>
                                    <p:anim calcmode="lin" valueType="num">
                                      <p:cBhvr>
                                        <p:cTn id="113"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0" grpId="0" animBg="1"/>
      <p:bldP spid="6" grpId="0" animBg="1"/>
      <p:bldP spid="7" grpId="0" animBg="1"/>
      <p:bldP spid="8" grpId="0" animBg="1"/>
      <p:bldP spid="11" grpId="0" animBg="1"/>
      <p:bldP spid="12" grpId="0" animBg="1"/>
      <p:bldP spid="16" grpId="0" animBg="1"/>
      <p:bldP spid="3087" grpId="0"/>
      <p:bldP spid="3088" grpId="0"/>
      <p:bldP spid="24" grpId="0" animBg="1"/>
      <p:bldP spid="26" grpId="0"/>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77FD79D0-2FF9-4C37-A7A5-DB9ABAFC5690}"/>
              </a:ext>
            </a:extLst>
          </p:cNvPr>
          <p:cNvGraphicFramePr>
            <a:graphicFrameLocks noGrp="1"/>
          </p:cNvGraphicFramePr>
          <p:nvPr/>
        </p:nvGraphicFramePr>
        <p:xfrm>
          <a:off x="1210866" y="2625329"/>
          <a:ext cx="6722270" cy="960835"/>
        </p:xfrm>
        <a:graphic>
          <a:graphicData uri="http://schemas.openxmlformats.org/drawingml/2006/table">
            <a:tbl>
              <a:tblPr firstRow="1" bandRow="1">
                <a:tableStyleId>{5940675A-B579-460E-94D1-54222C63F5DA}</a:tableStyleId>
              </a:tblPr>
              <a:tblGrid>
                <a:gridCol w="3361135">
                  <a:extLst>
                    <a:ext uri="{9D8B030D-6E8A-4147-A177-3AD203B41FA5}">
                      <a16:colId xmlns:a16="http://schemas.microsoft.com/office/drawing/2014/main" val="20000"/>
                    </a:ext>
                  </a:extLst>
                </a:gridCol>
                <a:gridCol w="3361135">
                  <a:extLst>
                    <a:ext uri="{9D8B030D-6E8A-4147-A177-3AD203B41FA5}">
                      <a16:colId xmlns:a16="http://schemas.microsoft.com/office/drawing/2014/main" val="20001"/>
                    </a:ext>
                  </a:extLst>
                </a:gridCol>
              </a:tblGrid>
              <a:tr h="343151">
                <a:tc gridSpan="2">
                  <a:txBody>
                    <a:bodyPr/>
                    <a:lstStyle/>
                    <a:p>
                      <a:pPr algn="ctr"/>
                      <a:r>
                        <a:rPr lang="it-IT" altLang="it-IT" sz="1800" b="1" cap="all" dirty="0">
                          <a:solidFill>
                            <a:srgbClr val="0070C0"/>
                          </a:solidFill>
                        </a:rPr>
                        <a:t>livello di familiarità dei contesti d’azione </a:t>
                      </a:r>
                      <a:endParaRPr lang="it-IT" sz="1800" dirty="0">
                        <a:solidFill>
                          <a:srgbClr val="0070C0"/>
                        </a:solidFill>
                      </a:endParaRPr>
                    </a:p>
                  </a:txBody>
                  <a:tcPr marL="68569" marR="68569" marT="34309" marB="34309"/>
                </a:tc>
                <a:tc hMerge="1">
                  <a:txBody>
                    <a:bodyPr/>
                    <a:lstStyle/>
                    <a:p>
                      <a:endParaRPr lang="it-IT" dirty="0"/>
                    </a:p>
                  </a:txBody>
                  <a:tcPr/>
                </a:tc>
                <a:extLst>
                  <a:ext uri="{0D108BD9-81ED-4DB2-BD59-A6C34878D82A}">
                    <a16:rowId xmlns:a16="http://schemas.microsoft.com/office/drawing/2014/main" val="10000"/>
                  </a:ext>
                </a:extLst>
              </a:tr>
              <a:tr h="617684">
                <a:tc>
                  <a:txBody>
                    <a:bodyPr/>
                    <a:lstStyle/>
                    <a:p>
                      <a:pPr algn="ctr"/>
                      <a:r>
                        <a:rPr lang="it-IT" altLang="it-IT" sz="1800" b="1" cap="all" dirty="0">
                          <a:solidFill>
                            <a:srgbClr val="0070C0"/>
                          </a:solidFill>
                        </a:rPr>
                        <a:t>da contesti noti </a:t>
                      </a:r>
                    </a:p>
                    <a:p>
                      <a:pPr algn="ctr"/>
                      <a:r>
                        <a:rPr lang="it-IT" altLang="it-IT" sz="1800" b="1" cap="all" dirty="0">
                          <a:solidFill>
                            <a:srgbClr val="0070C0"/>
                          </a:solidFill>
                        </a:rPr>
                        <a:t>e semplici </a:t>
                      </a:r>
                      <a:endParaRPr lang="it-IT" sz="1800" dirty="0">
                        <a:solidFill>
                          <a:srgbClr val="0070C0"/>
                        </a:solidFill>
                      </a:endParaRPr>
                    </a:p>
                  </a:txBody>
                  <a:tcPr marL="68569" marR="68569" marT="34309" marB="34309"/>
                </a:tc>
                <a:tc>
                  <a:txBody>
                    <a:bodyPr/>
                    <a:lstStyle/>
                    <a:p>
                      <a:pPr algn="ctr"/>
                      <a:r>
                        <a:rPr lang="it-IT" altLang="it-IT" sz="1800" b="1" cap="all" dirty="0">
                          <a:solidFill>
                            <a:srgbClr val="0070C0"/>
                          </a:solidFill>
                        </a:rPr>
                        <a:t>a contesti inediti </a:t>
                      </a:r>
                    </a:p>
                    <a:p>
                      <a:pPr algn="ctr"/>
                      <a:r>
                        <a:rPr lang="it-IT" altLang="it-IT" sz="1800" b="1" cap="all" dirty="0">
                          <a:solidFill>
                            <a:srgbClr val="0070C0"/>
                          </a:solidFill>
                        </a:rPr>
                        <a:t>e complessi</a:t>
                      </a:r>
                      <a:endParaRPr lang="it-IT" sz="1800" dirty="0">
                        <a:solidFill>
                          <a:srgbClr val="0070C0"/>
                        </a:solidFill>
                      </a:endParaRPr>
                    </a:p>
                  </a:txBody>
                  <a:tcPr marL="68569" marR="68569" marT="34309" marB="34309"/>
                </a:tc>
                <a:extLst>
                  <a:ext uri="{0D108BD9-81ED-4DB2-BD59-A6C34878D82A}">
                    <a16:rowId xmlns:a16="http://schemas.microsoft.com/office/drawing/2014/main" val="10001"/>
                  </a:ext>
                </a:extLst>
              </a:tr>
            </a:tbl>
          </a:graphicData>
        </a:graphic>
      </p:graphicFrame>
      <p:sp>
        <p:nvSpPr>
          <p:cNvPr id="16413" name="Rettangolo 5">
            <a:extLst>
              <a:ext uri="{FF2B5EF4-FFF2-40B4-BE49-F238E27FC236}">
                <a16:creationId xmlns:a16="http://schemas.microsoft.com/office/drawing/2014/main" id="{71CDEB01-C7EE-4EF0-874F-875846A5553F}"/>
              </a:ext>
            </a:extLst>
          </p:cNvPr>
          <p:cNvSpPr>
            <a:spLocks noChangeArrowheads="1"/>
          </p:cNvSpPr>
          <p:nvPr/>
        </p:nvSpPr>
        <p:spPr bwMode="auto">
          <a:xfrm>
            <a:off x="1366838" y="515542"/>
            <a:ext cx="6372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it-IT" altLang="it-IT" sz="1800" b="1">
                <a:latin typeface="Arial" panose="020B0604020202020204" pitchFamily="34" charset="0"/>
              </a:rPr>
              <a:t>CRITERI GENERALI PER LA DEFINIZIONE DI     LIVELLI DI COMPETENZA</a:t>
            </a:r>
          </a:p>
        </p:txBody>
      </p:sp>
      <p:graphicFrame>
        <p:nvGraphicFramePr>
          <p:cNvPr id="6" name="Tabella 5">
            <a:extLst>
              <a:ext uri="{FF2B5EF4-FFF2-40B4-BE49-F238E27FC236}">
                <a16:creationId xmlns:a16="http://schemas.microsoft.com/office/drawing/2014/main" id="{6DD9172C-3628-43B3-89E0-8FA808683421}"/>
              </a:ext>
            </a:extLst>
          </p:cNvPr>
          <p:cNvGraphicFramePr>
            <a:graphicFrameLocks noGrp="1"/>
          </p:cNvGraphicFramePr>
          <p:nvPr/>
        </p:nvGraphicFramePr>
        <p:xfrm>
          <a:off x="1210866" y="3759994"/>
          <a:ext cx="6722270" cy="959652"/>
        </p:xfrm>
        <a:graphic>
          <a:graphicData uri="http://schemas.openxmlformats.org/drawingml/2006/table">
            <a:tbl>
              <a:tblPr firstRow="1" bandRow="1">
                <a:tableStyleId>{5940675A-B579-460E-94D1-54222C63F5DA}</a:tableStyleId>
              </a:tblPr>
              <a:tblGrid>
                <a:gridCol w="3361135">
                  <a:extLst>
                    <a:ext uri="{9D8B030D-6E8A-4147-A177-3AD203B41FA5}">
                      <a16:colId xmlns:a16="http://schemas.microsoft.com/office/drawing/2014/main" val="20000"/>
                    </a:ext>
                  </a:extLst>
                </a:gridCol>
                <a:gridCol w="3361135">
                  <a:extLst>
                    <a:ext uri="{9D8B030D-6E8A-4147-A177-3AD203B41FA5}">
                      <a16:colId xmlns:a16="http://schemas.microsoft.com/office/drawing/2014/main" val="20001"/>
                    </a:ext>
                  </a:extLst>
                </a:gridCol>
              </a:tblGrid>
              <a:tr h="342666">
                <a:tc gridSpan="2">
                  <a:txBody>
                    <a:bodyPr/>
                    <a:lstStyle/>
                    <a:p>
                      <a:pPr algn="ctr"/>
                      <a:r>
                        <a:rPr lang="it-IT" altLang="it-IT" sz="1800" b="1" cap="all" dirty="0">
                          <a:solidFill>
                            <a:srgbClr val="00B050"/>
                          </a:solidFill>
                        </a:rPr>
                        <a:t>Grado di autonomia con cui l’allievo agisce </a:t>
                      </a:r>
                      <a:endParaRPr lang="it-IT" sz="1800" dirty="0">
                        <a:solidFill>
                          <a:srgbClr val="00B050"/>
                        </a:solidFill>
                      </a:endParaRPr>
                    </a:p>
                  </a:txBody>
                  <a:tcPr marL="68569" marR="68569" marT="34173" marB="34173"/>
                </a:tc>
                <a:tc hMerge="1">
                  <a:txBody>
                    <a:bodyPr/>
                    <a:lstStyle/>
                    <a:p>
                      <a:endParaRPr lang="it-IT" dirty="0"/>
                    </a:p>
                  </a:txBody>
                  <a:tcPr/>
                </a:tc>
                <a:extLst>
                  <a:ext uri="{0D108BD9-81ED-4DB2-BD59-A6C34878D82A}">
                    <a16:rowId xmlns:a16="http://schemas.microsoft.com/office/drawing/2014/main" val="10000"/>
                  </a:ext>
                </a:extLst>
              </a:tr>
              <a:tr h="616986">
                <a:tc>
                  <a:txBody>
                    <a:bodyPr/>
                    <a:lstStyle/>
                    <a:p>
                      <a:pPr algn="ctr"/>
                      <a:r>
                        <a:rPr lang="it-IT" altLang="it-IT" sz="1800" b="1" cap="all" dirty="0">
                          <a:solidFill>
                            <a:srgbClr val="00B050"/>
                          </a:solidFill>
                        </a:rPr>
                        <a:t>da comportamenti guidati dall’adulto </a:t>
                      </a:r>
                      <a:endParaRPr lang="it-IT" sz="1800" dirty="0">
                        <a:solidFill>
                          <a:srgbClr val="00B050"/>
                        </a:solidFill>
                      </a:endParaRPr>
                    </a:p>
                  </a:txBody>
                  <a:tcPr marL="68569" marR="68569" marT="34173" marB="34173"/>
                </a:tc>
                <a:tc>
                  <a:txBody>
                    <a:bodyPr/>
                    <a:lstStyle/>
                    <a:p>
                      <a:pPr algn="ctr"/>
                      <a:r>
                        <a:rPr lang="it-IT" altLang="it-IT" sz="1800" b="1" cap="all" dirty="0">
                          <a:solidFill>
                            <a:srgbClr val="00B050"/>
                          </a:solidFill>
                        </a:rPr>
                        <a:t>a comportamenti autonomi dell’allievo</a:t>
                      </a:r>
                      <a:endParaRPr lang="it-IT" sz="1800" dirty="0">
                        <a:solidFill>
                          <a:srgbClr val="00B050"/>
                        </a:solidFill>
                      </a:endParaRPr>
                    </a:p>
                  </a:txBody>
                  <a:tcPr marL="68569" marR="68569" marT="34173" marB="34173"/>
                </a:tc>
                <a:extLst>
                  <a:ext uri="{0D108BD9-81ED-4DB2-BD59-A6C34878D82A}">
                    <a16:rowId xmlns:a16="http://schemas.microsoft.com/office/drawing/2014/main" val="10001"/>
                  </a:ext>
                </a:extLst>
              </a:tr>
            </a:tbl>
          </a:graphicData>
        </a:graphic>
      </p:graphicFrame>
      <p:graphicFrame>
        <p:nvGraphicFramePr>
          <p:cNvPr id="7" name="Tabella 6">
            <a:extLst>
              <a:ext uri="{FF2B5EF4-FFF2-40B4-BE49-F238E27FC236}">
                <a16:creationId xmlns:a16="http://schemas.microsoft.com/office/drawing/2014/main" id="{D08E5EE4-3BA5-427B-9B92-4416E2BF1606}"/>
              </a:ext>
            </a:extLst>
          </p:cNvPr>
          <p:cNvGraphicFramePr>
            <a:graphicFrameLocks noGrp="1"/>
          </p:cNvGraphicFramePr>
          <p:nvPr/>
        </p:nvGraphicFramePr>
        <p:xfrm>
          <a:off x="1210866" y="1221581"/>
          <a:ext cx="6722270" cy="1234678"/>
        </p:xfrm>
        <a:graphic>
          <a:graphicData uri="http://schemas.openxmlformats.org/drawingml/2006/table">
            <a:tbl>
              <a:tblPr firstRow="1" bandRow="1">
                <a:tableStyleId>{5940675A-B579-460E-94D1-54222C63F5DA}</a:tableStyleId>
              </a:tblPr>
              <a:tblGrid>
                <a:gridCol w="3361135">
                  <a:extLst>
                    <a:ext uri="{9D8B030D-6E8A-4147-A177-3AD203B41FA5}">
                      <a16:colId xmlns:a16="http://schemas.microsoft.com/office/drawing/2014/main" val="20000"/>
                    </a:ext>
                  </a:extLst>
                </a:gridCol>
                <a:gridCol w="3361135">
                  <a:extLst>
                    <a:ext uri="{9D8B030D-6E8A-4147-A177-3AD203B41FA5}">
                      <a16:colId xmlns:a16="http://schemas.microsoft.com/office/drawing/2014/main" val="20001"/>
                    </a:ext>
                  </a:extLst>
                </a:gridCol>
              </a:tblGrid>
              <a:tr h="617339">
                <a:tc gridSpan="2">
                  <a:txBody>
                    <a:bodyPr/>
                    <a:lstStyle/>
                    <a:p>
                      <a:pPr algn="ctr"/>
                      <a:r>
                        <a:rPr lang="it-IT" altLang="it-IT" sz="1800" b="1" cap="all" dirty="0">
                          <a:solidFill>
                            <a:srgbClr val="FF0000"/>
                          </a:solidFill>
                        </a:rPr>
                        <a:t>grado di rielaborazione richiesto dal comportamento messo in atto </a:t>
                      </a:r>
                      <a:endParaRPr lang="it-IT" sz="1800" dirty="0">
                        <a:solidFill>
                          <a:srgbClr val="FF0000"/>
                        </a:solidFill>
                      </a:endParaRPr>
                    </a:p>
                  </a:txBody>
                  <a:tcPr marL="68569" marR="68569" marT="34290" marB="34290"/>
                </a:tc>
                <a:tc hMerge="1">
                  <a:txBody>
                    <a:bodyPr/>
                    <a:lstStyle/>
                    <a:p>
                      <a:endParaRPr lang="it-IT" dirty="0"/>
                    </a:p>
                  </a:txBody>
                  <a:tcPr/>
                </a:tc>
                <a:extLst>
                  <a:ext uri="{0D108BD9-81ED-4DB2-BD59-A6C34878D82A}">
                    <a16:rowId xmlns:a16="http://schemas.microsoft.com/office/drawing/2014/main" val="10000"/>
                  </a:ext>
                </a:extLst>
              </a:tr>
              <a:tr h="617339">
                <a:tc>
                  <a:txBody>
                    <a:bodyPr/>
                    <a:lstStyle/>
                    <a:p>
                      <a:pPr algn="ctr"/>
                      <a:r>
                        <a:rPr lang="it-IT" altLang="it-IT" sz="1800" b="1" cap="all" dirty="0">
                          <a:solidFill>
                            <a:srgbClr val="FF0000"/>
                          </a:solidFill>
                        </a:rPr>
                        <a:t>da risposte riproduttive di schemi e modelli </a:t>
                      </a:r>
                      <a:endParaRPr lang="it-IT" sz="1800" dirty="0">
                        <a:solidFill>
                          <a:srgbClr val="FF0000"/>
                        </a:solidFill>
                      </a:endParaRPr>
                    </a:p>
                  </a:txBody>
                  <a:tcPr marL="68569" marR="68569" marT="34290" marB="34290"/>
                </a:tc>
                <a:tc>
                  <a:txBody>
                    <a:bodyPr/>
                    <a:lstStyle/>
                    <a:p>
                      <a:pPr algn="ctr"/>
                      <a:r>
                        <a:rPr lang="it-IT" altLang="it-IT" sz="1800" b="1" cap="all" dirty="0">
                          <a:solidFill>
                            <a:srgbClr val="FF0000"/>
                          </a:solidFill>
                        </a:rPr>
                        <a:t>a risposte personali e originali</a:t>
                      </a:r>
                      <a:endParaRPr lang="it-IT" sz="1800" dirty="0">
                        <a:solidFill>
                          <a:srgbClr val="FF0000"/>
                        </a:solidFill>
                      </a:endParaRPr>
                    </a:p>
                  </a:txBody>
                  <a:tcPr marL="68569" marR="68569" marT="34290" marB="34290"/>
                </a:tc>
                <a:extLst>
                  <a:ext uri="{0D108BD9-81ED-4DB2-BD59-A6C34878D82A}">
                    <a16:rowId xmlns:a16="http://schemas.microsoft.com/office/drawing/2014/main" val="10001"/>
                  </a:ext>
                </a:extLst>
              </a:tr>
            </a:tbl>
          </a:graphicData>
        </a:graphic>
      </p:graphicFrame>
      <p:sp>
        <p:nvSpPr>
          <p:cNvPr id="8" name="Text Box 11">
            <a:extLst>
              <a:ext uri="{FF2B5EF4-FFF2-40B4-BE49-F238E27FC236}">
                <a16:creationId xmlns:a16="http://schemas.microsoft.com/office/drawing/2014/main" id="{13FB8974-B26D-42D9-8E9F-2EED67909107}"/>
              </a:ext>
            </a:extLst>
          </p:cNvPr>
          <p:cNvSpPr txBox="1">
            <a:spLocks noChangeArrowheads="1"/>
          </p:cNvSpPr>
          <p:nvPr/>
        </p:nvSpPr>
        <p:spPr bwMode="auto">
          <a:xfrm>
            <a:off x="1143000" y="1"/>
            <a:ext cx="6858000" cy="27699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it-IT" altLang="it-IT" sz="1200" b="1">
                <a:solidFill>
                  <a:schemeClr val="bg1"/>
                </a:solidFill>
                <a:latin typeface="Times New Roman" panose="02020603050405020304" pitchFamily="18" charset="0"/>
              </a:rPr>
              <a:t>	 APPRENDERE PER COMPETENZE: QUALE VALORE AGGIUNTO?</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413"/>
                                        </p:tgtEl>
                                        <p:attrNameLst>
                                          <p:attrName>style.visibility</p:attrName>
                                        </p:attrNameLst>
                                      </p:cBhvr>
                                      <p:to>
                                        <p:strVal val="visible"/>
                                      </p:to>
                                    </p:set>
                                    <p:anim calcmode="lin" valueType="num">
                                      <p:cBhvr>
                                        <p:cTn id="7" dur="500" fill="hold"/>
                                        <p:tgtEl>
                                          <p:spTgt spid="16413"/>
                                        </p:tgtEl>
                                        <p:attrNameLst>
                                          <p:attrName>ppt_w</p:attrName>
                                        </p:attrNameLst>
                                      </p:cBhvr>
                                      <p:tavLst>
                                        <p:tav tm="0">
                                          <p:val>
                                            <p:fltVal val="0"/>
                                          </p:val>
                                        </p:tav>
                                        <p:tav tm="100000">
                                          <p:val>
                                            <p:strVal val="#ppt_w"/>
                                          </p:val>
                                        </p:tav>
                                      </p:tavLst>
                                    </p:anim>
                                    <p:anim calcmode="lin" valueType="num">
                                      <p:cBhvr>
                                        <p:cTn id="8" dur="500" fill="hold"/>
                                        <p:tgtEl>
                                          <p:spTgt spid="16413"/>
                                        </p:tgtEl>
                                        <p:attrNameLst>
                                          <p:attrName>ppt_h</p:attrName>
                                        </p:attrNameLst>
                                      </p:cBhvr>
                                      <p:tavLst>
                                        <p:tav tm="0">
                                          <p:val>
                                            <p:fltVal val="0"/>
                                          </p:val>
                                        </p:tav>
                                        <p:tav tm="100000">
                                          <p:val>
                                            <p:strVal val="#ppt_h"/>
                                          </p:val>
                                        </p:tav>
                                      </p:tavLst>
                                    </p:anim>
                                    <p:animEffect transition="in" filter="fade">
                                      <p:cBhvr>
                                        <p:cTn id="9" dur="500"/>
                                        <p:tgtEl>
                                          <p:spTgt spid="164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143000" y="1428750"/>
            <a:ext cx="20574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dirty="0">
                <a:solidFill>
                  <a:srgbClr val="FF0000"/>
                </a:solidFill>
                <a:latin typeface="Arial" panose="020B0604020202020204" pitchFamily="34" charset="0"/>
              </a:rPr>
              <a:t>COME SI VEDE IL SOGGETTO IN FORMAZIONE?</a:t>
            </a:r>
          </a:p>
        </p:txBody>
      </p:sp>
      <p:sp>
        <p:nvSpPr>
          <p:cNvPr id="12291" name="Text Box 4"/>
          <p:cNvSpPr txBox="1">
            <a:spLocks noChangeArrowheads="1"/>
          </p:cNvSpPr>
          <p:nvPr/>
        </p:nvSpPr>
        <p:spPr bwMode="auto">
          <a:xfrm>
            <a:off x="5760244" y="1437085"/>
            <a:ext cx="22407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dirty="0">
                <a:solidFill>
                  <a:srgbClr val="FF0000"/>
                </a:solidFill>
                <a:latin typeface="Arial" panose="020B0604020202020204" pitchFamily="34" charset="0"/>
              </a:rPr>
              <a:t>COME LO VEDONO GLI ALTRI?</a:t>
            </a:r>
          </a:p>
        </p:txBody>
      </p:sp>
      <p:sp>
        <p:nvSpPr>
          <p:cNvPr id="12292" name="Text Box 5"/>
          <p:cNvSpPr txBox="1">
            <a:spLocks noChangeArrowheads="1"/>
          </p:cNvSpPr>
          <p:nvPr/>
        </p:nvSpPr>
        <p:spPr bwMode="auto">
          <a:xfrm>
            <a:off x="3221832" y="2680097"/>
            <a:ext cx="250269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dirty="0">
                <a:solidFill>
                  <a:srgbClr val="FF0000"/>
                </a:solidFill>
                <a:latin typeface="Arial" panose="020B0604020202020204" pitchFamily="34" charset="0"/>
              </a:rPr>
              <a:t>COSA SA FARE IL SOGGETTO IN FORMAZIONE?</a:t>
            </a:r>
          </a:p>
        </p:txBody>
      </p:sp>
      <p:sp>
        <p:nvSpPr>
          <p:cNvPr id="12293" name="Text Box 6"/>
          <p:cNvSpPr txBox="1">
            <a:spLocks noChangeArrowheads="1"/>
          </p:cNvSpPr>
          <p:nvPr/>
        </p:nvSpPr>
        <p:spPr bwMode="auto">
          <a:xfrm>
            <a:off x="1371600" y="2571751"/>
            <a:ext cx="17145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it-IT" altLang="it-IT" sz="1500" b="1">
                <a:solidFill>
                  <a:srgbClr val="FF0000"/>
                </a:solidFill>
                <a:latin typeface="Arial" panose="020B0604020202020204" pitchFamily="34" charset="0"/>
              </a:rPr>
              <a:t>Documentazione dei processi</a:t>
            </a:r>
          </a:p>
          <a:p>
            <a:pPr algn="ctr">
              <a:spcBef>
                <a:spcPct val="50000"/>
              </a:spcBef>
              <a:buFontTx/>
              <a:buNone/>
            </a:pPr>
            <a:r>
              <a:rPr lang="it-IT" altLang="it-IT" sz="1500" b="1">
                <a:solidFill>
                  <a:srgbClr val="FF0000"/>
                </a:solidFill>
                <a:latin typeface="Arial" panose="020B0604020202020204" pitchFamily="34" charset="0"/>
              </a:rPr>
              <a:t>Riflessione critica</a:t>
            </a:r>
          </a:p>
          <a:p>
            <a:pPr algn="ctr">
              <a:spcBef>
                <a:spcPct val="50000"/>
              </a:spcBef>
              <a:buFontTx/>
              <a:buNone/>
            </a:pPr>
            <a:r>
              <a:rPr lang="it-IT" altLang="it-IT" sz="1500" b="1">
                <a:solidFill>
                  <a:srgbClr val="FF0000"/>
                </a:solidFill>
                <a:latin typeface="Arial" panose="020B0604020202020204" pitchFamily="34" charset="0"/>
              </a:rPr>
              <a:t>Autovalutazione</a:t>
            </a:r>
          </a:p>
        </p:txBody>
      </p:sp>
      <p:sp>
        <p:nvSpPr>
          <p:cNvPr id="12294" name="Text Box 7"/>
          <p:cNvSpPr txBox="1">
            <a:spLocks noChangeArrowheads="1"/>
          </p:cNvSpPr>
          <p:nvPr/>
        </p:nvSpPr>
        <p:spPr bwMode="auto">
          <a:xfrm>
            <a:off x="3815953" y="1694260"/>
            <a:ext cx="132873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0000CC"/>
                </a:solidFill>
                <a:latin typeface="Arial" panose="020B0604020202020204" pitchFamily="34" charset="0"/>
              </a:rPr>
              <a:t>RUBRICA VALUTATIVA</a:t>
            </a:r>
          </a:p>
        </p:txBody>
      </p:sp>
      <p:sp>
        <p:nvSpPr>
          <p:cNvPr id="12295" name="Text Box 8"/>
          <p:cNvSpPr txBox="1">
            <a:spLocks noChangeArrowheads="1"/>
          </p:cNvSpPr>
          <p:nvPr/>
        </p:nvSpPr>
        <p:spPr bwMode="auto">
          <a:xfrm>
            <a:off x="3113485" y="3829051"/>
            <a:ext cx="264675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dirty="0">
                <a:solidFill>
                  <a:srgbClr val="FF0000"/>
                </a:solidFill>
                <a:latin typeface="Arial" panose="020B0604020202020204" pitchFamily="34" charset="0"/>
              </a:rPr>
              <a:t>Compiti autentici</a:t>
            </a:r>
          </a:p>
          <a:p>
            <a:pPr algn="ctr">
              <a:spcBef>
                <a:spcPct val="50000"/>
              </a:spcBef>
              <a:buFontTx/>
              <a:buNone/>
            </a:pPr>
            <a:r>
              <a:rPr lang="it-IT" altLang="it-IT" sz="1500" b="1" dirty="0">
                <a:solidFill>
                  <a:srgbClr val="FF0000"/>
                </a:solidFill>
                <a:latin typeface="Arial" panose="020B0604020202020204" pitchFamily="34" charset="0"/>
              </a:rPr>
              <a:t>Prove di verifica</a:t>
            </a:r>
          </a:p>
          <a:p>
            <a:pPr algn="ctr">
              <a:spcBef>
                <a:spcPct val="50000"/>
              </a:spcBef>
              <a:buFontTx/>
              <a:buNone/>
            </a:pPr>
            <a:r>
              <a:rPr lang="it-IT" altLang="it-IT" sz="1500" b="1" dirty="0">
                <a:solidFill>
                  <a:srgbClr val="FF0000"/>
                </a:solidFill>
                <a:latin typeface="Arial" panose="020B0604020202020204" pitchFamily="34" charset="0"/>
              </a:rPr>
              <a:t>Selezione lavori</a:t>
            </a:r>
          </a:p>
        </p:txBody>
      </p:sp>
      <p:sp>
        <p:nvSpPr>
          <p:cNvPr id="12296" name="Line 9"/>
          <p:cNvSpPr>
            <a:spLocks noChangeShapeType="1"/>
          </p:cNvSpPr>
          <p:nvPr/>
        </p:nvSpPr>
        <p:spPr bwMode="auto">
          <a:xfrm>
            <a:off x="2168554" y="2277611"/>
            <a:ext cx="3146" cy="3477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12297" name="Line 10"/>
          <p:cNvSpPr>
            <a:spLocks noChangeShapeType="1"/>
          </p:cNvSpPr>
          <p:nvPr/>
        </p:nvSpPr>
        <p:spPr bwMode="auto">
          <a:xfrm flipH="1">
            <a:off x="4449216" y="3461251"/>
            <a:ext cx="9533" cy="3734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12298" name="Line 11"/>
          <p:cNvSpPr>
            <a:spLocks noChangeShapeType="1"/>
          </p:cNvSpPr>
          <p:nvPr/>
        </p:nvSpPr>
        <p:spPr bwMode="auto">
          <a:xfrm>
            <a:off x="6800850" y="1943100"/>
            <a:ext cx="0" cy="685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12299" name="Line 12"/>
          <p:cNvSpPr>
            <a:spLocks noChangeShapeType="1"/>
          </p:cNvSpPr>
          <p:nvPr/>
        </p:nvSpPr>
        <p:spPr bwMode="auto">
          <a:xfrm>
            <a:off x="3143250" y="1600200"/>
            <a:ext cx="26860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12300" name="Line 13"/>
          <p:cNvSpPr>
            <a:spLocks noChangeShapeType="1"/>
          </p:cNvSpPr>
          <p:nvPr/>
        </p:nvSpPr>
        <p:spPr bwMode="auto">
          <a:xfrm>
            <a:off x="3143250" y="1657350"/>
            <a:ext cx="1053704" cy="96797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12301" name="Line 14"/>
          <p:cNvSpPr>
            <a:spLocks noChangeShapeType="1"/>
          </p:cNvSpPr>
          <p:nvPr/>
        </p:nvSpPr>
        <p:spPr bwMode="auto">
          <a:xfrm flipV="1">
            <a:off x="4732735" y="1657350"/>
            <a:ext cx="982265" cy="96797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12302" name="Text Box 15"/>
          <p:cNvSpPr txBox="1">
            <a:spLocks noChangeArrowheads="1"/>
          </p:cNvSpPr>
          <p:nvPr/>
        </p:nvSpPr>
        <p:spPr bwMode="auto">
          <a:xfrm>
            <a:off x="5975747" y="2733675"/>
            <a:ext cx="1714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Protocolli osservativi</a:t>
            </a:r>
          </a:p>
        </p:txBody>
      </p:sp>
      <p:sp>
        <p:nvSpPr>
          <p:cNvPr id="12303" name="Text Box 16"/>
          <p:cNvSpPr txBox="1">
            <a:spLocks noChangeArrowheads="1"/>
          </p:cNvSpPr>
          <p:nvPr/>
        </p:nvSpPr>
        <p:spPr bwMode="auto">
          <a:xfrm>
            <a:off x="5922169" y="3327797"/>
            <a:ext cx="1771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Osservazioni   «sul campo»</a:t>
            </a:r>
          </a:p>
        </p:txBody>
      </p:sp>
      <p:sp>
        <p:nvSpPr>
          <p:cNvPr id="12304" name="Text Box 18"/>
          <p:cNvSpPr txBox="1">
            <a:spLocks noChangeArrowheads="1"/>
          </p:cNvSpPr>
          <p:nvPr/>
        </p:nvSpPr>
        <p:spPr bwMode="auto">
          <a:xfrm>
            <a:off x="5975747" y="3975498"/>
            <a:ext cx="1771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Valutazioni          tra pari</a:t>
            </a:r>
          </a:p>
        </p:txBody>
      </p:sp>
      <p:sp>
        <p:nvSpPr>
          <p:cNvPr id="19" name="Text Box 2"/>
          <p:cNvSpPr txBox="1">
            <a:spLocks noChangeArrowheads="1"/>
          </p:cNvSpPr>
          <p:nvPr/>
        </p:nvSpPr>
        <p:spPr bwMode="auto">
          <a:xfrm>
            <a:off x="2310538" y="526256"/>
            <a:ext cx="1707821" cy="55399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dirty="0">
                <a:solidFill>
                  <a:schemeClr val="bg1"/>
                </a:solidFill>
                <a:latin typeface="Arial" panose="020B0604020202020204" pitchFamily="34" charset="0"/>
              </a:rPr>
              <a:t>MOMENTO</a:t>
            </a:r>
          </a:p>
          <a:p>
            <a:pPr algn="ctr" eaLnBrk="1" hangingPunct="1">
              <a:spcBef>
                <a:spcPct val="0"/>
              </a:spcBef>
              <a:buFontTx/>
              <a:buNone/>
            </a:pPr>
            <a:r>
              <a:rPr lang="it-IT" altLang="it-IT" sz="1500" b="1" dirty="0">
                <a:solidFill>
                  <a:schemeClr val="bg1"/>
                </a:solidFill>
                <a:latin typeface="Arial" panose="020B0604020202020204" pitchFamily="34" charset="0"/>
              </a:rPr>
              <a:t>RILEVATIVO</a:t>
            </a:r>
          </a:p>
        </p:txBody>
      </p:sp>
      <p:sp>
        <p:nvSpPr>
          <p:cNvPr id="20" name="Text Box 2"/>
          <p:cNvSpPr txBox="1">
            <a:spLocks noChangeArrowheads="1"/>
          </p:cNvSpPr>
          <p:nvPr/>
        </p:nvSpPr>
        <p:spPr bwMode="auto">
          <a:xfrm>
            <a:off x="5403631" y="554832"/>
            <a:ext cx="1750219" cy="55399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Arial" panose="020B0604020202020204" pitchFamily="34" charset="0"/>
              </a:rPr>
              <a:t>MOMENTO</a:t>
            </a:r>
          </a:p>
          <a:p>
            <a:pPr algn="ctr" eaLnBrk="1" hangingPunct="1">
              <a:spcBef>
                <a:spcPct val="0"/>
              </a:spcBef>
              <a:buFontTx/>
              <a:buNone/>
            </a:pPr>
            <a:r>
              <a:rPr lang="it-IT" altLang="it-IT" sz="1500" b="1">
                <a:solidFill>
                  <a:schemeClr val="bg1"/>
                </a:solidFill>
                <a:latin typeface="Arial" panose="020B0604020202020204" pitchFamily="34" charset="0"/>
              </a:rPr>
              <a:t>DEL GIUDIZIO</a:t>
            </a:r>
          </a:p>
        </p:txBody>
      </p:sp>
      <p:sp>
        <p:nvSpPr>
          <p:cNvPr id="24" name="Text Box 23"/>
          <p:cNvSpPr txBox="1">
            <a:spLocks noChangeArrowheads="1"/>
          </p:cNvSpPr>
          <p:nvPr/>
        </p:nvSpPr>
        <p:spPr bwMode="auto">
          <a:xfrm>
            <a:off x="1143000" y="1"/>
            <a:ext cx="6858000" cy="276999"/>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200" b="1" dirty="0">
                <a:solidFill>
                  <a:schemeClr val="bg1"/>
                </a:solidFill>
                <a:latin typeface="Times New Roman" panose="02020603050405020304" pitchFamily="18" charset="0"/>
                <a:cs typeface="Times New Roman" panose="02020603050405020304" pitchFamily="18" charset="0"/>
              </a:rPr>
              <a:t>VALUTAZIONE PER COMPETENZE</a:t>
            </a:r>
          </a:p>
        </p:txBody>
      </p:sp>
    </p:spTree>
    <p:extLst>
      <p:ext uri="{BB962C8B-B14F-4D97-AF65-F5344CB8AC3E}">
        <p14:creationId xmlns:p14="http://schemas.microsoft.com/office/powerpoint/2010/main" val="2666031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299"/>
                                        </p:tgtEl>
                                        <p:attrNameLst>
                                          <p:attrName>style.visibility</p:attrName>
                                        </p:attrNameLst>
                                      </p:cBhvr>
                                      <p:to>
                                        <p:strVal val="visible"/>
                                      </p:to>
                                    </p:set>
                                    <p:anim calcmode="lin" valueType="num">
                                      <p:cBhvr>
                                        <p:cTn id="20" dur="500" fill="hold"/>
                                        <p:tgtEl>
                                          <p:spTgt spid="12299"/>
                                        </p:tgtEl>
                                        <p:attrNameLst>
                                          <p:attrName>ppt_w</p:attrName>
                                        </p:attrNameLst>
                                      </p:cBhvr>
                                      <p:tavLst>
                                        <p:tav tm="0">
                                          <p:val>
                                            <p:fltVal val="0"/>
                                          </p:val>
                                        </p:tav>
                                        <p:tav tm="100000">
                                          <p:val>
                                            <p:strVal val="#ppt_w"/>
                                          </p:val>
                                        </p:tav>
                                      </p:tavLst>
                                    </p:anim>
                                    <p:anim calcmode="lin" valueType="num">
                                      <p:cBhvr>
                                        <p:cTn id="21" dur="500" fill="hold"/>
                                        <p:tgtEl>
                                          <p:spTgt spid="12299"/>
                                        </p:tgtEl>
                                        <p:attrNameLst>
                                          <p:attrName>ppt_h</p:attrName>
                                        </p:attrNameLst>
                                      </p:cBhvr>
                                      <p:tavLst>
                                        <p:tav tm="0">
                                          <p:val>
                                            <p:fltVal val="0"/>
                                          </p:val>
                                        </p:tav>
                                        <p:tav tm="100000">
                                          <p:val>
                                            <p:strVal val="#ppt_h"/>
                                          </p:val>
                                        </p:tav>
                                      </p:tavLst>
                                    </p:anim>
                                    <p:animEffect transition="in" filter="fade">
                                      <p:cBhvr>
                                        <p:cTn id="22" dur="500"/>
                                        <p:tgtEl>
                                          <p:spTgt spid="12299"/>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2300"/>
                                        </p:tgtEl>
                                        <p:attrNameLst>
                                          <p:attrName>style.visibility</p:attrName>
                                        </p:attrNameLst>
                                      </p:cBhvr>
                                      <p:to>
                                        <p:strVal val="visible"/>
                                      </p:to>
                                    </p:set>
                                    <p:anim calcmode="lin" valueType="num">
                                      <p:cBhvr>
                                        <p:cTn id="26" dur="500" fill="hold"/>
                                        <p:tgtEl>
                                          <p:spTgt spid="12300"/>
                                        </p:tgtEl>
                                        <p:attrNameLst>
                                          <p:attrName>ppt_w</p:attrName>
                                        </p:attrNameLst>
                                      </p:cBhvr>
                                      <p:tavLst>
                                        <p:tav tm="0">
                                          <p:val>
                                            <p:fltVal val="0"/>
                                          </p:val>
                                        </p:tav>
                                        <p:tav tm="100000">
                                          <p:val>
                                            <p:strVal val="#ppt_w"/>
                                          </p:val>
                                        </p:tav>
                                      </p:tavLst>
                                    </p:anim>
                                    <p:anim calcmode="lin" valueType="num">
                                      <p:cBhvr>
                                        <p:cTn id="27" dur="500" fill="hold"/>
                                        <p:tgtEl>
                                          <p:spTgt spid="12300"/>
                                        </p:tgtEl>
                                        <p:attrNameLst>
                                          <p:attrName>ppt_h</p:attrName>
                                        </p:attrNameLst>
                                      </p:cBhvr>
                                      <p:tavLst>
                                        <p:tav tm="0">
                                          <p:val>
                                            <p:fltVal val="0"/>
                                          </p:val>
                                        </p:tav>
                                        <p:tav tm="100000">
                                          <p:val>
                                            <p:strVal val="#ppt_h"/>
                                          </p:val>
                                        </p:tav>
                                      </p:tavLst>
                                    </p:anim>
                                    <p:animEffect transition="in" filter="fade">
                                      <p:cBhvr>
                                        <p:cTn id="28" dur="500"/>
                                        <p:tgtEl>
                                          <p:spTgt spid="12300"/>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12301"/>
                                        </p:tgtEl>
                                        <p:attrNameLst>
                                          <p:attrName>style.visibility</p:attrName>
                                        </p:attrNameLst>
                                      </p:cBhvr>
                                      <p:to>
                                        <p:strVal val="visible"/>
                                      </p:to>
                                    </p:set>
                                    <p:anim calcmode="lin" valueType="num">
                                      <p:cBhvr>
                                        <p:cTn id="32" dur="500" fill="hold"/>
                                        <p:tgtEl>
                                          <p:spTgt spid="12301"/>
                                        </p:tgtEl>
                                        <p:attrNameLst>
                                          <p:attrName>ppt_w</p:attrName>
                                        </p:attrNameLst>
                                      </p:cBhvr>
                                      <p:tavLst>
                                        <p:tav tm="0">
                                          <p:val>
                                            <p:fltVal val="0"/>
                                          </p:val>
                                        </p:tav>
                                        <p:tav tm="100000">
                                          <p:val>
                                            <p:strVal val="#ppt_w"/>
                                          </p:val>
                                        </p:tav>
                                      </p:tavLst>
                                    </p:anim>
                                    <p:anim calcmode="lin" valueType="num">
                                      <p:cBhvr>
                                        <p:cTn id="33" dur="500" fill="hold"/>
                                        <p:tgtEl>
                                          <p:spTgt spid="12301"/>
                                        </p:tgtEl>
                                        <p:attrNameLst>
                                          <p:attrName>ppt_h</p:attrName>
                                        </p:attrNameLst>
                                      </p:cBhvr>
                                      <p:tavLst>
                                        <p:tav tm="0">
                                          <p:val>
                                            <p:fltVal val="0"/>
                                          </p:val>
                                        </p:tav>
                                        <p:tav tm="100000">
                                          <p:val>
                                            <p:strVal val="#ppt_h"/>
                                          </p:val>
                                        </p:tav>
                                      </p:tavLst>
                                    </p:anim>
                                    <p:animEffect transition="in" filter="fade">
                                      <p:cBhvr>
                                        <p:cTn id="34" dur="500"/>
                                        <p:tgtEl>
                                          <p:spTgt spid="1230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292"/>
                                        </p:tgtEl>
                                        <p:attrNameLst>
                                          <p:attrName>style.visibility</p:attrName>
                                        </p:attrNameLst>
                                      </p:cBhvr>
                                      <p:to>
                                        <p:strVal val="visible"/>
                                      </p:to>
                                    </p:set>
                                    <p:anim calcmode="lin" valueType="num">
                                      <p:cBhvr>
                                        <p:cTn id="39" dur="500" fill="hold"/>
                                        <p:tgtEl>
                                          <p:spTgt spid="12292"/>
                                        </p:tgtEl>
                                        <p:attrNameLst>
                                          <p:attrName>ppt_w</p:attrName>
                                        </p:attrNameLst>
                                      </p:cBhvr>
                                      <p:tavLst>
                                        <p:tav tm="0">
                                          <p:val>
                                            <p:fltVal val="0"/>
                                          </p:val>
                                        </p:tav>
                                        <p:tav tm="100000">
                                          <p:val>
                                            <p:strVal val="#ppt_w"/>
                                          </p:val>
                                        </p:tav>
                                      </p:tavLst>
                                    </p:anim>
                                    <p:anim calcmode="lin" valueType="num">
                                      <p:cBhvr>
                                        <p:cTn id="40" dur="500" fill="hold"/>
                                        <p:tgtEl>
                                          <p:spTgt spid="12292"/>
                                        </p:tgtEl>
                                        <p:attrNameLst>
                                          <p:attrName>ppt_h</p:attrName>
                                        </p:attrNameLst>
                                      </p:cBhvr>
                                      <p:tavLst>
                                        <p:tav tm="0">
                                          <p:val>
                                            <p:fltVal val="0"/>
                                          </p:val>
                                        </p:tav>
                                        <p:tav tm="100000">
                                          <p:val>
                                            <p:strVal val="#ppt_h"/>
                                          </p:val>
                                        </p:tav>
                                      </p:tavLst>
                                    </p:anim>
                                    <p:animEffect transition="in" filter="fade">
                                      <p:cBhvr>
                                        <p:cTn id="41" dur="500"/>
                                        <p:tgtEl>
                                          <p:spTgt spid="12292"/>
                                        </p:tgtEl>
                                      </p:cBhvr>
                                    </p:animEffect>
                                  </p:childTnLst>
                                </p:cTn>
                              </p:par>
                            </p:childTnLst>
                          </p:cTn>
                        </p:par>
                        <p:par>
                          <p:cTn id="42" fill="hold">
                            <p:stCondLst>
                              <p:cond delay="500"/>
                            </p:stCondLst>
                            <p:childTnLst>
                              <p:par>
                                <p:cTn id="43" presetID="53" presetClass="entr" presetSubtype="16" fill="hold" nodeType="afterEffect">
                                  <p:stCondLst>
                                    <p:cond delay="0"/>
                                  </p:stCondLst>
                                  <p:childTnLst>
                                    <p:set>
                                      <p:cBhvr>
                                        <p:cTn id="44" dur="1" fill="hold">
                                          <p:stCondLst>
                                            <p:cond delay="0"/>
                                          </p:stCondLst>
                                        </p:cTn>
                                        <p:tgtEl>
                                          <p:spTgt spid="12297"/>
                                        </p:tgtEl>
                                        <p:attrNameLst>
                                          <p:attrName>style.visibility</p:attrName>
                                        </p:attrNameLst>
                                      </p:cBhvr>
                                      <p:to>
                                        <p:strVal val="visible"/>
                                      </p:to>
                                    </p:set>
                                    <p:anim calcmode="lin" valueType="num">
                                      <p:cBhvr>
                                        <p:cTn id="45" dur="500" fill="hold"/>
                                        <p:tgtEl>
                                          <p:spTgt spid="12297"/>
                                        </p:tgtEl>
                                        <p:attrNameLst>
                                          <p:attrName>ppt_w</p:attrName>
                                        </p:attrNameLst>
                                      </p:cBhvr>
                                      <p:tavLst>
                                        <p:tav tm="0">
                                          <p:val>
                                            <p:fltVal val="0"/>
                                          </p:val>
                                        </p:tav>
                                        <p:tav tm="100000">
                                          <p:val>
                                            <p:strVal val="#ppt_w"/>
                                          </p:val>
                                        </p:tav>
                                      </p:tavLst>
                                    </p:anim>
                                    <p:anim calcmode="lin" valueType="num">
                                      <p:cBhvr>
                                        <p:cTn id="46" dur="500" fill="hold"/>
                                        <p:tgtEl>
                                          <p:spTgt spid="12297"/>
                                        </p:tgtEl>
                                        <p:attrNameLst>
                                          <p:attrName>ppt_h</p:attrName>
                                        </p:attrNameLst>
                                      </p:cBhvr>
                                      <p:tavLst>
                                        <p:tav tm="0">
                                          <p:val>
                                            <p:fltVal val="0"/>
                                          </p:val>
                                        </p:tav>
                                        <p:tav tm="100000">
                                          <p:val>
                                            <p:strVal val="#ppt_h"/>
                                          </p:val>
                                        </p:tav>
                                      </p:tavLst>
                                    </p:anim>
                                    <p:animEffect transition="in" filter="fade">
                                      <p:cBhvr>
                                        <p:cTn id="47" dur="500"/>
                                        <p:tgtEl>
                                          <p:spTgt spid="12297"/>
                                        </p:tgtEl>
                                      </p:cBhvr>
                                    </p:animEffect>
                                  </p:childTnLst>
                                </p:cTn>
                              </p:par>
                            </p:childTnLst>
                          </p:cTn>
                        </p:par>
                        <p:par>
                          <p:cTn id="48" fill="hold">
                            <p:stCondLst>
                              <p:cond delay="1000"/>
                            </p:stCondLst>
                            <p:childTnLst>
                              <p:par>
                                <p:cTn id="49" presetID="53" presetClass="entr" presetSubtype="16" fill="hold" grpId="0" nodeType="afterEffect">
                                  <p:stCondLst>
                                    <p:cond delay="0"/>
                                  </p:stCondLst>
                                  <p:childTnLst>
                                    <p:set>
                                      <p:cBhvr>
                                        <p:cTn id="50" dur="1" fill="hold">
                                          <p:stCondLst>
                                            <p:cond delay="0"/>
                                          </p:stCondLst>
                                        </p:cTn>
                                        <p:tgtEl>
                                          <p:spTgt spid="12295"/>
                                        </p:tgtEl>
                                        <p:attrNameLst>
                                          <p:attrName>style.visibility</p:attrName>
                                        </p:attrNameLst>
                                      </p:cBhvr>
                                      <p:to>
                                        <p:strVal val="visible"/>
                                      </p:to>
                                    </p:set>
                                    <p:anim calcmode="lin" valueType="num">
                                      <p:cBhvr>
                                        <p:cTn id="51" dur="500" fill="hold"/>
                                        <p:tgtEl>
                                          <p:spTgt spid="12295"/>
                                        </p:tgtEl>
                                        <p:attrNameLst>
                                          <p:attrName>ppt_w</p:attrName>
                                        </p:attrNameLst>
                                      </p:cBhvr>
                                      <p:tavLst>
                                        <p:tav tm="0">
                                          <p:val>
                                            <p:fltVal val="0"/>
                                          </p:val>
                                        </p:tav>
                                        <p:tav tm="100000">
                                          <p:val>
                                            <p:strVal val="#ppt_w"/>
                                          </p:val>
                                        </p:tav>
                                      </p:tavLst>
                                    </p:anim>
                                    <p:anim calcmode="lin" valueType="num">
                                      <p:cBhvr>
                                        <p:cTn id="52" dur="500" fill="hold"/>
                                        <p:tgtEl>
                                          <p:spTgt spid="12295"/>
                                        </p:tgtEl>
                                        <p:attrNameLst>
                                          <p:attrName>ppt_h</p:attrName>
                                        </p:attrNameLst>
                                      </p:cBhvr>
                                      <p:tavLst>
                                        <p:tav tm="0">
                                          <p:val>
                                            <p:fltVal val="0"/>
                                          </p:val>
                                        </p:tav>
                                        <p:tav tm="100000">
                                          <p:val>
                                            <p:strVal val="#ppt_h"/>
                                          </p:val>
                                        </p:tav>
                                      </p:tavLst>
                                    </p:anim>
                                    <p:animEffect transition="in" filter="fade">
                                      <p:cBhvr>
                                        <p:cTn id="53" dur="500"/>
                                        <p:tgtEl>
                                          <p:spTgt spid="1229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2290"/>
                                        </p:tgtEl>
                                        <p:attrNameLst>
                                          <p:attrName>style.visibility</p:attrName>
                                        </p:attrNameLst>
                                      </p:cBhvr>
                                      <p:to>
                                        <p:strVal val="visible"/>
                                      </p:to>
                                    </p:set>
                                    <p:anim calcmode="lin" valueType="num">
                                      <p:cBhvr>
                                        <p:cTn id="58" dur="500" fill="hold"/>
                                        <p:tgtEl>
                                          <p:spTgt spid="12290"/>
                                        </p:tgtEl>
                                        <p:attrNameLst>
                                          <p:attrName>ppt_w</p:attrName>
                                        </p:attrNameLst>
                                      </p:cBhvr>
                                      <p:tavLst>
                                        <p:tav tm="0">
                                          <p:val>
                                            <p:fltVal val="0"/>
                                          </p:val>
                                        </p:tav>
                                        <p:tav tm="100000">
                                          <p:val>
                                            <p:strVal val="#ppt_w"/>
                                          </p:val>
                                        </p:tav>
                                      </p:tavLst>
                                    </p:anim>
                                    <p:anim calcmode="lin" valueType="num">
                                      <p:cBhvr>
                                        <p:cTn id="59" dur="500" fill="hold"/>
                                        <p:tgtEl>
                                          <p:spTgt spid="12290"/>
                                        </p:tgtEl>
                                        <p:attrNameLst>
                                          <p:attrName>ppt_h</p:attrName>
                                        </p:attrNameLst>
                                      </p:cBhvr>
                                      <p:tavLst>
                                        <p:tav tm="0">
                                          <p:val>
                                            <p:fltVal val="0"/>
                                          </p:val>
                                        </p:tav>
                                        <p:tav tm="100000">
                                          <p:val>
                                            <p:strVal val="#ppt_h"/>
                                          </p:val>
                                        </p:tav>
                                      </p:tavLst>
                                    </p:anim>
                                    <p:animEffect transition="in" filter="fade">
                                      <p:cBhvr>
                                        <p:cTn id="60" dur="500"/>
                                        <p:tgtEl>
                                          <p:spTgt spid="12290"/>
                                        </p:tgtEl>
                                      </p:cBhvr>
                                    </p:animEffect>
                                  </p:childTnLst>
                                </p:cTn>
                              </p:par>
                            </p:childTnLst>
                          </p:cTn>
                        </p:par>
                        <p:par>
                          <p:cTn id="61" fill="hold">
                            <p:stCondLst>
                              <p:cond delay="500"/>
                            </p:stCondLst>
                            <p:childTnLst>
                              <p:par>
                                <p:cTn id="62" presetID="53" presetClass="entr" presetSubtype="16" fill="hold" nodeType="afterEffect">
                                  <p:stCondLst>
                                    <p:cond delay="0"/>
                                  </p:stCondLst>
                                  <p:childTnLst>
                                    <p:set>
                                      <p:cBhvr>
                                        <p:cTn id="63" dur="1" fill="hold">
                                          <p:stCondLst>
                                            <p:cond delay="0"/>
                                          </p:stCondLst>
                                        </p:cTn>
                                        <p:tgtEl>
                                          <p:spTgt spid="12296"/>
                                        </p:tgtEl>
                                        <p:attrNameLst>
                                          <p:attrName>style.visibility</p:attrName>
                                        </p:attrNameLst>
                                      </p:cBhvr>
                                      <p:to>
                                        <p:strVal val="visible"/>
                                      </p:to>
                                    </p:set>
                                    <p:anim calcmode="lin" valueType="num">
                                      <p:cBhvr>
                                        <p:cTn id="64" dur="500" fill="hold"/>
                                        <p:tgtEl>
                                          <p:spTgt spid="12296"/>
                                        </p:tgtEl>
                                        <p:attrNameLst>
                                          <p:attrName>ppt_w</p:attrName>
                                        </p:attrNameLst>
                                      </p:cBhvr>
                                      <p:tavLst>
                                        <p:tav tm="0">
                                          <p:val>
                                            <p:fltVal val="0"/>
                                          </p:val>
                                        </p:tav>
                                        <p:tav tm="100000">
                                          <p:val>
                                            <p:strVal val="#ppt_w"/>
                                          </p:val>
                                        </p:tav>
                                      </p:tavLst>
                                    </p:anim>
                                    <p:anim calcmode="lin" valueType="num">
                                      <p:cBhvr>
                                        <p:cTn id="65" dur="500" fill="hold"/>
                                        <p:tgtEl>
                                          <p:spTgt spid="12296"/>
                                        </p:tgtEl>
                                        <p:attrNameLst>
                                          <p:attrName>ppt_h</p:attrName>
                                        </p:attrNameLst>
                                      </p:cBhvr>
                                      <p:tavLst>
                                        <p:tav tm="0">
                                          <p:val>
                                            <p:fltVal val="0"/>
                                          </p:val>
                                        </p:tav>
                                        <p:tav tm="100000">
                                          <p:val>
                                            <p:strVal val="#ppt_h"/>
                                          </p:val>
                                        </p:tav>
                                      </p:tavLst>
                                    </p:anim>
                                    <p:animEffect transition="in" filter="fade">
                                      <p:cBhvr>
                                        <p:cTn id="66" dur="500"/>
                                        <p:tgtEl>
                                          <p:spTgt spid="12296"/>
                                        </p:tgtEl>
                                      </p:cBhvr>
                                    </p:animEffect>
                                  </p:childTnLst>
                                </p:cTn>
                              </p:par>
                            </p:childTnLst>
                          </p:cTn>
                        </p:par>
                        <p:par>
                          <p:cTn id="67" fill="hold">
                            <p:stCondLst>
                              <p:cond delay="1000"/>
                            </p:stCondLst>
                            <p:childTnLst>
                              <p:par>
                                <p:cTn id="68" presetID="53" presetClass="entr" presetSubtype="16" fill="hold" grpId="0" nodeType="afterEffect">
                                  <p:stCondLst>
                                    <p:cond delay="0"/>
                                  </p:stCondLst>
                                  <p:childTnLst>
                                    <p:set>
                                      <p:cBhvr>
                                        <p:cTn id="69" dur="1" fill="hold">
                                          <p:stCondLst>
                                            <p:cond delay="0"/>
                                          </p:stCondLst>
                                        </p:cTn>
                                        <p:tgtEl>
                                          <p:spTgt spid="12293"/>
                                        </p:tgtEl>
                                        <p:attrNameLst>
                                          <p:attrName>style.visibility</p:attrName>
                                        </p:attrNameLst>
                                      </p:cBhvr>
                                      <p:to>
                                        <p:strVal val="visible"/>
                                      </p:to>
                                    </p:set>
                                    <p:anim calcmode="lin" valueType="num">
                                      <p:cBhvr>
                                        <p:cTn id="70" dur="500" fill="hold"/>
                                        <p:tgtEl>
                                          <p:spTgt spid="12293"/>
                                        </p:tgtEl>
                                        <p:attrNameLst>
                                          <p:attrName>ppt_w</p:attrName>
                                        </p:attrNameLst>
                                      </p:cBhvr>
                                      <p:tavLst>
                                        <p:tav tm="0">
                                          <p:val>
                                            <p:fltVal val="0"/>
                                          </p:val>
                                        </p:tav>
                                        <p:tav tm="100000">
                                          <p:val>
                                            <p:strVal val="#ppt_w"/>
                                          </p:val>
                                        </p:tav>
                                      </p:tavLst>
                                    </p:anim>
                                    <p:anim calcmode="lin" valueType="num">
                                      <p:cBhvr>
                                        <p:cTn id="71" dur="500" fill="hold"/>
                                        <p:tgtEl>
                                          <p:spTgt spid="12293"/>
                                        </p:tgtEl>
                                        <p:attrNameLst>
                                          <p:attrName>ppt_h</p:attrName>
                                        </p:attrNameLst>
                                      </p:cBhvr>
                                      <p:tavLst>
                                        <p:tav tm="0">
                                          <p:val>
                                            <p:fltVal val="0"/>
                                          </p:val>
                                        </p:tav>
                                        <p:tav tm="100000">
                                          <p:val>
                                            <p:strVal val="#ppt_h"/>
                                          </p:val>
                                        </p:tav>
                                      </p:tavLst>
                                    </p:anim>
                                    <p:animEffect transition="in" filter="fade">
                                      <p:cBhvr>
                                        <p:cTn id="72" dur="500"/>
                                        <p:tgtEl>
                                          <p:spTgt spid="1229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2291"/>
                                        </p:tgtEl>
                                        <p:attrNameLst>
                                          <p:attrName>style.visibility</p:attrName>
                                        </p:attrNameLst>
                                      </p:cBhvr>
                                      <p:to>
                                        <p:strVal val="visible"/>
                                      </p:to>
                                    </p:set>
                                    <p:anim calcmode="lin" valueType="num">
                                      <p:cBhvr>
                                        <p:cTn id="77" dur="500" fill="hold"/>
                                        <p:tgtEl>
                                          <p:spTgt spid="12291"/>
                                        </p:tgtEl>
                                        <p:attrNameLst>
                                          <p:attrName>ppt_w</p:attrName>
                                        </p:attrNameLst>
                                      </p:cBhvr>
                                      <p:tavLst>
                                        <p:tav tm="0">
                                          <p:val>
                                            <p:fltVal val="0"/>
                                          </p:val>
                                        </p:tav>
                                        <p:tav tm="100000">
                                          <p:val>
                                            <p:strVal val="#ppt_w"/>
                                          </p:val>
                                        </p:tav>
                                      </p:tavLst>
                                    </p:anim>
                                    <p:anim calcmode="lin" valueType="num">
                                      <p:cBhvr>
                                        <p:cTn id="78" dur="500" fill="hold"/>
                                        <p:tgtEl>
                                          <p:spTgt spid="12291"/>
                                        </p:tgtEl>
                                        <p:attrNameLst>
                                          <p:attrName>ppt_h</p:attrName>
                                        </p:attrNameLst>
                                      </p:cBhvr>
                                      <p:tavLst>
                                        <p:tav tm="0">
                                          <p:val>
                                            <p:fltVal val="0"/>
                                          </p:val>
                                        </p:tav>
                                        <p:tav tm="100000">
                                          <p:val>
                                            <p:strVal val="#ppt_h"/>
                                          </p:val>
                                        </p:tav>
                                      </p:tavLst>
                                    </p:anim>
                                    <p:animEffect transition="in" filter="fade">
                                      <p:cBhvr>
                                        <p:cTn id="79" dur="500"/>
                                        <p:tgtEl>
                                          <p:spTgt spid="12291"/>
                                        </p:tgtEl>
                                      </p:cBhvr>
                                    </p:animEffect>
                                  </p:childTnLst>
                                </p:cTn>
                              </p:par>
                            </p:childTnLst>
                          </p:cTn>
                        </p:par>
                        <p:par>
                          <p:cTn id="80" fill="hold">
                            <p:stCondLst>
                              <p:cond delay="500"/>
                            </p:stCondLst>
                            <p:childTnLst>
                              <p:par>
                                <p:cTn id="81" presetID="53" presetClass="entr" presetSubtype="16" fill="hold" nodeType="afterEffect">
                                  <p:stCondLst>
                                    <p:cond delay="0"/>
                                  </p:stCondLst>
                                  <p:childTnLst>
                                    <p:set>
                                      <p:cBhvr>
                                        <p:cTn id="82" dur="1" fill="hold">
                                          <p:stCondLst>
                                            <p:cond delay="0"/>
                                          </p:stCondLst>
                                        </p:cTn>
                                        <p:tgtEl>
                                          <p:spTgt spid="12298"/>
                                        </p:tgtEl>
                                        <p:attrNameLst>
                                          <p:attrName>style.visibility</p:attrName>
                                        </p:attrNameLst>
                                      </p:cBhvr>
                                      <p:to>
                                        <p:strVal val="visible"/>
                                      </p:to>
                                    </p:set>
                                    <p:anim calcmode="lin" valueType="num">
                                      <p:cBhvr>
                                        <p:cTn id="83" dur="500" fill="hold"/>
                                        <p:tgtEl>
                                          <p:spTgt spid="12298"/>
                                        </p:tgtEl>
                                        <p:attrNameLst>
                                          <p:attrName>ppt_w</p:attrName>
                                        </p:attrNameLst>
                                      </p:cBhvr>
                                      <p:tavLst>
                                        <p:tav tm="0">
                                          <p:val>
                                            <p:fltVal val="0"/>
                                          </p:val>
                                        </p:tav>
                                        <p:tav tm="100000">
                                          <p:val>
                                            <p:strVal val="#ppt_w"/>
                                          </p:val>
                                        </p:tav>
                                      </p:tavLst>
                                    </p:anim>
                                    <p:anim calcmode="lin" valueType="num">
                                      <p:cBhvr>
                                        <p:cTn id="84" dur="500" fill="hold"/>
                                        <p:tgtEl>
                                          <p:spTgt spid="12298"/>
                                        </p:tgtEl>
                                        <p:attrNameLst>
                                          <p:attrName>ppt_h</p:attrName>
                                        </p:attrNameLst>
                                      </p:cBhvr>
                                      <p:tavLst>
                                        <p:tav tm="0">
                                          <p:val>
                                            <p:fltVal val="0"/>
                                          </p:val>
                                        </p:tav>
                                        <p:tav tm="100000">
                                          <p:val>
                                            <p:strVal val="#ppt_h"/>
                                          </p:val>
                                        </p:tav>
                                      </p:tavLst>
                                    </p:anim>
                                    <p:animEffect transition="in" filter="fade">
                                      <p:cBhvr>
                                        <p:cTn id="85" dur="500"/>
                                        <p:tgtEl>
                                          <p:spTgt spid="12298"/>
                                        </p:tgtEl>
                                      </p:cBhvr>
                                    </p:animEffect>
                                  </p:childTnLst>
                                </p:cTn>
                              </p:par>
                            </p:childTnLst>
                          </p:cTn>
                        </p:par>
                        <p:par>
                          <p:cTn id="86" fill="hold">
                            <p:stCondLst>
                              <p:cond delay="1000"/>
                            </p:stCondLst>
                            <p:childTnLst>
                              <p:par>
                                <p:cTn id="87" presetID="53" presetClass="entr" presetSubtype="16" fill="hold" grpId="0" nodeType="afterEffect">
                                  <p:stCondLst>
                                    <p:cond delay="0"/>
                                  </p:stCondLst>
                                  <p:childTnLst>
                                    <p:set>
                                      <p:cBhvr>
                                        <p:cTn id="88" dur="1" fill="hold">
                                          <p:stCondLst>
                                            <p:cond delay="0"/>
                                          </p:stCondLst>
                                        </p:cTn>
                                        <p:tgtEl>
                                          <p:spTgt spid="12302"/>
                                        </p:tgtEl>
                                        <p:attrNameLst>
                                          <p:attrName>style.visibility</p:attrName>
                                        </p:attrNameLst>
                                      </p:cBhvr>
                                      <p:to>
                                        <p:strVal val="visible"/>
                                      </p:to>
                                    </p:set>
                                    <p:anim calcmode="lin" valueType="num">
                                      <p:cBhvr>
                                        <p:cTn id="89" dur="500" fill="hold"/>
                                        <p:tgtEl>
                                          <p:spTgt spid="12302"/>
                                        </p:tgtEl>
                                        <p:attrNameLst>
                                          <p:attrName>ppt_w</p:attrName>
                                        </p:attrNameLst>
                                      </p:cBhvr>
                                      <p:tavLst>
                                        <p:tav tm="0">
                                          <p:val>
                                            <p:fltVal val="0"/>
                                          </p:val>
                                        </p:tav>
                                        <p:tav tm="100000">
                                          <p:val>
                                            <p:strVal val="#ppt_w"/>
                                          </p:val>
                                        </p:tav>
                                      </p:tavLst>
                                    </p:anim>
                                    <p:anim calcmode="lin" valueType="num">
                                      <p:cBhvr>
                                        <p:cTn id="90" dur="500" fill="hold"/>
                                        <p:tgtEl>
                                          <p:spTgt spid="12302"/>
                                        </p:tgtEl>
                                        <p:attrNameLst>
                                          <p:attrName>ppt_h</p:attrName>
                                        </p:attrNameLst>
                                      </p:cBhvr>
                                      <p:tavLst>
                                        <p:tav tm="0">
                                          <p:val>
                                            <p:fltVal val="0"/>
                                          </p:val>
                                        </p:tav>
                                        <p:tav tm="100000">
                                          <p:val>
                                            <p:strVal val="#ppt_h"/>
                                          </p:val>
                                        </p:tav>
                                      </p:tavLst>
                                    </p:anim>
                                    <p:animEffect transition="in" filter="fade">
                                      <p:cBhvr>
                                        <p:cTn id="91" dur="500"/>
                                        <p:tgtEl>
                                          <p:spTgt spid="1230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2303"/>
                                        </p:tgtEl>
                                        <p:attrNameLst>
                                          <p:attrName>style.visibility</p:attrName>
                                        </p:attrNameLst>
                                      </p:cBhvr>
                                      <p:to>
                                        <p:strVal val="visible"/>
                                      </p:to>
                                    </p:set>
                                    <p:anim calcmode="lin" valueType="num">
                                      <p:cBhvr>
                                        <p:cTn id="94" dur="500" fill="hold"/>
                                        <p:tgtEl>
                                          <p:spTgt spid="12303"/>
                                        </p:tgtEl>
                                        <p:attrNameLst>
                                          <p:attrName>ppt_w</p:attrName>
                                        </p:attrNameLst>
                                      </p:cBhvr>
                                      <p:tavLst>
                                        <p:tav tm="0">
                                          <p:val>
                                            <p:fltVal val="0"/>
                                          </p:val>
                                        </p:tav>
                                        <p:tav tm="100000">
                                          <p:val>
                                            <p:strVal val="#ppt_w"/>
                                          </p:val>
                                        </p:tav>
                                      </p:tavLst>
                                    </p:anim>
                                    <p:anim calcmode="lin" valueType="num">
                                      <p:cBhvr>
                                        <p:cTn id="95" dur="500" fill="hold"/>
                                        <p:tgtEl>
                                          <p:spTgt spid="12303"/>
                                        </p:tgtEl>
                                        <p:attrNameLst>
                                          <p:attrName>ppt_h</p:attrName>
                                        </p:attrNameLst>
                                      </p:cBhvr>
                                      <p:tavLst>
                                        <p:tav tm="0">
                                          <p:val>
                                            <p:fltVal val="0"/>
                                          </p:val>
                                        </p:tav>
                                        <p:tav tm="100000">
                                          <p:val>
                                            <p:strVal val="#ppt_h"/>
                                          </p:val>
                                        </p:tav>
                                      </p:tavLst>
                                    </p:anim>
                                    <p:animEffect transition="in" filter="fade">
                                      <p:cBhvr>
                                        <p:cTn id="96" dur="500"/>
                                        <p:tgtEl>
                                          <p:spTgt spid="12303"/>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2304"/>
                                        </p:tgtEl>
                                        <p:attrNameLst>
                                          <p:attrName>style.visibility</p:attrName>
                                        </p:attrNameLst>
                                      </p:cBhvr>
                                      <p:to>
                                        <p:strVal val="visible"/>
                                      </p:to>
                                    </p:set>
                                    <p:anim calcmode="lin" valueType="num">
                                      <p:cBhvr>
                                        <p:cTn id="99" dur="500" fill="hold"/>
                                        <p:tgtEl>
                                          <p:spTgt spid="12304"/>
                                        </p:tgtEl>
                                        <p:attrNameLst>
                                          <p:attrName>ppt_w</p:attrName>
                                        </p:attrNameLst>
                                      </p:cBhvr>
                                      <p:tavLst>
                                        <p:tav tm="0">
                                          <p:val>
                                            <p:fltVal val="0"/>
                                          </p:val>
                                        </p:tav>
                                        <p:tav tm="100000">
                                          <p:val>
                                            <p:strVal val="#ppt_w"/>
                                          </p:val>
                                        </p:tav>
                                      </p:tavLst>
                                    </p:anim>
                                    <p:anim calcmode="lin" valueType="num">
                                      <p:cBhvr>
                                        <p:cTn id="100" dur="500" fill="hold"/>
                                        <p:tgtEl>
                                          <p:spTgt spid="12304"/>
                                        </p:tgtEl>
                                        <p:attrNameLst>
                                          <p:attrName>ppt_h</p:attrName>
                                        </p:attrNameLst>
                                      </p:cBhvr>
                                      <p:tavLst>
                                        <p:tav tm="0">
                                          <p:val>
                                            <p:fltVal val="0"/>
                                          </p:val>
                                        </p:tav>
                                        <p:tav tm="100000">
                                          <p:val>
                                            <p:strVal val="#ppt_h"/>
                                          </p:val>
                                        </p:tav>
                                      </p:tavLst>
                                    </p:anim>
                                    <p:animEffect transition="in" filter="fade">
                                      <p:cBhvr>
                                        <p:cTn id="101" dur="500"/>
                                        <p:tgtEl>
                                          <p:spTgt spid="12304"/>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p:cTn id="106" dur="500" fill="hold"/>
                                        <p:tgtEl>
                                          <p:spTgt spid="20"/>
                                        </p:tgtEl>
                                        <p:attrNameLst>
                                          <p:attrName>ppt_w</p:attrName>
                                        </p:attrNameLst>
                                      </p:cBhvr>
                                      <p:tavLst>
                                        <p:tav tm="0">
                                          <p:val>
                                            <p:fltVal val="0"/>
                                          </p:val>
                                        </p:tav>
                                        <p:tav tm="100000">
                                          <p:val>
                                            <p:strVal val="#ppt_w"/>
                                          </p:val>
                                        </p:tav>
                                      </p:tavLst>
                                    </p:anim>
                                    <p:anim calcmode="lin" valueType="num">
                                      <p:cBhvr>
                                        <p:cTn id="107" dur="500" fill="hold"/>
                                        <p:tgtEl>
                                          <p:spTgt spid="20"/>
                                        </p:tgtEl>
                                        <p:attrNameLst>
                                          <p:attrName>ppt_h</p:attrName>
                                        </p:attrNameLst>
                                      </p:cBhvr>
                                      <p:tavLst>
                                        <p:tav tm="0">
                                          <p:val>
                                            <p:fltVal val="0"/>
                                          </p:val>
                                        </p:tav>
                                        <p:tav tm="100000">
                                          <p:val>
                                            <p:strVal val="#ppt_h"/>
                                          </p:val>
                                        </p:tav>
                                      </p:tavLst>
                                    </p:anim>
                                    <p:animEffect transition="in" filter="fade">
                                      <p:cBhvr>
                                        <p:cTn id="108" dur="500"/>
                                        <p:tgtEl>
                                          <p:spTgt spid="20"/>
                                        </p:tgtEl>
                                      </p:cBhvr>
                                    </p:animEffect>
                                  </p:childTnLst>
                                </p:cTn>
                              </p:par>
                            </p:childTnLst>
                          </p:cTn>
                        </p:par>
                        <p:par>
                          <p:cTn id="109" fill="hold">
                            <p:stCondLst>
                              <p:cond delay="500"/>
                            </p:stCondLst>
                            <p:childTnLst>
                              <p:par>
                                <p:cTn id="110" presetID="53" presetClass="entr" presetSubtype="16" fill="hold" grpId="0" nodeType="afterEffect">
                                  <p:stCondLst>
                                    <p:cond delay="0"/>
                                  </p:stCondLst>
                                  <p:childTnLst>
                                    <p:set>
                                      <p:cBhvr>
                                        <p:cTn id="111" dur="1" fill="hold">
                                          <p:stCondLst>
                                            <p:cond delay="0"/>
                                          </p:stCondLst>
                                        </p:cTn>
                                        <p:tgtEl>
                                          <p:spTgt spid="12294"/>
                                        </p:tgtEl>
                                        <p:attrNameLst>
                                          <p:attrName>style.visibility</p:attrName>
                                        </p:attrNameLst>
                                      </p:cBhvr>
                                      <p:to>
                                        <p:strVal val="visible"/>
                                      </p:to>
                                    </p:set>
                                    <p:anim calcmode="lin" valueType="num">
                                      <p:cBhvr>
                                        <p:cTn id="112" dur="500" fill="hold"/>
                                        <p:tgtEl>
                                          <p:spTgt spid="12294"/>
                                        </p:tgtEl>
                                        <p:attrNameLst>
                                          <p:attrName>ppt_w</p:attrName>
                                        </p:attrNameLst>
                                      </p:cBhvr>
                                      <p:tavLst>
                                        <p:tav tm="0">
                                          <p:val>
                                            <p:fltVal val="0"/>
                                          </p:val>
                                        </p:tav>
                                        <p:tav tm="100000">
                                          <p:val>
                                            <p:strVal val="#ppt_w"/>
                                          </p:val>
                                        </p:tav>
                                      </p:tavLst>
                                    </p:anim>
                                    <p:anim calcmode="lin" valueType="num">
                                      <p:cBhvr>
                                        <p:cTn id="113" dur="500" fill="hold"/>
                                        <p:tgtEl>
                                          <p:spTgt spid="12294"/>
                                        </p:tgtEl>
                                        <p:attrNameLst>
                                          <p:attrName>ppt_h</p:attrName>
                                        </p:attrNameLst>
                                      </p:cBhvr>
                                      <p:tavLst>
                                        <p:tav tm="0">
                                          <p:val>
                                            <p:fltVal val="0"/>
                                          </p:val>
                                        </p:tav>
                                        <p:tav tm="100000">
                                          <p:val>
                                            <p:strVal val="#ppt_h"/>
                                          </p:val>
                                        </p:tav>
                                      </p:tavLst>
                                    </p:anim>
                                    <p:animEffect transition="in" filter="fade">
                                      <p:cBhvr>
                                        <p:cTn id="114"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P spid="12293" grpId="0"/>
      <p:bldP spid="12294" grpId="0"/>
      <p:bldP spid="12295" grpId="0"/>
      <p:bldP spid="12302" grpId="0"/>
      <p:bldP spid="12303" grpId="0"/>
      <p:bldP spid="12304" grpId="0"/>
      <p:bldP spid="19" grpId="0" animBg="1"/>
      <p:bldP spid="20"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3" name="Text Box 3">
            <a:extLst>
              <a:ext uri="{FF2B5EF4-FFF2-40B4-BE49-F238E27FC236}">
                <a16:creationId xmlns:a16="http://schemas.microsoft.com/office/drawing/2014/main" id="{9E794AB5-4F5E-43F6-9B4A-1E91DA75C970}"/>
              </a:ext>
            </a:extLst>
          </p:cNvPr>
          <p:cNvSpPr txBox="1">
            <a:spLocks noChangeArrowheads="1"/>
          </p:cNvSpPr>
          <p:nvPr/>
        </p:nvSpPr>
        <p:spPr bwMode="auto">
          <a:xfrm>
            <a:off x="1143000" y="1652587"/>
            <a:ext cx="20574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dirty="0">
                <a:solidFill>
                  <a:srgbClr val="FF0000"/>
                </a:solidFill>
                <a:latin typeface="Arial" panose="020B0604020202020204" pitchFamily="34" charset="0"/>
              </a:rPr>
              <a:t>COME SI VEDE IL SOGGETTO IN FORMAZIONE?</a:t>
            </a:r>
          </a:p>
        </p:txBody>
      </p:sp>
      <p:sp>
        <p:nvSpPr>
          <p:cNvPr id="721924" name="Text Box 4">
            <a:extLst>
              <a:ext uri="{FF2B5EF4-FFF2-40B4-BE49-F238E27FC236}">
                <a16:creationId xmlns:a16="http://schemas.microsoft.com/office/drawing/2014/main" id="{8D591810-198B-4975-A040-643A315BAC09}"/>
              </a:ext>
            </a:extLst>
          </p:cNvPr>
          <p:cNvSpPr txBox="1">
            <a:spLocks noChangeArrowheads="1"/>
          </p:cNvSpPr>
          <p:nvPr/>
        </p:nvSpPr>
        <p:spPr bwMode="auto">
          <a:xfrm>
            <a:off x="5760244" y="1682353"/>
            <a:ext cx="22407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dirty="0">
                <a:solidFill>
                  <a:srgbClr val="FF0000"/>
                </a:solidFill>
                <a:latin typeface="Arial" panose="020B0604020202020204" pitchFamily="34" charset="0"/>
              </a:rPr>
              <a:t>COME LO VEDONO GLI ALTRI?</a:t>
            </a:r>
          </a:p>
        </p:txBody>
      </p:sp>
      <p:sp>
        <p:nvSpPr>
          <p:cNvPr id="721925" name="Text Box 5">
            <a:extLst>
              <a:ext uri="{FF2B5EF4-FFF2-40B4-BE49-F238E27FC236}">
                <a16:creationId xmlns:a16="http://schemas.microsoft.com/office/drawing/2014/main" id="{C6D83240-DF05-48C3-821D-FE47159F97DC}"/>
              </a:ext>
            </a:extLst>
          </p:cNvPr>
          <p:cNvSpPr txBox="1">
            <a:spLocks noChangeArrowheads="1"/>
          </p:cNvSpPr>
          <p:nvPr/>
        </p:nvSpPr>
        <p:spPr bwMode="auto">
          <a:xfrm>
            <a:off x="3240882" y="2871787"/>
            <a:ext cx="250269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dirty="0">
                <a:solidFill>
                  <a:srgbClr val="FF0000"/>
                </a:solidFill>
                <a:latin typeface="Arial" panose="020B0604020202020204" pitchFamily="34" charset="0"/>
              </a:rPr>
              <a:t>COSA SA FARE IL SOGGETTO IN FORMAZIONE?</a:t>
            </a:r>
          </a:p>
        </p:txBody>
      </p:sp>
      <p:sp>
        <p:nvSpPr>
          <p:cNvPr id="721926" name="Text Box 6">
            <a:extLst>
              <a:ext uri="{FF2B5EF4-FFF2-40B4-BE49-F238E27FC236}">
                <a16:creationId xmlns:a16="http://schemas.microsoft.com/office/drawing/2014/main" id="{48BE8532-CC6E-4F77-A112-E3B3AC2C81FE}"/>
              </a:ext>
            </a:extLst>
          </p:cNvPr>
          <p:cNvSpPr txBox="1">
            <a:spLocks noChangeArrowheads="1"/>
          </p:cNvSpPr>
          <p:nvPr/>
        </p:nvSpPr>
        <p:spPr bwMode="auto">
          <a:xfrm>
            <a:off x="1477566" y="2924176"/>
            <a:ext cx="17145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it-IT" altLang="it-IT" sz="1500" b="1">
                <a:solidFill>
                  <a:srgbClr val="FF0000"/>
                </a:solidFill>
                <a:latin typeface="Arial" panose="020B0604020202020204" pitchFamily="34" charset="0"/>
              </a:rPr>
              <a:t>Documentazione dei processi</a:t>
            </a:r>
          </a:p>
          <a:p>
            <a:pPr algn="ctr">
              <a:spcBef>
                <a:spcPct val="50000"/>
              </a:spcBef>
              <a:buFontTx/>
              <a:buNone/>
            </a:pPr>
            <a:r>
              <a:rPr lang="it-IT" altLang="it-IT" sz="1500" b="1">
                <a:solidFill>
                  <a:srgbClr val="FF0000"/>
                </a:solidFill>
                <a:latin typeface="Arial" panose="020B0604020202020204" pitchFamily="34" charset="0"/>
              </a:rPr>
              <a:t>Riflessione critica</a:t>
            </a:r>
          </a:p>
          <a:p>
            <a:pPr algn="ctr">
              <a:spcBef>
                <a:spcPct val="50000"/>
              </a:spcBef>
              <a:buFontTx/>
              <a:buNone/>
            </a:pPr>
            <a:r>
              <a:rPr lang="it-IT" altLang="it-IT" sz="1500" b="1">
                <a:solidFill>
                  <a:srgbClr val="FF0000"/>
                </a:solidFill>
                <a:latin typeface="Arial" panose="020B0604020202020204" pitchFamily="34" charset="0"/>
              </a:rPr>
              <a:t>Autovalutazione</a:t>
            </a:r>
          </a:p>
        </p:txBody>
      </p:sp>
      <p:sp>
        <p:nvSpPr>
          <p:cNvPr id="721927" name="Text Box 7">
            <a:extLst>
              <a:ext uri="{FF2B5EF4-FFF2-40B4-BE49-F238E27FC236}">
                <a16:creationId xmlns:a16="http://schemas.microsoft.com/office/drawing/2014/main" id="{606AF85A-12DD-438C-8171-CB085BB23F09}"/>
              </a:ext>
            </a:extLst>
          </p:cNvPr>
          <p:cNvSpPr txBox="1">
            <a:spLocks noChangeArrowheads="1"/>
          </p:cNvSpPr>
          <p:nvPr/>
        </p:nvSpPr>
        <p:spPr bwMode="auto">
          <a:xfrm>
            <a:off x="3500438" y="1768079"/>
            <a:ext cx="1943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0070C0"/>
                </a:solidFill>
                <a:latin typeface="Arial" panose="020B0604020202020204" pitchFamily="34" charset="0"/>
              </a:rPr>
              <a:t>RUBRICA VALUTATIVA</a:t>
            </a:r>
          </a:p>
        </p:txBody>
      </p:sp>
      <p:sp>
        <p:nvSpPr>
          <p:cNvPr id="721928" name="Text Box 8">
            <a:extLst>
              <a:ext uri="{FF2B5EF4-FFF2-40B4-BE49-F238E27FC236}">
                <a16:creationId xmlns:a16="http://schemas.microsoft.com/office/drawing/2014/main" id="{19725112-A049-40DF-9F5B-B0F728D2C3F0}"/>
              </a:ext>
            </a:extLst>
          </p:cNvPr>
          <p:cNvSpPr txBox="1">
            <a:spLocks noChangeArrowheads="1"/>
          </p:cNvSpPr>
          <p:nvPr/>
        </p:nvSpPr>
        <p:spPr bwMode="auto">
          <a:xfrm>
            <a:off x="3113485" y="3858817"/>
            <a:ext cx="264675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Compiti autentici</a:t>
            </a:r>
          </a:p>
          <a:p>
            <a:pPr algn="ctr">
              <a:spcBef>
                <a:spcPct val="50000"/>
              </a:spcBef>
              <a:buFontTx/>
              <a:buNone/>
            </a:pPr>
            <a:r>
              <a:rPr lang="it-IT" altLang="it-IT" sz="1500" b="1">
                <a:solidFill>
                  <a:srgbClr val="FF0000"/>
                </a:solidFill>
                <a:latin typeface="Arial" panose="020B0604020202020204" pitchFamily="34" charset="0"/>
              </a:rPr>
              <a:t>Prove di verifica</a:t>
            </a:r>
          </a:p>
          <a:p>
            <a:pPr algn="ctr">
              <a:spcBef>
                <a:spcPct val="50000"/>
              </a:spcBef>
              <a:buFontTx/>
              <a:buNone/>
            </a:pPr>
            <a:r>
              <a:rPr lang="it-IT" altLang="it-IT" sz="1500" b="1">
                <a:solidFill>
                  <a:srgbClr val="FF0000"/>
                </a:solidFill>
                <a:latin typeface="Arial" panose="020B0604020202020204" pitchFamily="34" charset="0"/>
              </a:rPr>
              <a:t>Selezione lavori</a:t>
            </a:r>
          </a:p>
        </p:txBody>
      </p:sp>
      <p:sp>
        <p:nvSpPr>
          <p:cNvPr id="721929" name="Line 9">
            <a:extLst>
              <a:ext uri="{FF2B5EF4-FFF2-40B4-BE49-F238E27FC236}">
                <a16:creationId xmlns:a16="http://schemas.microsoft.com/office/drawing/2014/main" id="{A88635DE-24AE-4495-BB18-EE39723A3727}"/>
              </a:ext>
            </a:extLst>
          </p:cNvPr>
          <p:cNvSpPr>
            <a:spLocks noChangeShapeType="1"/>
          </p:cNvSpPr>
          <p:nvPr/>
        </p:nvSpPr>
        <p:spPr bwMode="auto">
          <a:xfrm>
            <a:off x="2352675" y="2452941"/>
            <a:ext cx="0" cy="41884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721930" name="Line 10">
            <a:extLst>
              <a:ext uri="{FF2B5EF4-FFF2-40B4-BE49-F238E27FC236}">
                <a16:creationId xmlns:a16="http://schemas.microsoft.com/office/drawing/2014/main" id="{41731AD2-A090-4C0A-9C4F-5354E94827B6}"/>
              </a:ext>
            </a:extLst>
          </p:cNvPr>
          <p:cNvSpPr>
            <a:spLocks noChangeShapeType="1"/>
          </p:cNvSpPr>
          <p:nvPr/>
        </p:nvSpPr>
        <p:spPr bwMode="auto">
          <a:xfrm flipH="1">
            <a:off x="4437460" y="3633535"/>
            <a:ext cx="8705" cy="31695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721931" name="Line 11">
            <a:extLst>
              <a:ext uri="{FF2B5EF4-FFF2-40B4-BE49-F238E27FC236}">
                <a16:creationId xmlns:a16="http://schemas.microsoft.com/office/drawing/2014/main" id="{BD8DA71D-6DF8-4935-90C6-1D386F6F7150}"/>
              </a:ext>
            </a:extLst>
          </p:cNvPr>
          <p:cNvSpPr>
            <a:spLocks noChangeShapeType="1"/>
          </p:cNvSpPr>
          <p:nvPr/>
        </p:nvSpPr>
        <p:spPr bwMode="auto">
          <a:xfrm>
            <a:off x="6852047" y="2185988"/>
            <a:ext cx="0" cy="685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26635" name="Line 12">
            <a:extLst>
              <a:ext uri="{FF2B5EF4-FFF2-40B4-BE49-F238E27FC236}">
                <a16:creationId xmlns:a16="http://schemas.microsoft.com/office/drawing/2014/main" id="{80F2DACA-7D6C-415B-84AF-B3286D179AA8}"/>
              </a:ext>
            </a:extLst>
          </p:cNvPr>
          <p:cNvSpPr>
            <a:spLocks noChangeShapeType="1"/>
          </p:cNvSpPr>
          <p:nvPr/>
        </p:nvSpPr>
        <p:spPr bwMode="auto">
          <a:xfrm>
            <a:off x="3149204" y="1762125"/>
            <a:ext cx="26860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26636" name="Line 13">
            <a:extLst>
              <a:ext uri="{FF2B5EF4-FFF2-40B4-BE49-F238E27FC236}">
                <a16:creationId xmlns:a16="http://schemas.microsoft.com/office/drawing/2014/main" id="{6575F88F-4709-46A5-BA6C-FC4E78DA9D7D}"/>
              </a:ext>
            </a:extLst>
          </p:cNvPr>
          <p:cNvSpPr>
            <a:spLocks noChangeShapeType="1"/>
          </p:cNvSpPr>
          <p:nvPr/>
        </p:nvSpPr>
        <p:spPr bwMode="auto">
          <a:xfrm>
            <a:off x="3244454" y="1854994"/>
            <a:ext cx="1053703" cy="96797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26637" name="Line 14">
            <a:extLst>
              <a:ext uri="{FF2B5EF4-FFF2-40B4-BE49-F238E27FC236}">
                <a16:creationId xmlns:a16="http://schemas.microsoft.com/office/drawing/2014/main" id="{9F93996C-F1D1-4967-A48B-E94C1BF15261}"/>
              </a:ext>
            </a:extLst>
          </p:cNvPr>
          <p:cNvSpPr>
            <a:spLocks noChangeShapeType="1"/>
          </p:cNvSpPr>
          <p:nvPr/>
        </p:nvSpPr>
        <p:spPr bwMode="auto">
          <a:xfrm flipV="1">
            <a:off x="4661298" y="1806179"/>
            <a:ext cx="982265" cy="96797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sz="1350"/>
          </a:p>
        </p:txBody>
      </p:sp>
      <p:sp>
        <p:nvSpPr>
          <p:cNvPr id="721935" name="Text Box 15">
            <a:extLst>
              <a:ext uri="{FF2B5EF4-FFF2-40B4-BE49-F238E27FC236}">
                <a16:creationId xmlns:a16="http://schemas.microsoft.com/office/drawing/2014/main" id="{086B73C9-5721-4761-83D9-06FAA5C5091F}"/>
              </a:ext>
            </a:extLst>
          </p:cNvPr>
          <p:cNvSpPr txBox="1">
            <a:spLocks noChangeArrowheads="1"/>
          </p:cNvSpPr>
          <p:nvPr/>
        </p:nvSpPr>
        <p:spPr bwMode="auto">
          <a:xfrm>
            <a:off x="5994797" y="2903935"/>
            <a:ext cx="1714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Protocolli osservativi</a:t>
            </a:r>
          </a:p>
        </p:txBody>
      </p:sp>
      <p:sp>
        <p:nvSpPr>
          <p:cNvPr id="721936" name="Text Box 16">
            <a:extLst>
              <a:ext uri="{FF2B5EF4-FFF2-40B4-BE49-F238E27FC236}">
                <a16:creationId xmlns:a16="http://schemas.microsoft.com/office/drawing/2014/main" id="{DB8B8C6C-A35A-42AC-90B2-40E3E5DB4052}"/>
              </a:ext>
            </a:extLst>
          </p:cNvPr>
          <p:cNvSpPr txBox="1">
            <a:spLocks noChangeArrowheads="1"/>
          </p:cNvSpPr>
          <p:nvPr/>
        </p:nvSpPr>
        <p:spPr bwMode="auto">
          <a:xfrm>
            <a:off x="5975747" y="3551635"/>
            <a:ext cx="1771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Osservazioni   «sul campo»</a:t>
            </a:r>
          </a:p>
        </p:txBody>
      </p:sp>
      <p:sp>
        <p:nvSpPr>
          <p:cNvPr id="721938" name="Text Box 18">
            <a:extLst>
              <a:ext uri="{FF2B5EF4-FFF2-40B4-BE49-F238E27FC236}">
                <a16:creationId xmlns:a16="http://schemas.microsoft.com/office/drawing/2014/main" id="{79FCE933-C5F4-44A5-BA87-74A9600A0E65}"/>
              </a:ext>
            </a:extLst>
          </p:cNvPr>
          <p:cNvSpPr txBox="1">
            <a:spLocks noChangeArrowheads="1"/>
          </p:cNvSpPr>
          <p:nvPr/>
        </p:nvSpPr>
        <p:spPr bwMode="auto">
          <a:xfrm>
            <a:off x="5994797" y="4219575"/>
            <a:ext cx="1771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500" b="1">
                <a:solidFill>
                  <a:srgbClr val="FF0000"/>
                </a:solidFill>
                <a:latin typeface="Arial" panose="020B0604020202020204" pitchFamily="34" charset="0"/>
              </a:rPr>
              <a:t>Valutazioni          tra pari</a:t>
            </a:r>
          </a:p>
        </p:txBody>
      </p:sp>
      <p:sp>
        <p:nvSpPr>
          <p:cNvPr id="68625" name="Text Box 4">
            <a:extLst>
              <a:ext uri="{FF2B5EF4-FFF2-40B4-BE49-F238E27FC236}">
                <a16:creationId xmlns:a16="http://schemas.microsoft.com/office/drawing/2014/main" id="{DD1D6B2B-71CA-49C0-A2C0-D4F471D7189C}"/>
              </a:ext>
            </a:extLst>
          </p:cNvPr>
          <p:cNvSpPr txBox="1">
            <a:spLocks noChangeArrowheads="1"/>
          </p:cNvSpPr>
          <p:nvPr/>
        </p:nvSpPr>
        <p:spPr bwMode="auto">
          <a:xfrm>
            <a:off x="1143000" y="14287"/>
            <a:ext cx="6858000" cy="300082"/>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350" b="1">
                <a:solidFill>
                  <a:schemeClr val="bg1"/>
                </a:solidFill>
                <a:latin typeface="Arial" panose="020B0604020202020204" pitchFamily="34" charset="0"/>
              </a:rPr>
              <a:t>VALUTAZIONE DELLE COMPETENZE: UNO SGUARDO TRIFOCALE</a:t>
            </a:r>
          </a:p>
        </p:txBody>
      </p:sp>
      <p:sp>
        <p:nvSpPr>
          <p:cNvPr id="18" name="Text Box 2">
            <a:extLst>
              <a:ext uri="{FF2B5EF4-FFF2-40B4-BE49-F238E27FC236}">
                <a16:creationId xmlns:a16="http://schemas.microsoft.com/office/drawing/2014/main" id="{F58C816D-8F5F-4396-A716-5ED19CC7BED1}"/>
              </a:ext>
            </a:extLst>
          </p:cNvPr>
          <p:cNvSpPr txBox="1">
            <a:spLocks noChangeArrowheads="1"/>
          </p:cNvSpPr>
          <p:nvPr/>
        </p:nvSpPr>
        <p:spPr bwMode="auto">
          <a:xfrm>
            <a:off x="1656160" y="885825"/>
            <a:ext cx="2362200" cy="55399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dirty="0">
                <a:solidFill>
                  <a:schemeClr val="bg1"/>
                </a:solidFill>
                <a:latin typeface="Arial" panose="020B0604020202020204" pitchFamily="34" charset="0"/>
              </a:rPr>
              <a:t>MOMENTO</a:t>
            </a:r>
          </a:p>
          <a:p>
            <a:pPr algn="ctr" eaLnBrk="1" hangingPunct="1">
              <a:spcBef>
                <a:spcPct val="0"/>
              </a:spcBef>
              <a:buFontTx/>
              <a:buNone/>
            </a:pPr>
            <a:r>
              <a:rPr lang="it-IT" altLang="it-IT" sz="1500" b="1" dirty="0">
                <a:solidFill>
                  <a:schemeClr val="bg1"/>
                </a:solidFill>
                <a:latin typeface="Arial" panose="020B0604020202020204" pitchFamily="34" charset="0"/>
              </a:rPr>
              <a:t>RILEVATIVO</a:t>
            </a:r>
          </a:p>
        </p:txBody>
      </p:sp>
      <p:sp>
        <p:nvSpPr>
          <p:cNvPr id="19" name="Text Box 2">
            <a:extLst>
              <a:ext uri="{FF2B5EF4-FFF2-40B4-BE49-F238E27FC236}">
                <a16:creationId xmlns:a16="http://schemas.microsoft.com/office/drawing/2014/main" id="{533EEE32-C5E0-4833-ADEE-767DFC1F02C1}"/>
              </a:ext>
            </a:extLst>
          </p:cNvPr>
          <p:cNvSpPr txBox="1">
            <a:spLocks noChangeArrowheads="1"/>
          </p:cNvSpPr>
          <p:nvPr/>
        </p:nvSpPr>
        <p:spPr bwMode="auto">
          <a:xfrm>
            <a:off x="5057775" y="906066"/>
            <a:ext cx="2362200" cy="55399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500" b="1">
                <a:solidFill>
                  <a:schemeClr val="bg1"/>
                </a:solidFill>
                <a:latin typeface="Arial" panose="020B0604020202020204" pitchFamily="34" charset="0"/>
              </a:rPr>
              <a:t>MOMENTO</a:t>
            </a:r>
          </a:p>
          <a:p>
            <a:pPr algn="ctr" eaLnBrk="1" hangingPunct="1">
              <a:spcBef>
                <a:spcPct val="0"/>
              </a:spcBef>
              <a:buFontTx/>
              <a:buNone/>
            </a:pPr>
            <a:r>
              <a:rPr lang="it-IT" altLang="it-IT" sz="1500" b="1">
                <a:solidFill>
                  <a:schemeClr val="bg1"/>
                </a:solidFill>
                <a:latin typeface="Arial" panose="020B0604020202020204" pitchFamily="34" charset="0"/>
              </a:rPr>
              <a:t>DEL GIUDIZIO</a:t>
            </a:r>
          </a:p>
        </p:txBody>
      </p:sp>
      <p:sp>
        <p:nvSpPr>
          <p:cNvPr id="20" name="Text Box 15">
            <a:extLst>
              <a:ext uri="{FF2B5EF4-FFF2-40B4-BE49-F238E27FC236}">
                <a16:creationId xmlns:a16="http://schemas.microsoft.com/office/drawing/2014/main" id="{3449BE67-20AA-4A02-BF0E-9FAB6CE84C1A}"/>
              </a:ext>
            </a:extLst>
          </p:cNvPr>
          <p:cNvSpPr txBox="1">
            <a:spLocks noChangeArrowheads="1"/>
          </p:cNvSpPr>
          <p:nvPr/>
        </p:nvSpPr>
        <p:spPr bwMode="auto">
          <a:xfrm>
            <a:off x="1400175" y="4575572"/>
            <a:ext cx="1543050" cy="646331"/>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Monotype Sorts"/>
              <a:buNone/>
            </a:pPr>
            <a:r>
              <a:rPr lang="it-IT" altLang="it-IT" sz="1800" b="1">
                <a:latin typeface="Times New Roman" panose="02020603050405020304" pitchFamily="18" charset="0"/>
              </a:rPr>
              <a:t>noi siamo qui!</a:t>
            </a:r>
          </a:p>
        </p:txBody>
      </p:sp>
      <p:cxnSp>
        <p:nvCxnSpPr>
          <p:cNvPr id="21" name="Connettore 2 20">
            <a:extLst>
              <a:ext uri="{FF2B5EF4-FFF2-40B4-BE49-F238E27FC236}">
                <a16:creationId xmlns:a16="http://schemas.microsoft.com/office/drawing/2014/main" id="{0EF60235-90CC-4441-854E-62E1ECE2E63B}"/>
              </a:ext>
            </a:extLst>
          </p:cNvPr>
          <p:cNvCxnSpPr/>
          <p:nvPr/>
        </p:nvCxnSpPr>
        <p:spPr>
          <a:xfrm flipV="1">
            <a:off x="2837260" y="4082654"/>
            <a:ext cx="719138" cy="4929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974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C421DCE0-ACBF-49E5-B453-E64B60065F9B}"/>
              </a:ext>
            </a:extLst>
          </p:cNvPr>
          <p:cNvSpPr txBox="1">
            <a:spLocks noChangeArrowheads="1"/>
          </p:cNvSpPr>
          <p:nvPr/>
        </p:nvSpPr>
        <p:spPr bwMode="auto">
          <a:xfrm>
            <a:off x="1839433" y="0"/>
            <a:ext cx="6153234" cy="300082"/>
          </a:xfrm>
          <a:prstGeom prst="rect">
            <a:avLst/>
          </a:prstGeom>
          <a:solidFill>
            <a:srgbClr val="FF6600"/>
          </a:solidFill>
          <a:ln w="9525">
            <a:solidFill>
              <a:schemeClr val="bg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it-IT" altLang="it-IT" sz="1350" b="1" dirty="0">
                <a:solidFill>
                  <a:schemeClr val="bg1"/>
                </a:solidFill>
                <a:latin typeface="Arial" panose="020B0604020202020204" pitchFamily="34" charset="0"/>
              </a:rPr>
              <a:t>ESEMPI DI COMPITI AUTENTICI</a:t>
            </a:r>
          </a:p>
        </p:txBody>
      </p:sp>
      <p:sp>
        <p:nvSpPr>
          <p:cNvPr id="7171" name="Rettangolo 2">
            <a:extLst>
              <a:ext uri="{FF2B5EF4-FFF2-40B4-BE49-F238E27FC236}">
                <a16:creationId xmlns:a16="http://schemas.microsoft.com/office/drawing/2014/main" id="{0A524391-DA4E-4F31-AC09-8FBBDE7B5AC6}"/>
              </a:ext>
            </a:extLst>
          </p:cNvPr>
          <p:cNvSpPr>
            <a:spLocks noChangeArrowheads="1"/>
          </p:cNvSpPr>
          <p:nvPr/>
        </p:nvSpPr>
        <p:spPr bwMode="auto">
          <a:xfrm>
            <a:off x="1765004" y="499730"/>
            <a:ext cx="6432697" cy="415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450"/>
              </a:spcBef>
              <a:buNone/>
            </a:pPr>
            <a:r>
              <a:rPr lang="it-IT" altLang="it-IT" sz="1650" b="1" i="1" dirty="0">
                <a:latin typeface="Arial" panose="020B0604020202020204" pitchFamily="34" charset="0"/>
                <a:cs typeface="Calibri" panose="020F0502020204030204" pitchFamily="34" charset="0"/>
              </a:rPr>
              <a:t>Competenza focus:</a:t>
            </a:r>
            <a:r>
              <a:rPr lang="it-IT" altLang="it-IT" sz="1650" b="1" dirty="0">
                <a:latin typeface="Arial" panose="020B0604020202020204" pitchFamily="34" charset="0"/>
                <a:cs typeface="Calibri" panose="020F0502020204030204" pitchFamily="34" charset="0"/>
              </a:rPr>
              <a:t> </a:t>
            </a:r>
            <a:r>
              <a:rPr lang="it-IT" altLang="it-IT" sz="1650" b="1" dirty="0">
                <a:latin typeface="Arial" panose="020B0604020202020204" pitchFamily="34" charset="0"/>
              </a:rPr>
              <a:t>padroneggiare la lingua italiana in contesti comunicativi diversi, utilizzando registri linguistici adeguati alla situazione (4^ liceo/IT)</a:t>
            </a:r>
          </a:p>
          <a:p>
            <a:pPr algn="just">
              <a:spcBef>
                <a:spcPts val="450"/>
              </a:spcBef>
              <a:buNone/>
            </a:pPr>
            <a:r>
              <a:rPr lang="it-IT" altLang="it-IT" sz="1650" b="1" i="1" dirty="0">
                <a:latin typeface="Arial" panose="020B0604020202020204" pitchFamily="34" charset="0"/>
                <a:cs typeface="Calibri" panose="020F0502020204030204" pitchFamily="34" charset="0"/>
              </a:rPr>
              <a:t>Consegna operativa: </a:t>
            </a:r>
            <a:endParaRPr lang="it-IT" altLang="it-IT" sz="1650" b="1" dirty="0">
              <a:latin typeface="Arial" panose="020B0604020202020204" pitchFamily="34" charset="0"/>
              <a:cs typeface="Calibri" panose="020F0502020204030204" pitchFamily="34" charset="0"/>
            </a:endParaRPr>
          </a:p>
          <a:p>
            <a:pPr algn="just">
              <a:spcBef>
                <a:spcPts val="450"/>
              </a:spcBef>
              <a:buNone/>
            </a:pPr>
            <a:r>
              <a:rPr lang="it-IT" altLang="it-IT" sz="1650" b="1" dirty="0">
                <a:latin typeface="Arial" panose="020B0604020202020204" pitchFamily="34" charset="0"/>
              </a:rPr>
              <a:t>In preparazione ad un dibattito da svolgere in classe, argomentate, partendo dall’analisi dei testi proposti e in un testo non superiore a quattro colonne di foglio protocollo, se, per contrastare l'esaurimento delle risorse del pianeta, si deve puntare sul cambiamento dei comportamenti individuali o sui risultati della ricerca scientifica e tecnologica.</a:t>
            </a:r>
          </a:p>
          <a:p>
            <a:pPr algn="just">
              <a:spcBef>
                <a:spcPts val="450"/>
              </a:spcBef>
              <a:buNone/>
            </a:pPr>
            <a:r>
              <a:rPr lang="it-IT" altLang="it-IT" sz="1650" b="1" i="1" dirty="0">
                <a:latin typeface="Arial" panose="020B0604020202020204" pitchFamily="34" charset="0"/>
                <a:cs typeface="Calibri" panose="020F0502020204030204" pitchFamily="34" charset="0"/>
              </a:rPr>
              <a:t>Vincoli prodotto atteso:</a:t>
            </a:r>
          </a:p>
          <a:p>
            <a:pPr algn="just">
              <a:spcBef>
                <a:spcPts val="450"/>
              </a:spcBef>
              <a:buNone/>
            </a:pPr>
            <a:r>
              <a:rPr lang="it-IT" altLang="it-IT" sz="1650" b="1" dirty="0">
                <a:latin typeface="Arial" panose="020B0604020202020204" pitchFamily="34" charset="0"/>
              </a:rPr>
              <a:t>Elaborato individuale cartaceo, non più esteso di quattro colonne di foglio protocollo che proponga, sulla base dei testi proposti ed analizzati in modo efficace, una tesi da presentare alla discussione.</a:t>
            </a:r>
            <a:endParaRPr lang="it-IT" altLang="it-IT" sz="1650" b="1" dirty="0">
              <a:latin typeface="Arial" panose="020B060402020202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2998</Words>
  <Application>Microsoft Office PowerPoint</Application>
  <PresentationFormat>Presentazione su schermo (16:9)</PresentationFormat>
  <Paragraphs>641</Paragraphs>
  <Slides>34</Slides>
  <Notes>18</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45" baseType="lpstr">
      <vt:lpstr>Arial</vt:lpstr>
      <vt:lpstr>Berlin Sans FB</vt:lpstr>
      <vt:lpstr>Calibri</vt:lpstr>
      <vt:lpstr>Monotype Sorts</vt:lpstr>
      <vt:lpstr>Symbol</vt:lpstr>
      <vt:lpstr>Times New Roman</vt:lpstr>
      <vt:lpstr>Trebuchet MS</vt:lpstr>
      <vt:lpstr>Verdana</vt:lpstr>
      <vt:lpstr>Wingdings</vt:lpstr>
      <vt:lpstr>Tema di Office</vt:lpstr>
      <vt:lpstr>Diapositiva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Banda del Torchio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Antonio La Trippa</dc:creator>
  <cp:lastModifiedBy>Chiara Gagliardi</cp:lastModifiedBy>
  <cp:revision>28</cp:revision>
  <dcterms:created xsi:type="dcterms:W3CDTF">2015-05-07T08:28:45Z</dcterms:created>
  <dcterms:modified xsi:type="dcterms:W3CDTF">2021-05-19T09:15:05Z</dcterms:modified>
</cp:coreProperties>
</file>