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59" r:id="rId2"/>
    <p:sldId id="1397" r:id="rId3"/>
    <p:sldId id="1210" r:id="rId4"/>
    <p:sldId id="1076" r:id="rId5"/>
    <p:sldId id="1211" r:id="rId6"/>
    <p:sldId id="1212" r:id="rId7"/>
    <p:sldId id="966" r:id="rId8"/>
    <p:sldId id="967" r:id="rId9"/>
    <p:sldId id="1206" r:id="rId10"/>
    <p:sldId id="1217" r:id="rId11"/>
    <p:sldId id="1218" r:id="rId12"/>
    <p:sldId id="1219" r:id="rId13"/>
    <p:sldId id="1269" r:id="rId14"/>
    <p:sldId id="1270" r:id="rId15"/>
    <p:sldId id="1221" r:id="rId16"/>
    <p:sldId id="1271" r:id="rId17"/>
    <p:sldId id="1237" r:id="rId18"/>
    <p:sldId id="1238" r:id="rId19"/>
    <p:sldId id="1239" r:id="rId20"/>
    <p:sldId id="1240" r:id="rId21"/>
    <p:sldId id="1241" r:id="rId22"/>
    <p:sldId id="1247" r:id="rId23"/>
    <p:sldId id="1248" r:id="rId24"/>
    <p:sldId id="1244" r:id="rId25"/>
    <p:sldId id="1246" r:id="rId26"/>
    <p:sldId id="1249" r:id="rId27"/>
    <p:sldId id="1262" r:id="rId28"/>
    <p:sldId id="1263" r:id="rId29"/>
    <p:sldId id="1264" r:id="rId30"/>
    <p:sldId id="1265" r:id="rId31"/>
    <p:sldId id="1266" r:id="rId32"/>
    <p:sldId id="1267" r:id="rId33"/>
    <p:sldId id="1268" r:id="rId34"/>
    <p:sldId id="1107" r:id="rId35"/>
    <p:sldId id="1394" r:id="rId36"/>
    <p:sldId id="1162" r:id="rId37"/>
    <p:sldId id="880" r:id="rId38"/>
    <p:sldId id="1395" r:id="rId39"/>
    <p:sldId id="1396" r:id="rId40"/>
  </p:sldIdLst>
  <p:sldSz cx="9144000" cy="5143500" type="screen16x9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B1ABAE-2DD6-4B93-BCEC-8692A124711B}" v="5" dt="2021-05-03T11:28:25.6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45"/>
    <p:restoredTop sz="94651"/>
  </p:normalViewPr>
  <p:slideViewPr>
    <p:cSldViewPr snapToGrid="0" snapToObjects="1">
      <p:cViewPr varScale="1">
        <p:scale>
          <a:sx n="90" d="100"/>
          <a:sy n="90" d="100"/>
        </p:scale>
        <p:origin x="1164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0E940-6E63-824D-B7E0-07D56C8B6C2C}" type="datetimeFigureOut">
              <a:rPr lang="it-IT" smtClean="0"/>
              <a:t>03/05/2021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CFC74-385D-CF4A-8C00-DB090A5163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1692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immagine diapositiva 1">
            <a:extLst>
              <a:ext uri="{FF2B5EF4-FFF2-40B4-BE49-F238E27FC236}">
                <a16:creationId xmlns:a16="http://schemas.microsoft.com/office/drawing/2014/main" id="{6187D58E-E3C9-47D3-9986-3FFEA58FD0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Segnaposto note 2">
            <a:extLst>
              <a:ext uri="{FF2B5EF4-FFF2-40B4-BE49-F238E27FC236}">
                <a16:creationId xmlns:a16="http://schemas.microsoft.com/office/drawing/2014/main" id="{544914C3-AC58-4E51-9818-008C954586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19460" name="Segnaposto numero diapositiva 3">
            <a:extLst>
              <a:ext uri="{FF2B5EF4-FFF2-40B4-BE49-F238E27FC236}">
                <a16:creationId xmlns:a16="http://schemas.microsoft.com/office/drawing/2014/main" id="{A166ECB9-AA5C-4F76-A0BD-B1CC2BA990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1AEEC89-1077-4681-9C3A-07F3A8684C2C}" type="slidenum">
              <a:rPr lang="it-IT" altLang="it-IT">
                <a:latin typeface="Calibri" panose="020F0502020204030204" pitchFamily="34" charset="0"/>
              </a:rPr>
              <a:pPr/>
              <a:t>14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immagine diapositiva 1">
            <a:extLst>
              <a:ext uri="{FF2B5EF4-FFF2-40B4-BE49-F238E27FC236}">
                <a16:creationId xmlns:a16="http://schemas.microsoft.com/office/drawing/2014/main" id="{450306F1-E595-440F-89DB-BB45455090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Segnaposto note 2">
            <a:extLst>
              <a:ext uri="{FF2B5EF4-FFF2-40B4-BE49-F238E27FC236}">
                <a16:creationId xmlns:a16="http://schemas.microsoft.com/office/drawing/2014/main" id="{BD41BED1-421E-466A-89B5-C73D1808BB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26628" name="Segnaposto numero diapositiva 3">
            <a:extLst>
              <a:ext uri="{FF2B5EF4-FFF2-40B4-BE49-F238E27FC236}">
                <a16:creationId xmlns:a16="http://schemas.microsoft.com/office/drawing/2014/main" id="{167A0040-D71E-4B85-B0A1-D541C3758F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1698017-9D9A-4B88-8FB9-97E519D93448}" type="slidenum">
              <a:rPr lang="it-IT" altLang="it-IT">
                <a:latin typeface="Calibri" panose="020F0502020204030204" pitchFamily="34" charset="0"/>
              </a:rPr>
              <a:pPr/>
              <a:t>20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egnaposto immagine diapositiva 1">
            <a:extLst>
              <a:ext uri="{FF2B5EF4-FFF2-40B4-BE49-F238E27FC236}">
                <a16:creationId xmlns:a16="http://schemas.microsoft.com/office/drawing/2014/main" id="{B64C46BF-97D2-4412-9D75-90FC27440A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Segnaposto note 2">
            <a:extLst>
              <a:ext uri="{FF2B5EF4-FFF2-40B4-BE49-F238E27FC236}">
                <a16:creationId xmlns:a16="http://schemas.microsoft.com/office/drawing/2014/main" id="{CE27398B-98AE-40BE-B42E-295A2509ED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28676" name="Segnaposto numero diapositiva 3">
            <a:extLst>
              <a:ext uri="{FF2B5EF4-FFF2-40B4-BE49-F238E27FC236}">
                <a16:creationId xmlns:a16="http://schemas.microsoft.com/office/drawing/2014/main" id="{7F873DCB-F224-456F-831B-924A004176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788D80D-01BB-4257-8E25-BF9C84EE88D6}" type="slidenum">
              <a:rPr lang="it-IT" altLang="it-IT">
                <a:latin typeface="Calibri" panose="020F0502020204030204" pitchFamily="34" charset="0"/>
              </a:rPr>
              <a:pPr/>
              <a:t>21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DC8F26FC-6A6E-4A4C-889B-8E5151B809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6125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3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972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851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57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29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01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3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496BF41-B979-4502-8DFE-A88F910836C7}" type="slidenum">
              <a:rPr lang="it-IT" altLang="it-IT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37</a:t>
            </a:fld>
            <a:endParaRPr lang="it-IT" altLang="it-IT">
              <a:latin typeface="Times New Roman" panose="02020603050405020304" pitchFamily="18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098BAE47-6649-4664-9261-B3CF8C5533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7600" y="655638"/>
            <a:ext cx="4668838" cy="35020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3B2D83AB-5620-42D4-A91C-4A1E9A3C9D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9163" y="4376738"/>
            <a:ext cx="5065712" cy="41560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9112" tIns="44556" rIns="89112" bIns="4455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317531" y="248194"/>
            <a:ext cx="6369269" cy="579496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1800" b="1" i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F250-EF65-994E-AF85-1106879206A7}" type="datetimeFigureOut">
              <a:rPr lang="it-IT" smtClean="0"/>
              <a:t>03/05/2021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1500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F250-EF65-994E-AF85-1106879206A7}" type="datetimeFigureOut">
              <a:rPr lang="it-IT" smtClean="0"/>
              <a:t>03/05/2021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Titolo 1"/>
          <p:cNvSpPr>
            <a:spLocks noGrp="1"/>
          </p:cNvSpPr>
          <p:nvPr>
            <p:ph type="ctrTitle"/>
          </p:nvPr>
        </p:nvSpPr>
        <p:spPr>
          <a:xfrm>
            <a:off x="2317531" y="186805"/>
            <a:ext cx="6369269" cy="640885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1800" b="1" i="1">
                <a:solidFill>
                  <a:srgbClr val="C00000"/>
                </a:solidFill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192864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0DF88-061F-9A43-8784-8208AB51FBE9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6299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199" y="205979"/>
            <a:ext cx="7677807" cy="4192603"/>
          </a:xfrm>
        </p:spPr>
        <p:txBody>
          <a:bodyPr vert="eaVert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F250-EF65-994E-AF85-1106879206A7}" type="datetimeFigureOut">
              <a:rPr lang="it-IT" smtClean="0"/>
              <a:t>03/05/2021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250DF88-061F-9A43-8784-8208AB51FBE9}" type="slidenum">
              <a:rPr lang="it-IT" smtClean="0"/>
              <a:t>‹N›</a:t>
            </a:fld>
            <a:endParaRPr lang="it-IT"/>
          </a:p>
        </p:txBody>
      </p:sp>
      <p:sp>
        <p:nvSpPr>
          <p:cNvPr id="7" name="Titolo 1"/>
          <p:cNvSpPr>
            <a:spLocks noGrp="1"/>
          </p:cNvSpPr>
          <p:nvPr>
            <p:ph type="ctrTitle"/>
          </p:nvPr>
        </p:nvSpPr>
        <p:spPr>
          <a:xfrm rot="5400000">
            <a:off x="6472258" y="1981838"/>
            <a:ext cx="4192602" cy="640885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1800" b="1" i="1">
                <a:solidFill>
                  <a:schemeClr val="accent3"/>
                </a:solidFill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4195003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F250-EF65-994E-AF85-1106879206A7}" type="datetimeFigureOut">
              <a:rPr lang="it-IT" smtClean="0"/>
              <a:t>03/05/2021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Titolo 1"/>
          <p:cNvSpPr>
            <a:spLocks noGrp="1"/>
          </p:cNvSpPr>
          <p:nvPr>
            <p:ph type="ctrTitle"/>
          </p:nvPr>
        </p:nvSpPr>
        <p:spPr>
          <a:xfrm>
            <a:off x="2317531" y="186805"/>
            <a:ext cx="6369269" cy="640885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1800" b="1" i="1">
                <a:solidFill>
                  <a:srgbClr val="C00000"/>
                </a:solidFill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192864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0DF88-061F-9A43-8784-8208AB51FBE9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12389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F250-EF65-994E-AF85-1106879206A7}" type="datetimeFigureOut">
              <a:rPr lang="it-IT" smtClean="0"/>
              <a:t>03/05/2021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Titolo 1"/>
          <p:cNvSpPr txBox="1">
            <a:spLocks/>
          </p:cNvSpPr>
          <p:nvPr userDrawn="1"/>
        </p:nvSpPr>
        <p:spPr>
          <a:xfrm>
            <a:off x="2317531" y="186805"/>
            <a:ext cx="6369269" cy="6408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342900" rtl="0" eaLnBrk="1" latinLnBrk="0" hangingPunct="1">
              <a:spcBef>
                <a:spcPct val="0"/>
              </a:spcBef>
              <a:buNone/>
              <a:defRPr sz="1800" b="1" i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rgbClr val="C00000"/>
                </a:solidFill>
              </a:rPr>
              <a:t>Fare clic per modificare stile</a:t>
            </a:r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192864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0DF88-061F-9A43-8784-8208AB51FBE9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09373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5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35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35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5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35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35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F250-EF65-994E-AF85-1106879206A7}" type="datetimeFigureOut">
              <a:rPr lang="it-IT" smtClean="0"/>
              <a:t>03/05/2021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Titolo 1"/>
          <p:cNvSpPr>
            <a:spLocks noGrp="1"/>
          </p:cNvSpPr>
          <p:nvPr>
            <p:ph type="ctrTitle"/>
          </p:nvPr>
        </p:nvSpPr>
        <p:spPr>
          <a:xfrm>
            <a:off x="2317531" y="186805"/>
            <a:ext cx="6369269" cy="640885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1800" b="1" i="1">
                <a:solidFill>
                  <a:srgbClr val="C00000"/>
                </a:solidFill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192864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0DF88-061F-9A43-8784-8208AB51FBE9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21240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5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35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5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35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F250-EF65-994E-AF85-1106879206A7}" type="datetimeFigureOut">
              <a:rPr lang="it-IT" smtClean="0"/>
              <a:t>03/05/2021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Titolo 1"/>
          <p:cNvSpPr>
            <a:spLocks noGrp="1"/>
          </p:cNvSpPr>
          <p:nvPr>
            <p:ph type="ctrTitle"/>
          </p:nvPr>
        </p:nvSpPr>
        <p:spPr>
          <a:xfrm>
            <a:off x="2317531" y="186805"/>
            <a:ext cx="6369269" cy="640885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1800" b="1" i="1">
                <a:solidFill>
                  <a:srgbClr val="C00000"/>
                </a:solidFill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11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192864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0DF88-061F-9A43-8784-8208AB51FBE9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52222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F250-EF65-994E-AF85-1106879206A7}" type="datetimeFigureOut">
              <a:rPr lang="it-IT" smtClean="0"/>
              <a:t>03/05/2021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192864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0DF88-061F-9A43-8784-8208AB51FBE9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63901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F250-EF65-994E-AF85-1106879206A7}" type="datetimeFigureOut">
              <a:rPr lang="it-IT" smtClean="0"/>
              <a:t>03/05/2021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192864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0DF88-061F-9A43-8784-8208AB51FBE9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83690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425952"/>
            <a:ext cx="3008313" cy="348500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1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5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5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860772"/>
            <a:ext cx="3008313" cy="2733851"/>
          </a:xfrm>
        </p:spPr>
        <p:txBody>
          <a:bodyPr/>
          <a:lstStyle>
            <a:lvl1pPr marL="0" indent="0"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F250-EF65-994E-AF85-1106879206A7}" type="datetimeFigureOut">
              <a:rPr lang="it-IT" smtClean="0"/>
              <a:t>03/05/2021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192864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0DF88-061F-9A43-8784-8208AB51FBE9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32057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F250-EF65-994E-AF85-1106879206A7}" type="datetimeFigureOut">
              <a:rPr lang="it-IT" smtClean="0"/>
              <a:t>03/05/2021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192864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0DF88-061F-9A43-8784-8208AB51FBE9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46895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962" y="7620"/>
            <a:ext cx="9132076" cy="5135880"/>
          </a:xfrm>
          <a:prstGeom prst="rect">
            <a:avLst/>
          </a:prstGeom>
        </p:spPr>
      </p:pic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5147440" y="205979"/>
            <a:ext cx="353935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EF250-EF65-994E-AF85-1106879206A7}" type="datetimeFigureOut">
              <a:rPr lang="it-IT" smtClean="0"/>
              <a:t>03/05/2021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1928648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0DF88-061F-9A43-8784-8208AB51FBE9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86072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enerazioniconnesse.it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FCBA3ED6-77FE-4871-BACA-0DB15EFB6C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915"/>
            <a:ext cx="9144000" cy="5142586"/>
          </a:xfrm>
          <a:prstGeom prst="rect">
            <a:avLst/>
          </a:prstGeom>
        </p:spPr>
      </p:pic>
      <p:sp>
        <p:nvSpPr>
          <p:cNvPr id="8" name="Titolo 7">
            <a:extLst>
              <a:ext uri="{FF2B5EF4-FFF2-40B4-BE49-F238E27FC236}">
                <a16:creationId xmlns:a16="http://schemas.microsoft.com/office/drawing/2014/main" id="{1CE0198F-7638-4797-A834-17DE0CCF7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76461" y="1328790"/>
            <a:ext cx="3220278" cy="1790700"/>
          </a:xfrm>
        </p:spPr>
        <p:txBody>
          <a:bodyPr>
            <a:normAutofit fontScale="90000"/>
          </a:bodyPr>
          <a:lstStyle/>
          <a:p>
            <a:r>
              <a:rPr lang="it-IT" altLang="it-IT" sz="2700" dirty="0">
                <a:solidFill>
                  <a:schemeClr val="bg1"/>
                </a:solidFill>
                <a:latin typeface="Arial" panose="020B0604020202020204" pitchFamily="34" charset="0"/>
              </a:rPr>
              <a:t>PROGETTAZIONE DI PERCORSI FORMATIVI ORIENTATI VERSO                        LE COMPETENZE</a:t>
            </a:r>
            <a:br>
              <a:rPr lang="it-IT" altLang="it-IT" sz="4500" dirty="0">
                <a:latin typeface="Arial" panose="020B0604020202020204" pitchFamily="34" charset="0"/>
              </a:rPr>
            </a:br>
            <a:endParaRPr lang="it-IT" dirty="0"/>
          </a:p>
        </p:txBody>
      </p:sp>
      <p:sp>
        <p:nvSpPr>
          <p:cNvPr id="9" name="Sottotitolo 8">
            <a:extLst>
              <a:ext uri="{FF2B5EF4-FFF2-40B4-BE49-F238E27FC236}">
                <a16:creationId xmlns:a16="http://schemas.microsoft.com/office/drawing/2014/main" id="{84621BA6-1874-4117-8F24-008B9B0493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0618" y="3337633"/>
            <a:ext cx="1828800" cy="1241822"/>
          </a:xfrm>
        </p:spPr>
        <p:txBody>
          <a:bodyPr>
            <a:normAutofit fontScale="92500"/>
          </a:bodyPr>
          <a:lstStyle/>
          <a:p>
            <a:r>
              <a:rPr lang="it-IT" dirty="0">
                <a:solidFill>
                  <a:schemeClr val="bg1"/>
                </a:solidFill>
              </a:rPr>
              <a:t>Mario Castoldi </a:t>
            </a:r>
          </a:p>
          <a:p>
            <a:r>
              <a:rPr lang="it-IT" dirty="0">
                <a:solidFill>
                  <a:schemeClr val="bg1"/>
                </a:solidFill>
              </a:rPr>
              <a:t>29 Aprile 2021</a:t>
            </a:r>
          </a:p>
        </p:txBody>
      </p:sp>
    </p:spTree>
    <p:extLst>
      <p:ext uri="{BB962C8B-B14F-4D97-AF65-F5344CB8AC3E}">
        <p14:creationId xmlns:p14="http://schemas.microsoft.com/office/powerpoint/2010/main" val="3283922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38" name="AutoShape 2">
            <a:extLst>
              <a:ext uri="{FF2B5EF4-FFF2-40B4-BE49-F238E27FC236}">
                <a16:creationId xmlns:a16="http://schemas.microsoft.com/office/drawing/2014/main" id="{5D795D52-044F-4BC6-BE21-C32BCEB5033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75411" y="2620566"/>
            <a:ext cx="302419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756" name="CasellaDiTesto 11">
            <a:extLst>
              <a:ext uri="{FF2B5EF4-FFF2-40B4-BE49-F238E27FC236}">
                <a16:creationId xmlns:a16="http://schemas.microsoft.com/office/drawing/2014/main" id="{1D4513AA-6FC5-4BD5-96AB-DD014C7FE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2386" y="582217"/>
            <a:ext cx="5454253" cy="13003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225"/>
              </a:spcBef>
              <a:buNone/>
              <a:defRPr/>
            </a:pPr>
            <a:r>
              <a:rPr lang="it-IT" altLang="it-IT" sz="1350" b="1" dirty="0">
                <a:latin typeface="+mn-lt"/>
              </a:rPr>
              <a:t>BISOGNI FORMATIVI</a:t>
            </a:r>
          </a:p>
          <a:p>
            <a:pPr>
              <a:spcBef>
                <a:spcPts val="225"/>
              </a:spcBef>
              <a:defRPr/>
            </a:pPr>
            <a:r>
              <a:rPr lang="it-IT" sz="1200" b="1" dirty="0"/>
              <a:t> analizzare esempi di comportamenti distorti tecno-mediati </a:t>
            </a:r>
          </a:p>
          <a:p>
            <a:pPr>
              <a:spcBef>
                <a:spcPts val="225"/>
              </a:spcBef>
              <a:defRPr/>
            </a:pPr>
            <a:r>
              <a:rPr lang="it-IT" sz="1200" b="1" dirty="0"/>
              <a:t> acquisire consapevolezza dei rischi, talvolta addirittura reati, connessi all’uso improprio della rete</a:t>
            </a:r>
          </a:p>
          <a:p>
            <a:pPr>
              <a:spcBef>
                <a:spcPts val="225"/>
              </a:spcBef>
              <a:defRPr/>
            </a:pPr>
            <a:r>
              <a:rPr lang="it-IT" sz="1200" b="1" dirty="0"/>
              <a:t> sensibilizzare gli studenti sulla necessità di condotte, anche in rete, più consapevoli e responsabili</a:t>
            </a:r>
            <a:endParaRPr lang="it-IT" sz="1200" b="1" dirty="0">
              <a:latin typeface="+mn-lt"/>
            </a:endParaRPr>
          </a:p>
        </p:txBody>
      </p:sp>
      <p:sp>
        <p:nvSpPr>
          <p:cNvPr id="26629" name="CasellaDiTesto 12">
            <a:extLst>
              <a:ext uri="{FF2B5EF4-FFF2-40B4-BE49-F238E27FC236}">
                <a16:creationId xmlns:a16="http://schemas.microsoft.com/office/drawing/2014/main" id="{C2F93A24-D5D5-4586-AFBD-3FB6128D9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8275" y="2355057"/>
            <a:ext cx="1782366" cy="5216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it-IT" altLang="it-IT" sz="1350" b="1" dirty="0">
                <a:latin typeface="+mn-lt"/>
              </a:rPr>
              <a:t>AMBITO TEMATICO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it-IT" sz="1200" b="1" dirty="0">
                <a:latin typeface="+mn-lt"/>
              </a:rPr>
              <a:t>Cittadinanza digitale</a:t>
            </a:r>
          </a:p>
        </p:txBody>
      </p:sp>
      <p:sp>
        <p:nvSpPr>
          <p:cNvPr id="26630" name="CasellaDiTesto 13">
            <a:extLst>
              <a:ext uri="{FF2B5EF4-FFF2-40B4-BE49-F238E27FC236}">
                <a16:creationId xmlns:a16="http://schemas.microsoft.com/office/drawing/2014/main" id="{771017CC-28F7-47A1-A509-AAFF1F5C4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2669" y="2118124"/>
            <a:ext cx="1782366" cy="13942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it-IT" altLang="it-IT" sz="1350" b="1" dirty="0">
                <a:latin typeface="+mn-lt"/>
              </a:rPr>
              <a:t>DISCIPLINE COINVOLTE</a:t>
            </a:r>
          </a:p>
          <a:p>
            <a:pPr algn="ctr">
              <a:defRPr/>
            </a:pPr>
            <a:r>
              <a:rPr lang="it-IT" sz="1050" b="1" dirty="0">
                <a:latin typeface="+mn-lt"/>
              </a:rPr>
              <a:t> </a:t>
            </a:r>
            <a:r>
              <a:rPr lang="it-IT" sz="1200" b="1" dirty="0">
                <a:latin typeface="+mn-lt"/>
              </a:rPr>
              <a:t>Italiano</a:t>
            </a:r>
          </a:p>
          <a:p>
            <a:pPr algn="ctr">
              <a:defRPr/>
            </a:pPr>
            <a:r>
              <a:rPr lang="it-IT" sz="1200" b="1" dirty="0">
                <a:latin typeface="+mn-lt"/>
              </a:rPr>
              <a:t> Informatica</a:t>
            </a:r>
          </a:p>
          <a:p>
            <a:pPr algn="ctr">
              <a:defRPr/>
            </a:pPr>
            <a:r>
              <a:rPr lang="it-IT" sz="1200" b="1" dirty="0">
                <a:latin typeface="+mn-lt"/>
              </a:rPr>
              <a:t> Diritto</a:t>
            </a:r>
          </a:p>
          <a:p>
            <a:pPr algn="ctr">
              <a:defRPr/>
            </a:pPr>
            <a:r>
              <a:rPr lang="it-IT" sz="1200" b="1" dirty="0">
                <a:latin typeface="+mn-lt"/>
              </a:rPr>
              <a:t> Inglese</a:t>
            </a:r>
          </a:p>
        </p:txBody>
      </p:sp>
      <p:sp>
        <p:nvSpPr>
          <p:cNvPr id="74759" name="CasellaDiTesto 14">
            <a:extLst>
              <a:ext uri="{FF2B5EF4-FFF2-40B4-BE49-F238E27FC236}">
                <a16:creationId xmlns:a16="http://schemas.microsoft.com/office/drawing/2014/main" id="{60AB15DE-A854-42A9-8CCF-799A4EEA5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9737" y="3419475"/>
            <a:ext cx="5778104" cy="16296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it-IT" altLang="it-IT" sz="1350" b="1" dirty="0">
                <a:latin typeface="+mn-lt"/>
              </a:rPr>
              <a:t>DOMANDE CHIAVE</a:t>
            </a:r>
          </a:p>
          <a:p>
            <a:pPr>
              <a:defRPr/>
            </a:pPr>
            <a:r>
              <a:rPr lang="it-IT" sz="1200" b="1" dirty="0">
                <a:latin typeface="+mn-lt"/>
              </a:rPr>
              <a:t> Come mi comporto in rete (linguaggio, stile comunicativo, rispetto, </a:t>
            </a:r>
            <a:r>
              <a:rPr lang="it-IT" sz="1200" b="1" dirty="0" err="1">
                <a:latin typeface="+mn-lt"/>
              </a:rPr>
              <a:t>ecc</a:t>
            </a:r>
            <a:r>
              <a:rPr lang="it-IT" sz="1200" b="1" dirty="0">
                <a:latin typeface="+mn-lt"/>
              </a:rPr>
              <a:t>…)?</a:t>
            </a:r>
          </a:p>
          <a:p>
            <a:pPr>
              <a:defRPr/>
            </a:pPr>
            <a:r>
              <a:rPr lang="it-IT" sz="1200" b="1" dirty="0">
                <a:latin typeface="+mn-lt"/>
              </a:rPr>
              <a:t> Tutelo i miei dispositivi?</a:t>
            </a:r>
          </a:p>
          <a:p>
            <a:pPr>
              <a:defRPr/>
            </a:pPr>
            <a:r>
              <a:rPr lang="it-IT" sz="1200" b="1" dirty="0">
                <a:latin typeface="+mn-lt"/>
              </a:rPr>
              <a:t> Sono consapevole delle potenzialità della rete?</a:t>
            </a:r>
          </a:p>
          <a:p>
            <a:pPr>
              <a:defRPr/>
            </a:pPr>
            <a:r>
              <a:rPr lang="it-IT" sz="1200" b="1" dirty="0">
                <a:latin typeface="+mn-lt"/>
              </a:rPr>
              <a:t> Sono consapevole dei rischi della rete?</a:t>
            </a:r>
          </a:p>
          <a:p>
            <a:pPr>
              <a:defRPr/>
            </a:pPr>
            <a:r>
              <a:rPr lang="it-IT" sz="1200" b="1" dirty="0">
                <a:latin typeface="+mn-lt"/>
              </a:rPr>
              <a:t> Come scelgo le notizie per informarmi?</a:t>
            </a:r>
          </a:p>
          <a:p>
            <a:pPr>
              <a:defRPr/>
            </a:pPr>
            <a:r>
              <a:rPr lang="it-IT" sz="1200" b="1" dirty="0">
                <a:latin typeface="+mn-lt"/>
              </a:rPr>
              <a:t> Come posso comunicare efficacemente quanto ho appreso?</a:t>
            </a:r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A5B29C0A-68AB-493E-A3A8-D8E0820690E6}"/>
              </a:ext>
            </a:extLst>
          </p:cNvPr>
          <p:cNvSpPr/>
          <p:nvPr/>
        </p:nvSpPr>
        <p:spPr>
          <a:xfrm>
            <a:off x="3687367" y="2018110"/>
            <a:ext cx="1944290" cy="12382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 sz="1350"/>
          </a:p>
        </p:txBody>
      </p:sp>
      <p:sp>
        <p:nvSpPr>
          <p:cNvPr id="23561" name="CasellaDiTesto 15">
            <a:extLst>
              <a:ext uri="{FF2B5EF4-FFF2-40B4-BE49-F238E27FC236}">
                <a16:creationId xmlns:a16="http://schemas.microsoft.com/office/drawing/2014/main" id="{DC7C7E8E-A3B6-4229-ACDB-DCF330E7E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4510" y="2256235"/>
            <a:ext cx="1975247" cy="96949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it-IT" altLang="it-IT" sz="1350" b="1" dirty="0">
                <a:latin typeface="+mn-lt"/>
              </a:rPr>
              <a:t>COMPETENZA FOCUS</a:t>
            </a:r>
          </a:p>
          <a:p>
            <a:pPr algn="ctr" eaLnBrk="1" hangingPunct="1">
              <a:spcBef>
                <a:spcPct val="50000"/>
              </a:spcBef>
              <a:buFont typeface="Monotype Sorts"/>
              <a:buNone/>
              <a:defRPr/>
            </a:pPr>
            <a:r>
              <a:rPr lang="it-IT" altLang="it-IT" sz="1200" b="1" dirty="0">
                <a:latin typeface="Arial" panose="020B0604020202020204" pitchFamily="34" charset="0"/>
              </a:rPr>
              <a:t>Utilizzare e produrre  testi multimediali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it-IT" altLang="it-IT" sz="1350" b="1" dirty="0">
              <a:latin typeface="Arial" panose="020B0604020202020204" pitchFamily="34" charset="0"/>
            </a:endParaRPr>
          </a:p>
        </p:txBody>
      </p:sp>
      <p:cxnSp>
        <p:nvCxnSpPr>
          <p:cNvPr id="14345" name="AutoShape 2">
            <a:extLst>
              <a:ext uri="{FF2B5EF4-FFF2-40B4-BE49-F238E27FC236}">
                <a16:creationId xmlns:a16="http://schemas.microsoft.com/office/drawing/2014/main" id="{5A0E1FE4-8F84-4528-A9F9-2D0FB5BF55C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20955" y="2684860"/>
            <a:ext cx="302419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0C920D05-29C6-4101-BD86-93E5B87A6406}"/>
              </a:ext>
            </a:extLst>
          </p:cNvPr>
          <p:cNvCxnSpPr/>
          <p:nvPr/>
        </p:nvCxnSpPr>
        <p:spPr>
          <a:xfrm>
            <a:off x="4669631" y="1747839"/>
            <a:ext cx="0" cy="27027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28F8533D-4997-4287-A973-71B28D24BE77}"/>
              </a:ext>
            </a:extLst>
          </p:cNvPr>
          <p:cNvCxnSpPr/>
          <p:nvPr/>
        </p:nvCxnSpPr>
        <p:spPr>
          <a:xfrm>
            <a:off x="4686300" y="3256360"/>
            <a:ext cx="0" cy="27027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348" name="Text Box 3">
            <a:extLst>
              <a:ext uri="{FF2B5EF4-FFF2-40B4-BE49-F238E27FC236}">
                <a16:creationId xmlns:a16="http://schemas.microsoft.com/office/drawing/2014/main" id="{9A410F9A-B6EA-4B27-AD71-D8098384B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5381" y="289323"/>
            <a:ext cx="68580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Monotype Sorts"/>
              <a:buNone/>
            </a:pPr>
            <a:r>
              <a:rPr lang="it-IT" altLang="it-IT" sz="1350" b="1">
                <a:solidFill>
                  <a:srgbClr val="008000"/>
                </a:solidFill>
                <a:latin typeface="Arial" panose="020B0604020202020204" pitchFamily="34" charset="0"/>
              </a:rPr>
              <a:t>Utilizzare e produrre testi multimediali</a:t>
            </a:r>
          </a:p>
        </p:txBody>
      </p:sp>
      <p:sp>
        <p:nvSpPr>
          <p:cNvPr id="14349" name="Text Box 2">
            <a:extLst>
              <a:ext uri="{FF2B5EF4-FFF2-40B4-BE49-F238E27FC236}">
                <a16:creationId xmlns:a16="http://schemas.microsoft.com/office/drawing/2014/main" id="{954C8244-2FF0-4436-9C24-E357EE921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7048" y="0"/>
            <a:ext cx="6858001" cy="300082"/>
          </a:xfrm>
          <a:prstGeom prst="rect">
            <a:avLst/>
          </a:prstGeom>
          <a:solidFill>
            <a:srgbClr val="CC00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it-IT" altLang="it-IT" sz="1350" b="1">
                <a:solidFill>
                  <a:schemeClr val="bg1"/>
                </a:solidFill>
                <a:latin typeface="Arial" panose="020B0604020202020204" pitchFamily="34" charset="0"/>
              </a:rPr>
              <a:t>I SUPERIORE:  IDEA PROGETTUALE</a:t>
            </a:r>
          </a:p>
        </p:txBody>
      </p:sp>
    </p:spTree>
  </p:cSld>
  <p:clrMapOvr>
    <a:masterClrMapping/>
  </p:clrMapOvr>
  <p:transition spd="slow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708A2AF4-60A9-494C-BAED-958067CE2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7048" y="0"/>
            <a:ext cx="6858001" cy="300082"/>
          </a:xfrm>
          <a:prstGeom prst="rect">
            <a:avLst/>
          </a:prstGeom>
          <a:solidFill>
            <a:srgbClr val="CC00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it-IT" altLang="it-IT" sz="1350" b="1">
                <a:solidFill>
                  <a:schemeClr val="bg1"/>
                </a:solidFill>
                <a:latin typeface="Arial" panose="020B0604020202020204" pitchFamily="34" charset="0"/>
              </a:rPr>
              <a:t>I SUPERIORE :  RUBRICA VALUTATIVA E SITUAZIONE PROBLEMA</a:t>
            </a: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1430611E-09F5-4FB0-9292-2958CB997A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504221"/>
              </p:ext>
            </p:extLst>
          </p:nvPr>
        </p:nvGraphicFramePr>
        <p:xfrm>
          <a:off x="1956390" y="566739"/>
          <a:ext cx="6857999" cy="165112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48095">
                  <a:extLst>
                    <a:ext uri="{9D8B030D-6E8A-4147-A177-3AD203B41FA5}">
                      <a16:colId xmlns:a16="http://schemas.microsoft.com/office/drawing/2014/main" val="2542554740"/>
                    </a:ext>
                  </a:extLst>
                </a:gridCol>
                <a:gridCol w="365594">
                  <a:extLst>
                    <a:ext uri="{9D8B030D-6E8A-4147-A177-3AD203B41FA5}">
                      <a16:colId xmlns:a16="http://schemas.microsoft.com/office/drawing/2014/main" val="2961155312"/>
                    </a:ext>
                  </a:extLst>
                </a:gridCol>
                <a:gridCol w="396743">
                  <a:extLst>
                    <a:ext uri="{9D8B030D-6E8A-4147-A177-3AD203B41FA5}">
                      <a16:colId xmlns:a16="http://schemas.microsoft.com/office/drawing/2014/main" val="4249433264"/>
                    </a:ext>
                  </a:extLst>
                </a:gridCol>
                <a:gridCol w="396743">
                  <a:extLst>
                    <a:ext uri="{9D8B030D-6E8A-4147-A177-3AD203B41FA5}">
                      <a16:colId xmlns:a16="http://schemas.microsoft.com/office/drawing/2014/main" val="1548525933"/>
                    </a:ext>
                  </a:extLst>
                </a:gridCol>
                <a:gridCol w="4250824">
                  <a:extLst>
                    <a:ext uri="{9D8B030D-6E8A-4147-A177-3AD203B41FA5}">
                      <a16:colId xmlns:a16="http://schemas.microsoft.com/office/drawing/2014/main" val="4016869157"/>
                    </a:ext>
                  </a:extLst>
                </a:gridCol>
              </a:tblGrid>
              <a:tr h="24453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381375" algn="l"/>
                        </a:tabLst>
                      </a:pPr>
                      <a:r>
                        <a:rPr lang="it-IT" sz="800" b="1" kern="100" dirty="0">
                          <a:effectLst/>
                        </a:rPr>
                        <a:t>   LIVELLI </a:t>
                      </a:r>
                      <a:endParaRPr lang="it-IT" sz="9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381375" algn="l"/>
                        </a:tabLst>
                      </a:pPr>
                      <a:r>
                        <a:rPr lang="it-IT" sz="800" b="1" kern="100" dirty="0">
                          <a:effectLst/>
                        </a:rPr>
                        <a:t>DIMENSIONI </a:t>
                      </a:r>
                      <a:endParaRPr lang="it-IT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9" marR="514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381375" algn="l"/>
                        </a:tabLst>
                      </a:pPr>
                      <a:r>
                        <a:rPr lang="it-IT" sz="800" b="1" kern="100" dirty="0">
                          <a:effectLst/>
                        </a:rPr>
                        <a:t>INI</a:t>
                      </a:r>
                      <a:endParaRPr lang="it-IT" sz="9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381375" algn="l"/>
                        </a:tabLst>
                      </a:pPr>
                      <a:r>
                        <a:rPr lang="it-IT" sz="800" b="1" dirty="0">
                          <a:effectLst/>
                        </a:rPr>
                        <a:t> </a:t>
                      </a:r>
                      <a:endParaRPr lang="it-IT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9" marR="514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381375" algn="l"/>
                        </a:tabLst>
                      </a:pPr>
                      <a:r>
                        <a:rPr lang="it-IT" sz="800" b="1" kern="100" dirty="0">
                          <a:effectLst/>
                        </a:rPr>
                        <a:t>BAS</a:t>
                      </a:r>
                      <a:endParaRPr lang="it-IT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9" marR="514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 kern="100" dirty="0">
                          <a:effectLst/>
                        </a:rPr>
                        <a:t>INT</a:t>
                      </a:r>
                      <a:endParaRPr lang="it-IT" sz="9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381375" algn="l"/>
                        </a:tabLst>
                      </a:pPr>
                      <a:r>
                        <a:rPr lang="it-IT" sz="800" b="1" dirty="0">
                          <a:effectLst/>
                        </a:rPr>
                        <a:t> </a:t>
                      </a:r>
                      <a:endParaRPr lang="it-IT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9" marR="514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381375" algn="l"/>
                        </a:tabLst>
                      </a:pPr>
                      <a:r>
                        <a:rPr lang="it-IT" sz="800" b="1" kern="100">
                          <a:effectLst/>
                        </a:rPr>
                        <a:t>AVANZATO</a:t>
                      </a:r>
                      <a:endParaRPr lang="it-IT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9" marR="51449" marT="0" marB="0"/>
                </a:tc>
                <a:extLst>
                  <a:ext uri="{0D108BD9-81ED-4DB2-BD59-A6C34878D82A}">
                    <a16:rowId xmlns:a16="http://schemas.microsoft.com/office/drawing/2014/main" val="2865107"/>
                  </a:ext>
                </a:extLst>
              </a:tr>
              <a:tr h="2445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 kern="50">
                          <a:effectLst/>
                        </a:rPr>
                        <a:t>Padronanza conoscenze e abilità</a:t>
                      </a:r>
                      <a:endParaRPr lang="it-IT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9" marR="51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 kern="50">
                          <a:effectLst/>
                        </a:rPr>
                        <a:t> </a:t>
                      </a:r>
                      <a:endParaRPr lang="it-IT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9" marR="51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 kern="50">
                          <a:effectLst/>
                        </a:rPr>
                        <a:t> </a:t>
                      </a:r>
                      <a:endParaRPr lang="it-IT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9" marR="51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 kern="50">
                          <a:effectLst/>
                        </a:rPr>
                        <a:t> </a:t>
                      </a:r>
                      <a:endParaRPr lang="it-IT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9" marR="514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 kern="100">
                          <a:effectLst/>
                        </a:rPr>
                        <a:t>Utilizza in modo autonomo strategie di ricerca all’interno di ambienti digitali, producendo contenuti nuovi e originali.</a:t>
                      </a:r>
                      <a:endParaRPr lang="it-IT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9" marR="51449" marT="0" marB="0"/>
                </a:tc>
                <a:extLst>
                  <a:ext uri="{0D108BD9-81ED-4DB2-BD59-A6C34878D82A}">
                    <a16:rowId xmlns:a16="http://schemas.microsoft.com/office/drawing/2014/main" val="3585114546"/>
                  </a:ext>
                </a:extLst>
              </a:tr>
              <a:tr h="2445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 kern="100">
                          <a:effectLst/>
                        </a:rPr>
                        <a:t>Riconoscimento situazione comunicativa</a:t>
                      </a:r>
                      <a:endParaRPr lang="it-IT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9" marR="51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 kern="50">
                          <a:effectLst/>
                        </a:rPr>
                        <a:t> </a:t>
                      </a:r>
                      <a:endParaRPr lang="it-IT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9" marR="51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 kern="50">
                          <a:effectLst/>
                        </a:rPr>
                        <a:t> </a:t>
                      </a:r>
                      <a:endParaRPr lang="it-IT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9" marR="51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 kern="50">
                          <a:effectLst/>
                        </a:rPr>
                        <a:t> </a:t>
                      </a:r>
                      <a:endParaRPr lang="it-IT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9" marR="514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effectLst/>
                        </a:rPr>
                        <a:t>Individua i testi in rete e definisce i mezzi di comunicazione più appropriati per un determinato contesto.</a:t>
                      </a:r>
                      <a:endParaRPr lang="it-IT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9" marR="51449" marT="0" marB="0"/>
                </a:tc>
                <a:extLst>
                  <a:ext uri="{0D108BD9-81ED-4DB2-BD59-A6C34878D82A}">
                    <a16:rowId xmlns:a16="http://schemas.microsoft.com/office/drawing/2014/main" val="3400263866"/>
                  </a:ext>
                </a:extLst>
              </a:tr>
              <a:tr h="2445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 kern="50">
                          <a:effectLst/>
                        </a:rPr>
                        <a:t>Ideazione-Pianificazione</a:t>
                      </a:r>
                      <a:endParaRPr lang="it-IT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9" marR="51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 kern="50">
                          <a:effectLst/>
                        </a:rPr>
                        <a:t> </a:t>
                      </a:r>
                      <a:endParaRPr lang="it-IT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9" marR="51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 kern="50">
                          <a:effectLst/>
                        </a:rPr>
                        <a:t> </a:t>
                      </a:r>
                      <a:endParaRPr lang="it-IT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9" marR="51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 kern="50">
                          <a:effectLst/>
                        </a:rPr>
                        <a:t> </a:t>
                      </a:r>
                      <a:endParaRPr lang="it-IT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9" marR="51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381375" algn="l"/>
                        </a:tabLst>
                      </a:pPr>
                      <a:r>
                        <a:rPr lang="it-IT" sz="800" b="1">
                          <a:effectLst/>
                        </a:rPr>
                        <a:t>Propone contenuti originali e organizza le fasi di lavoro in modo consapevole anche in situazioni non note. </a:t>
                      </a:r>
                      <a:endParaRPr lang="it-IT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9" marR="51449" marT="0" marB="0"/>
                </a:tc>
                <a:extLst>
                  <a:ext uri="{0D108BD9-81ED-4DB2-BD59-A6C34878D82A}">
                    <a16:rowId xmlns:a16="http://schemas.microsoft.com/office/drawing/2014/main" val="1075498376"/>
                  </a:ext>
                </a:extLst>
              </a:tr>
              <a:tr h="2445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 kern="50">
                          <a:effectLst/>
                        </a:rPr>
                        <a:t>Elaborazione del messaggio</a:t>
                      </a:r>
                      <a:endParaRPr lang="it-IT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9" marR="51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 kern="50">
                          <a:effectLst/>
                        </a:rPr>
                        <a:t> </a:t>
                      </a:r>
                      <a:endParaRPr lang="it-IT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9" marR="51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 kern="50">
                          <a:effectLst/>
                        </a:rPr>
                        <a:t> </a:t>
                      </a:r>
                      <a:endParaRPr lang="it-IT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9" marR="51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 kern="50">
                          <a:effectLst/>
                        </a:rPr>
                        <a:t> </a:t>
                      </a:r>
                      <a:endParaRPr lang="it-IT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9" marR="51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381375" algn="l"/>
                        </a:tabLst>
                      </a:pPr>
                      <a:r>
                        <a:rPr lang="it-IT" sz="800" b="1">
                          <a:effectLst/>
                        </a:rPr>
                        <a:t>Individua le modalità più appropriate per elaborare il messaggio con correttezza formale ed efficacia comunicativa.</a:t>
                      </a:r>
                      <a:endParaRPr lang="it-IT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9" marR="51449" marT="0" marB="0"/>
                </a:tc>
                <a:extLst>
                  <a:ext uri="{0D108BD9-81ED-4DB2-BD59-A6C34878D82A}">
                    <a16:rowId xmlns:a16="http://schemas.microsoft.com/office/drawing/2014/main" val="2351900473"/>
                  </a:ext>
                </a:extLst>
              </a:tr>
              <a:tr h="1222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 kern="50">
                          <a:effectLst/>
                        </a:rPr>
                        <a:t>Revisione del messaggio</a:t>
                      </a:r>
                      <a:endParaRPr lang="it-IT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9" marR="51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 kern="50">
                          <a:effectLst/>
                        </a:rPr>
                        <a:t> </a:t>
                      </a:r>
                      <a:endParaRPr lang="it-IT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9" marR="51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 kern="50">
                          <a:effectLst/>
                        </a:rPr>
                        <a:t> </a:t>
                      </a:r>
                      <a:endParaRPr lang="it-IT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9" marR="51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 kern="50">
                          <a:effectLst/>
                        </a:rPr>
                        <a:t> </a:t>
                      </a:r>
                      <a:endParaRPr lang="it-IT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9" marR="51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381375" algn="l"/>
                        </a:tabLst>
                      </a:pPr>
                      <a:r>
                        <a:rPr lang="it-IT" sz="800" b="1">
                          <a:effectLst/>
                        </a:rPr>
                        <a:t>Valuta in contesto se/come modificare, affinare, migliorare e integrare il messaggio.</a:t>
                      </a:r>
                      <a:endParaRPr lang="it-IT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9" marR="51449" marT="0" marB="0"/>
                </a:tc>
                <a:extLst>
                  <a:ext uri="{0D108BD9-81ED-4DB2-BD59-A6C34878D82A}">
                    <a16:rowId xmlns:a16="http://schemas.microsoft.com/office/drawing/2014/main" val="3389208726"/>
                  </a:ext>
                </a:extLst>
              </a:tr>
              <a:tr h="2445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 kern="50">
                          <a:effectLst/>
                        </a:rPr>
                        <a:t>Atteggiamento comunicativo</a:t>
                      </a:r>
                      <a:endParaRPr lang="it-IT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9" marR="51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 kern="50">
                          <a:effectLst/>
                        </a:rPr>
                        <a:t> </a:t>
                      </a:r>
                      <a:endParaRPr lang="it-IT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9" marR="51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 kern="50">
                          <a:effectLst/>
                        </a:rPr>
                        <a:t> </a:t>
                      </a:r>
                      <a:endParaRPr lang="it-IT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9" marR="51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 kern="50">
                          <a:effectLst/>
                        </a:rPr>
                        <a:t> </a:t>
                      </a:r>
                      <a:endParaRPr lang="it-IT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9" marR="51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381375" algn="l"/>
                        </a:tabLst>
                      </a:pPr>
                      <a:r>
                        <a:rPr lang="it-IT" sz="800" b="1" dirty="0">
                          <a:effectLst/>
                        </a:rPr>
                        <a:t>Si propone con un atteggiamento positivo all’interno del gruppo classe e trasmette il desiderio e lo sforzo di comunicare efficacemente.</a:t>
                      </a:r>
                      <a:endParaRPr lang="it-IT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9" marR="51449" marT="0" marB="0"/>
                </a:tc>
                <a:extLst>
                  <a:ext uri="{0D108BD9-81ED-4DB2-BD59-A6C34878D82A}">
                    <a16:rowId xmlns:a16="http://schemas.microsoft.com/office/drawing/2014/main" val="1220364874"/>
                  </a:ext>
                </a:extLst>
              </a:tr>
            </a:tbl>
          </a:graphicData>
        </a:graphic>
      </p:graphicFrame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6AFB5870-C4F7-4DF3-84A3-7F26700D1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196941"/>
              </p:ext>
            </p:extLst>
          </p:nvPr>
        </p:nvGraphicFramePr>
        <p:xfrm>
          <a:off x="1277542" y="2243137"/>
          <a:ext cx="6588919" cy="29006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88919">
                  <a:extLst>
                    <a:ext uri="{9D8B030D-6E8A-4147-A177-3AD203B41FA5}">
                      <a16:colId xmlns:a16="http://schemas.microsoft.com/office/drawing/2014/main" val="600878441"/>
                    </a:ext>
                  </a:extLst>
                </a:gridCol>
              </a:tblGrid>
              <a:tr h="29006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it-IT" sz="1100" b="1" cap="all" baseline="0" dirty="0">
                          <a:effectLst/>
                        </a:rPr>
                        <a:t>Situazione problema </a:t>
                      </a:r>
                      <a:r>
                        <a:rPr lang="it-IT" sz="1100" b="1" dirty="0">
                          <a:effectLst/>
                        </a:rPr>
                        <a:t>In occasione dell’Internet day (11 febbraio 2021), gli studenti realizzeranno una presentazione (lavoro di gruppo) informativo-descrittiva in Adobe Spark di sei pagine per condividere con i   compagni del biennio i risultati del lavoro svolto in classe nell’ambito delle 33 ore previste dalle Linee guida per la disciplina Educazione civica. Inoltre ogni alunno  dovrà elaborare un testo word di 3500 battute </a:t>
                      </a:r>
                      <a:r>
                        <a:rPr lang="it-IT" sz="1100" b="1" dirty="0" err="1">
                          <a:effectLst/>
                        </a:rPr>
                        <a:t>max</a:t>
                      </a:r>
                      <a:r>
                        <a:rPr lang="it-IT" sz="1100" b="1" dirty="0">
                          <a:effectLst/>
                        </a:rPr>
                        <a:t> per raccontare il lavoro svolto). È prevista la partecipazione all’evento anche di un esperto esterno.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A tal fine, la classe sarà divisa in piccoli gruppi (4/5 alunni) che prepareranno: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- testi scritti informativo-descrittivi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- materiale fotografico e didascalie (circa 12 foto)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- traduzione in lingua inglese</a:t>
                      </a:r>
                    </a:p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it-IT" sz="1100" b="1" dirty="0">
                          <a:effectLst/>
                        </a:rPr>
                        <a:t>- impaginazione </a:t>
                      </a:r>
                    </a:p>
                    <a:p>
                      <a:r>
                        <a:rPr lang="it-IT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 la valutazione si terrà conto di:</a:t>
                      </a:r>
                    </a:p>
                    <a:p>
                      <a:r>
                        <a:rPr lang="it-IT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partecipazione e collaborazione</a:t>
                      </a:r>
                    </a:p>
                    <a:p>
                      <a:r>
                        <a:rPr lang="it-IT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pertinenza dei contenuti</a:t>
                      </a:r>
                    </a:p>
                    <a:p>
                      <a:r>
                        <a:rPr lang="it-IT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analisi e riflessione relativa al fenomeno oggetto della ricerca</a:t>
                      </a:r>
                    </a:p>
                    <a:p>
                      <a:r>
                        <a:rPr lang="it-IT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efficacia della comunicazione</a:t>
                      </a:r>
                    </a:p>
                    <a:p>
                      <a:r>
                        <a:rPr lang="it-IT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ricerca e rielaborazione delle informazioni</a:t>
                      </a:r>
                      <a:endParaRPr lang="it-IT" sz="1100" b="1" dirty="0">
                        <a:effectLst/>
                      </a:endParaRPr>
                    </a:p>
                  </a:txBody>
                  <a:tcPr marL="32012" marR="3201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2448900"/>
                  </a:ext>
                </a:extLst>
              </a:tr>
            </a:tbl>
          </a:graphicData>
        </a:graphic>
      </p:graphicFrame>
      <p:sp>
        <p:nvSpPr>
          <p:cNvPr id="15419" name="Text Box 3">
            <a:extLst>
              <a:ext uri="{FF2B5EF4-FFF2-40B4-BE49-F238E27FC236}">
                <a16:creationId xmlns:a16="http://schemas.microsoft.com/office/drawing/2014/main" id="{3B84EE7E-37D5-4ED0-9321-5E4A8A67A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5381" y="289323"/>
            <a:ext cx="68580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Monotype Sorts"/>
              <a:buNone/>
            </a:pPr>
            <a:r>
              <a:rPr lang="it-IT" altLang="it-IT" sz="1350" b="1">
                <a:solidFill>
                  <a:srgbClr val="008000"/>
                </a:solidFill>
                <a:latin typeface="Arial" panose="020B0604020202020204" pitchFamily="34" charset="0"/>
              </a:rPr>
              <a:t>Utilizzare e produrre testi multimediali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id="{FFCE0953-A19B-442C-B71B-9E38BF2EC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7048" y="0"/>
            <a:ext cx="6858001" cy="300082"/>
          </a:xfrm>
          <a:prstGeom prst="rect">
            <a:avLst/>
          </a:prstGeom>
          <a:solidFill>
            <a:srgbClr val="CC00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it-IT" altLang="it-IT" sz="1350" b="1">
                <a:solidFill>
                  <a:schemeClr val="bg1"/>
                </a:solidFill>
                <a:latin typeface="Arial" panose="020B0604020202020204" pitchFamily="34" charset="0"/>
              </a:rPr>
              <a:t>I SUPERIORE :  ARTICOLAZIONE OPERATIVA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84F4388C-855B-420A-A1FD-788F76BDC5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835339"/>
              </p:ext>
            </p:extLst>
          </p:nvPr>
        </p:nvGraphicFramePr>
        <p:xfrm>
          <a:off x="1271589" y="988827"/>
          <a:ext cx="6588918" cy="353001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52227">
                  <a:extLst>
                    <a:ext uri="{9D8B030D-6E8A-4147-A177-3AD203B41FA5}">
                      <a16:colId xmlns:a16="http://schemas.microsoft.com/office/drawing/2014/main" val="407342624"/>
                    </a:ext>
                  </a:extLst>
                </a:gridCol>
                <a:gridCol w="487885">
                  <a:extLst>
                    <a:ext uri="{9D8B030D-6E8A-4147-A177-3AD203B41FA5}">
                      <a16:colId xmlns:a16="http://schemas.microsoft.com/office/drawing/2014/main" val="987041819"/>
                    </a:ext>
                  </a:extLst>
                </a:gridCol>
                <a:gridCol w="1242173">
                  <a:extLst>
                    <a:ext uri="{9D8B030D-6E8A-4147-A177-3AD203B41FA5}">
                      <a16:colId xmlns:a16="http://schemas.microsoft.com/office/drawing/2014/main" val="3216020754"/>
                    </a:ext>
                  </a:extLst>
                </a:gridCol>
                <a:gridCol w="1080150">
                  <a:extLst>
                    <a:ext uri="{9D8B030D-6E8A-4147-A177-3AD203B41FA5}">
                      <a16:colId xmlns:a16="http://schemas.microsoft.com/office/drawing/2014/main" val="1524732315"/>
                    </a:ext>
                  </a:extLst>
                </a:gridCol>
                <a:gridCol w="606066">
                  <a:extLst>
                    <a:ext uri="{9D8B030D-6E8A-4147-A177-3AD203B41FA5}">
                      <a16:colId xmlns:a16="http://schemas.microsoft.com/office/drawing/2014/main" val="370189302"/>
                    </a:ext>
                  </a:extLst>
                </a:gridCol>
                <a:gridCol w="1211956">
                  <a:extLst>
                    <a:ext uri="{9D8B030D-6E8A-4147-A177-3AD203B41FA5}">
                      <a16:colId xmlns:a16="http://schemas.microsoft.com/office/drawing/2014/main" val="97107338"/>
                    </a:ext>
                  </a:extLst>
                </a:gridCol>
                <a:gridCol w="563006">
                  <a:extLst>
                    <a:ext uri="{9D8B030D-6E8A-4147-A177-3AD203B41FA5}">
                      <a16:colId xmlns:a16="http://schemas.microsoft.com/office/drawing/2014/main" val="357336644"/>
                    </a:ext>
                  </a:extLst>
                </a:gridCol>
                <a:gridCol w="745455">
                  <a:extLst>
                    <a:ext uri="{9D8B030D-6E8A-4147-A177-3AD203B41FA5}">
                      <a16:colId xmlns:a16="http://schemas.microsoft.com/office/drawing/2014/main" val="1377661198"/>
                    </a:ext>
                  </a:extLst>
                </a:gridCol>
              </a:tblGrid>
              <a:tr h="18579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</a:rPr>
                        <a:t>FASI</a:t>
                      </a:r>
                      <a:endParaRPr lang="it-IT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</a:rPr>
                        <a:t>DIDATTICA IN PRESENZA</a:t>
                      </a:r>
                      <a:endParaRPr lang="it-IT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</a:rPr>
                        <a:t>DIDATTICA A DISTANZA</a:t>
                      </a:r>
                      <a:endParaRPr lang="it-IT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</a:rPr>
                        <a:t>FOCUS SULLA COMPETENZA </a:t>
                      </a:r>
                      <a:endParaRPr lang="it-IT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extLst>
                  <a:ext uri="{0D108BD9-81ED-4DB2-BD59-A6C34878D82A}">
                    <a16:rowId xmlns:a16="http://schemas.microsoft.com/office/drawing/2014/main" val="4227887509"/>
                  </a:ext>
                </a:extLst>
              </a:tr>
              <a:tr h="55737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</a:rPr>
                        <a:t>TEMPI</a:t>
                      </a:r>
                      <a:endParaRPr lang="it-IT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</a:rPr>
                        <a:t>ATTIVITA’</a:t>
                      </a:r>
                      <a:endParaRPr lang="it-IT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</a:rPr>
                        <a:t>INDICAZIONI METODOLOGICHE</a:t>
                      </a:r>
                      <a:endParaRPr lang="it-IT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</a:rPr>
                        <a:t>TEMPI</a:t>
                      </a:r>
                      <a:endParaRPr lang="it-IT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</a:rPr>
                        <a:t>ATTIVITA’</a:t>
                      </a:r>
                      <a:endParaRPr lang="it-IT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</a:rPr>
                        <a:t>WEB TOOLS</a:t>
                      </a:r>
                      <a:endParaRPr lang="it-IT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010871"/>
                  </a:ext>
                </a:extLst>
              </a:tr>
              <a:tr h="130053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CONDI-VISIONE DI SENSO</a:t>
                      </a: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Un modulo orario (da 45 minuti)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 </a:t>
                      </a: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</a:rPr>
                        <a:t>Presentazione generale dell’Uda: contenuti, finalità e obiettivi.  </a:t>
                      </a:r>
                      <a:br>
                        <a:rPr lang="it-IT" sz="1100" b="1">
                          <a:effectLst/>
                        </a:rPr>
                      </a:br>
                      <a:r>
                        <a:rPr lang="it-IT" sz="1100" b="1">
                          <a:effectLst/>
                        </a:rPr>
                        <a:t>Questionario-stimolo</a:t>
                      </a:r>
                      <a:br>
                        <a:rPr lang="it-IT" sz="1100" b="1">
                          <a:effectLst/>
                        </a:rPr>
                      </a:br>
                      <a:endParaRPr lang="it-IT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</a:rPr>
                        <a:t>Breve lezione frontale;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</a:rPr>
                        <a:t>discussione guidata.</a:t>
                      </a:r>
                      <a:endParaRPr lang="it-IT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Padronanza conoscenze e abilità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Atteggiamento comunicativo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 </a:t>
                      </a: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extLst>
                  <a:ext uri="{0D108BD9-81ED-4DB2-BD59-A6C34878D82A}">
                    <a16:rowId xmlns:a16="http://schemas.microsoft.com/office/drawing/2014/main" val="2802235523"/>
                  </a:ext>
                </a:extLst>
              </a:tr>
              <a:tr h="148632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784" marR="217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br>
                        <a:rPr lang="it-IT" sz="1100" b="1" dirty="0">
                          <a:effectLst/>
                        </a:rPr>
                      </a:br>
                      <a:r>
                        <a:rPr lang="it-IT" sz="1100" b="1" dirty="0">
                          <a:effectLst/>
                        </a:rPr>
                        <a:t>1 h</a:t>
                      </a: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Visione individuale di un video tratto dal sito </a:t>
                      </a:r>
                      <a:r>
                        <a:rPr lang="it-IT" sz="1100" b="1" u="sng" dirty="0">
                          <a:effectLst/>
                          <a:hlinkClick r:id="rId2"/>
                        </a:rPr>
                        <a:t>www.generazioniconnesse.it</a:t>
                      </a:r>
                      <a:r>
                        <a:rPr lang="it-IT" sz="1100" b="1" dirty="0">
                          <a:effectLst/>
                        </a:rPr>
                        <a:t> e questionario di comprensione di tipologia mista.</a:t>
                      </a: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Connessione internet; </a:t>
                      </a:r>
                      <a:r>
                        <a:rPr lang="it-IT" sz="1100" b="1" dirty="0" err="1">
                          <a:effectLst/>
                        </a:rPr>
                        <a:t>device</a:t>
                      </a: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784" marR="21784" marT="0" marB="0"/>
                </a:tc>
                <a:extLst>
                  <a:ext uri="{0D108BD9-81ED-4DB2-BD59-A6C34878D82A}">
                    <a16:rowId xmlns:a16="http://schemas.microsoft.com/office/drawing/2014/main" val="175928476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ECA21459-09E0-4D9D-894D-29821F117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7048" y="0"/>
            <a:ext cx="6858001" cy="300082"/>
          </a:xfrm>
          <a:prstGeom prst="rect">
            <a:avLst/>
          </a:prstGeom>
          <a:solidFill>
            <a:srgbClr val="CC00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it-IT" altLang="it-IT" sz="1350" b="1">
                <a:solidFill>
                  <a:schemeClr val="bg1"/>
                </a:solidFill>
                <a:latin typeface="Arial" panose="020B0604020202020204" pitchFamily="34" charset="0"/>
              </a:rPr>
              <a:t>I SUPERIORE :  ARTICOLAZIONE OPERATIVA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F79A8E7C-AEF4-462C-A15A-3E8BB0220C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501826"/>
              </p:ext>
            </p:extLst>
          </p:nvPr>
        </p:nvGraphicFramePr>
        <p:xfrm>
          <a:off x="1892597" y="410354"/>
          <a:ext cx="6241310" cy="55321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17818">
                  <a:extLst>
                    <a:ext uri="{9D8B030D-6E8A-4147-A177-3AD203B41FA5}">
                      <a16:colId xmlns:a16="http://schemas.microsoft.com/office/drawing/2014/main" val="407342624"/>
                    </a:ext>
                  </a:extLst>
                </a:gridCol>
                <a:gridCol w="462146">
                  <a:extLst>
                    <a:ext uri="{9D8B030D-6E8A-4147-A177-3AD203B41FA5}">
                      <a16:colId xmlns:a16="http://schemas.microsoft.com/office/drawing/2014/main" val="987041819"/>
                    </a:ext>
                  </a:extLst>
                </a:gridCol>
                <a:gridCol w="1176640">
                  <a:extLst>
                    <a:ext uri="{9D8B030D-6E8A-4147-A177-3AD203B41FA5}">
                      <a16:colId xmlns:a16="http://schemas.microsoft.com/office/drawing/2014/main" val="3216020754"/>
                    </a:ext>
                  </a:extLst>
                </a:gridCol>
                <a:gridCol w="1023165">
                  <a:extLst>
                    <a:ext uri="{9D8B030D-6E8A-4147-A177-3AD203B41FA5}">
                      <a16:colId xmlns:a16="http://schemas.microsoft.com/office/drawing/2014/main" val="1524732315"/>
                    </a:ext>
                  </a:extLst>
                </a:gridCol>
                <a:gridCol w="574092">
                  <a:extLst>
                    <a:ext uri="{9D8B030D-6E8A-4147-A177-3AD203B41FA5}">
                      <a16:colId xmlns:a16="http://schemas.microsoft.com/office/drawing/2014/main" val="370189302"/>
                    </a:ext>
                  </a:extLst>
                </a:gridCol>
                <a:gridCol w="1148017">
                  <a:extLst>
                    <a:ext uri="{9D8B030D-6E8A-4147-A177-3AD203B41FA5}">
                      <a16:colId xmlns:a16="http://schemas.microsoft.com/office/drawing/2014/main" val="97107338"/>
                    </a:ext>
                  </a:extLst>
                </a:gridCol>
                <a:gridCol w="533304">
                  <a:extLst>
                    <a:ext uri="{9D8B030D-6E8A-4147-A177-3AD203B41FA5}">
                      <a16:colId xmlns:a16="http://schemas.microsoft.com/office/drawing/2014/main" val="357336644"/>
                    </a:ext>
                  </a:extLst>
                </a:gridCol>
                <a:gridCol w="706128">
                  <a:extLst>
                    <a:ext uri="{9D8B030D-6E8A-4147-A177-3AD203B41FA5}">
                      <a16:colId xmlns:a16="http://schemas.microsoft.com/office/drawing/2014/main" val="1377661198"/>
                    </a:ext>
                  </a:extLst>
                </a:gridCol>
              </a:tblGrid>
              <a:tr h="14737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</a:rPr>
                        <a:t>FASI</a:t>
                      </a:r>
                      <a:endParaRPr lang="it-IT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</a:rPr>
                        <a:t>DIDATTICA IN PRESENZA</a:t>
                      </a:r>
                      <a:endParaRPr lang="it-IT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</a:rPr>
                        <a:t>DIDATTICA A DISTANZA</a:t>
                      </a:r>
                      <a:endParaRPr lang="it-IT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FOCUS SULLA COMPET.</a:t>
                      </a: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extLst>
                  <a:ext uri="{0D108BD9-81ED-4DB2-BD59-A6C34878D82A}">
                    <a16:rowId xmlns:a16="http://schemas.microsoft.com/office/drawing/2014/main" val="4227887509"/>
                  </a:ext>
                </a:extLst>
              </a:tr>
              <a:tr h="44212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</a:rPr>
                        <a:t>TEMPI</a:t>
                      </a:r>
                      <a:endParaRPr lang="it-IT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</a:rPr>
                        <a:t>ATTIVITA’</a:t>
                      </a:r>
                      <a:endParaRPr lang="it-IT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</a:rPr>
                        <a:t>INDICAZIONI METODOLOGICHE</a:t>
                      </a:r>
                      <a:endParaRPr lang="it-IT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</a:rPr>
                        <a:t>TEMPI</a:t>
                      </a:r>
                      <a:endParaRPr lang="it-IT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</a:rPr>
                        <a:t>ATTIVITA’</a:t>
                      </a:r>
                      <a:endParaRPr lang="it-IT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</a:rPr>
                        <a:t>WEB TOOLS</a:t>
                      </a:r>
                      <a:endParaRPr lang="it-IT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010871"/>
                  </a:ext>
                </a:extLst>
              </a:tr>
              <a:tr h="589503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ALLENA MENTO</a:t>
                      </a: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un modulo orario</a:t>
                      </a: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Analisi</a:t>
                      </a:r>
                      <a:r>
                        <a:rPr lang="it-IT" sz="1100" b="1" baseline="0" dirty="0">
                          <a:effectLst/>
                        </a:rPr>
                        <a:t> </a:t>
                      </a:r>
                      <a:r>
                        <a:rPr lang="it-IT" sz="1100" b="1" dirty="0">
                          <a:effectLst/>
                        </a:rPr>
                        <a:t>dei questionari assegnati in </a:t>
                      </a:r>
                      <a:r>
                        <a:rPr lang="it-IT" sz="1100" b="1" dirty="0" err="1">
                          <a:effectLst/>
                        </a:rPr>
                        <a:t>Dad</a:t>
                      </a:r>
                      <a:br>
                        <a:rPr lang="it-IT" sz="1100" b="1" dirty="0">
                          <a:effectLst/>
                        </a:rPr>
                      </a:b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discussione guidata.</a:t>
                      </a: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Riconoscimento situazione </a:t>
                      </a:r>
                      <a:r>
                        <a:rPr lang="it-IT" sz="1100" b="1" dirty="0" err="1">
                          <a:effectLst/>
                        </a:rPr>
                        <a:t>comunic</a:t>
                      </a:r>
                      <a:r>
                        <a:rPr lang="it-IT" sz="1100" b="1" dirty="0">
                          <a:effectLst/>
                        </a:rPr>
                        <a:t>.</a:t>
                      </a: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extLst>
                  <a:ext uri="{0D108BD9-81ED-4DB2-BD59-A6C34878D82A}">
                    <a16:rowId xmlns:a16="http://schemas.microsoft.com/office/drawing/2014/main" val="2802235523"/>
                  </a:ext>
                </a:extLst>
              </a:tr>
              <a:tr h="162113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784" marR="217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due moduli orari</a:t>
                      </a:r>
                      <a:br>
                        <a:rPr lang="it-IT" sz="1100" b="1" dirty="0">
                          <a:effectLst/>
                        </a:rPr>
                      </a:b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Lavoro di ricerca guidato in piccoli gruppi di 4/5 alunni su </a:t>
                      </a:r>
                      <a:r>
                        <a:rPr lang="it-IT" sz="1100" b="1" dirty="0" err="1">
                          <a:effectLst/>
                        </a:rPr>
                        <a:t>sitografia</a:t>
                      </a:r>
                      <a:r>
                        <a:rPr lang="it-IT" sz="1100" b="1" dirty="0">
                          <a:effectLst/>
                        </a:rPr>
                        <a:t> di riferimento (max. 5 siti) data dal docente su </a:t>
                      </a:r>
                      <a:r>
                        <a:rPr lang="it-IT" sz="1100" b="1" dirty="0" err="1">
                          <a:effectLst/>
                        </a:rPr>
                        <a:t>cyberbullismo</a:t>
                      </a:r>
                      <a:r>
                        <a:rPr lang="it-IT" sz="1100" b="1" dirty="0">
                          <a:effectLst/>
                        </a:rPr>
                        <a:t>, </a:t>
                      </a:r>
                      <a:r>
                        <a:rPr lang="it-IT" sz="1100" b="1" dirty="0" err="1">
                          <a:effectLst/>
                        </a:rPr>
                        <a:t>hate</a:t>
                      </a:r>
                      <a:r>
                        <a:rPr lang="it-IT" sz="1100" b="1" dirty="0">
                          <a:effectLst/>
                        </a:rPr>
                        <a:t> </a:t>
                      </a:r>
                      <a:r>
                        <a:rPr lang="it-IT" sz="1100" b="1" dirty="0" err="1">
                          <a:effectLst/>
                        </a:rPr>
                        <a:t>speech</a:t>
                      </a:r>
                      <a:r>
                        <a:rPr lang="it-IT" sz="1100" b="1" dirty="0">
                          <a:effectLst/>
                        </a:rPr>
                        <a:t>, frodi digitali, furti identità digitali</a:t>
                      </a:r>
                    </a:p>
                  </a:txBody>
                  <a:tcPr marL="16338" marR="163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Cooperative </a:t>
                      </a:r>
                      <a:r>
                        <a:rPr lang="it-IT" sz="1100" b="1" dirty="0" err="1">
                          <a:effectLst/>
                        </a:rPr>
                        <a:t>learning</a:t>
                      </a:r>
                      <a:r>
                        <a:rPr lang="it-IT" sz="1100" b="1" dirty="0">
                          <a:effectLst/>
                        </a:rPr>
                        <a:t>. </a:t>
                      </a: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Ideazione-Pianificazione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Elaborazione messaggio.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 </a:t>
                      </a: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extLst>
                  <a:ext uri="{0D108BD9-81ED-4DB2-BD59-A6C34878D82A}">
                    <a16:rowId xmlns:a16="http://schemas.microsoft.com/office/drawing/2014/main" val="1759284762"/>
                  </a:ext>
                </a:extLst>
              </a:tr>
              <a:tr h="442127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784" marR="217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2</a:t>
                      </a:r>
                      <a:r>
                        <a:rPr lang="it-IT" sz="1100" b="1" baseline="0" dirty="0">
                          <a:effectLst/>
                        </a:rPr>
                        <a:t> </a:t>
                      </a:r>
                      <a:r>
                        <a:rPr lang="it-IT" sz="1100" b="1" dirty="0">
                          <a:effectLst/>
                        </a:rPr>
                        <a:t>h</a:t>
                      </a:r>
                      <a:br>
                        <a:rPr lang="it-IT" sz="1100" b="1" dirty="0">
                          <a:effectLst/>
                        </a:rPr>
                      </a:br>
                      <a:br>
                        <a:rPr lang="it-IT" sz="1100" b="1" dirty="0">
                          <a:effectLst/>
                        </a:rPr>
                      </a:b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Presentazione del lavoro dei gruppi di ricerca</a:t>
                      </a:r>
                    </a:p>
                  </a:txBody>
                  <a:tcPr marL="16338" marR="163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 err="1">
                          <a:effectLst/>
                        </a:rPr>
                        <a:t>GSuite</a:t>
                      </a:r>
                      <a:r>
                        <a:rPr lang="it-IT" sz="1100" b="1" dirty="0">
                          <a:effectLst/>
                        </a:rPr>
                        <a:t>;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 err="1">
                          <a:effectLst/>
                        </a:rPr>
                        <a:t>device</a:t>
                      </a:r>
                      <a:r>
                        <a:rPr lang="it-IT" sz="1100" b="1" dirty="0">
                          <a:effectLst/>
                        </a:rPr>
                        <a:t>;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784" marR="21784" marT="0" marB="0"/>
                </a:tc>
                <a:extLst>
                  <a:ext uri="{0D108BD9-81ED-4DB2-BD59-A6C34878D82A}">
                    <a16:rowId xmlns:a16="http://schemas.microsoft.com/office/drawing/2014/main" val="1160309044"/>
                  </a:ext>
                </a:extLst>
              </a:tr>
              <a:tr h="736878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784" marR="217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Un</a:t>
                      </a:r>
                      <a:r>
                        <a:rPr lang="it-IT" sz="1100" b="1" baseline="0" dirty="0">
                          <a:effectLst/>
                        </a:rPr>
                        <a:t> </a:t>
                      </a:r>
                      <a:r>
                        <a:rPr lang="it-IT" sz="1100" b="1" dirty="0">
                          <a:effectLst/>
                        </a:rPr>
                        <a:t>modulo orario</a:t>
                      </a:r>
                      <a:br>
                        <a:rPr lang="it-IT" sz="1100" b="1" dirty="0">
                          <a:effectLst/>
                        </a:rPr>
                      </a:b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Discussione sui lavori dei gruppi</a:t>
                      </a: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Cooperative </a:t>
                      </a:r>
                      <a:r>
                        <a:rPr lang="it-IT" sz="1100" b="1" dirty="0" err="1">
                          <a:effectLst/>
                        </a:rPr>
                        <a:t>learning</a:t>
                      </a:r>
                      <a:r>
                        <a:rPr lang="it-IT" sz="1100" b="1" dirty="0">
                          <a:effectLst/>
                        </a:rPr>
                        <a:t>. </a:t>
                      </a: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784" marR="21784" marT="0" marB="0"/>
                </a:tc>
                <a:extLst>
                  <a:ext uri="{0D108BD9-81ED-4DB2-BD59-A6C34878D82A}">
                    <a16:rowId xmlns:a16="http://schemas.microsoft.com/office/drawing/2014/main" val="1146920351"/>
                  </a:ext>
                </a:extLst>
              </a:tr>
              <a:tr h="884254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784" marR="217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dirty="0">
                          <a:effectLst/>
                        </a:rPr>
                        <a:t>Revisione del lavoro sulla base delle indicazioni ricevute dai compagni e dal docente.</a:t>
                      </a: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 err="1">
                          <a:effectLst/>
                        </a:rPr>
                        <a:t>GSuite</a:t>
                      </a:r>
                      <a:r>
                        <a:rPr lang="it-IT" sz="1100" b="1" dirty="0">
                          <a:effectLst/>
                        </a:rPr>
                        <a:t>;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 err="1">
                          <a:effectLst/>
                        </a:rPr>
                        <a:t>device</a:t>
                      </a: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784" marR="21784" marT="0" marB="0"/>
                </a:tc>
                <a:extLst>
                  <a:ext uri="{0D108BD9-81ED-4DB2-BD59-A6C34878D82A}">
                    <a16:rowId xmlns:a16="http://schemas.microsoft.com/office/drawing/2014/main" val="206154924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>
            <a:extLst>
              <a:ext uri="{FF2B5EF4-FFF2-40B4-BE49-F238E27FC236}">
                <a16:creationId xmlns:a16="http://schemas.microsoft.com/office/drawing/2014/main" id="{6EA9DB2F-1945-4EC9-AE99-F3D121F65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7048" y="0"/>
            <a:ext cx="6858001" cy="300082"/>
          </a:xfrm>
          <a:prstGeom prst="rect">
            <a:avLst/>
          </a:prstGeom>
          <a:solidFill>
            <a:srgbClr val="CC00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it-IT" altLang="it-IT" sz="1350" b="1">
                <a:solidFill>
                  <a:schemeClr val="bg1"/>
                </a:solidFill>
                <a:latin typeface="Arial" panose="020B0604020202020204" pitchFamily="34" charset="0"/>
              </a:rPr>
              <a:t>I SUPERIORE :  ARTICOLAZIONE OPERATIVA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8A21B28E-2621-4BC4-9AD6-21A5197EA8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223932"/>
              </p:ext>
            </p:extLst>
          </p:nvPr>
        </p:nvGraphicFramePr>
        <p:xfrm>
          <a:off x="1913860" y="357189"/>
          <a:ext cx="5946649" cy="513608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88650">
                  <a:extLst>
                    <a:ext uri="{9D8B030D-6E8A-4147-A177-3AD203B41FA5}">
                      <a16:colId xmlns:a16="http://schemas.microsoft.com/office/drawing/2014/main" val="407342624"/>
                    </a:ext>
                  </a:extLst>
                </a:gridCol>
                <a:gridCol w="440327">
                  <a:extLst>
                    <a:ext uri="{9D8B030D-6E8A-4147-A177-3AD203B41FA5}">
                      <a16:colId xmlns:a16="http://schemas.microsoft.com/office/drawing/2014/main" val="987041819"/>
                    </a:ext>
                  </a:extLst>
                </a:gridCol>
                <a:gridCol w="1023603">
                  <a:extLst>
                    <a:ext uri="{9D8B030D-6E8A-4147-A177-3AD203B41FA5}">
                      <a16:colId xmlns:a16="http://schemas.microsoft.com/office/drawing/2014/main" val="3216020754"/>
                    </a:ext>
                  </a:extLst>
                </a:gridCol>
                <a:gridCol w="877374">
                  <a:extLst>
                    <a:ext uri="{9D8B030D-6E8A-4147-A177-3AD203B41FA5}">
                      <a16:colId xmlns:a16="http://schemas.microsoft.com/office/drawing/2014/main" val="1524732315"/>
                    </a:ext>
                  </a:extLst>
                </a:gridCol>
                <a:gridCol w="584916">
                  <a:extLst>
                    <a:ext uri="{9D8B030D-6E8A-4147-A177-3AD203B41FA5}">
                      <a16:colId xmlns:a16="http://schemas.microsoft.com/office/drawing/2014/main" val="370189302"/>
                    </a:ext>
                  </a:extLst>
                </a:gridCol>
                <a:gridCol w="1169833">
                  <a:extLst>
                    <a:ext uri="{9D8B030D-6E8A-4147-A177-3AD203B41FA5}">
                      <a16:colId xmlns:a16="http://schemas.microsoft.com/office/drawing/2014/main" val="97107338"/>
                    </a:ext>
                  </a:extLst>
                </a:gridCol>
                <a:gridCol w="536173">
                  <a:extLst>
                    <a:ext uri="{9D8B030D-6E8A-4147-A177-3AD203B41FA5}">
                      <a16:colId xmlns:a16="http://schemas.microsoft.com/office/drawing/2014/main" val="357336644"/>
                    </a:ext>
                  </a:extLst>
                </a:gridCol>
                <a:gridCol w="725773">
                  <a:extLst>
                    <a:ext uri="{9D8B030D-6E8A-4147-A177-3AD203B41FA5}">
                      <a16:colId xmlns:a16="http://schemas.microsoft.com/office/drawing/2014/main" val="1377661198"/>
                    </a:ext>
                  </a:extLst>
                </a:gridCol>
              </a:tblGrid>
              <a:tr h="16004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</a:rPr>
                        <a:t>FASI</a:t>
                      </a:r>
                      <a:endParaRPr lang="it-IT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</a:rPr>
                        <a:t>DIDATTICA IN PRESENZA</a:t>
                      </a:r>
                      <a:endParaRPr lang="it-IT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</a:rPr>
                        <a:t>DIDATTICA A DISTANZA</a:t>
                      </a:r>
                      <a:endParaRPr lang="it-IT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</a:rPr>
                        <a:t>FOCUS SULLA COMPETENZA </a:t>
                      </a:r>
                      <a:endParaRPr lang="it-IT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extLst>
                  <a:ext uri="{0D108BD9-81ED-4DB2-BD59-A6C34878D82A}">
                    <a16:rowId xmlns:a16="http://schemas.microsoft.com/office/drawing/2014/main" val="4227887509"/>
                  </a:ext>
                </a:extLst>
              </a:tr>
              <a:tr h="32009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</a:rPr>
                        <a:t>TEMPI</a:t>
                      </a:r>
                      <a:endParaRPr lang="it-IT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</a:rPr>
                        <a:t>ATTIVITA’</a:t>
                      </a:r>
                      <a:endParaRPr lang="it-IT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INDICAZIONI METODOLOG.</a:t>
                      </a: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</a:rPr>
                        <a:t>TEMPI</a:t>
                      </a:r>
                      <a:endParaRPr lang="it-IT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</a:rPr>
                        <a:t>ATTIVITA’</a:t>
                      </a:r>
                      <a:endParaRPr lang="it-IT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WEB TOOLS</a:t>
                      </a: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010871"/>
                  </a:ext>
                </a:extLst>
              </a:tr>
              <a:tr h="1120183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PARTITA</a:t>
                      </a:r>
                    </a:p>
                  </a:txBody>
                  <a:tcPr marL="16338" marR="163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 Due moduli orari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 </a:t>
                      </a: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Preparazione della presentazione sulla</a:t>
                      </a:r>
                      <a:r>
                        <a:rPr lang="it-IT" sz="1100" b="1" baseline="0" dirty="0">
                          <a:effectLst/>
                        </a:rPr>
                        <a:t> cittadinanza digitale</a:t>
                      </a:r>
                      <a:br>
                        <a:rPr lang="it-IT" sz="1100" b="1" dirty="0">
                          <a:effectLst/>
                        </a:rPr>
                      </a:br>
                      <a:r>
                        <a:rPr lang="it-IT" sz="1100" b="1" dirty="0">
                          <a:effectLst/>
                        </a:rPr>
                        <a:t>.</a:t>
                      </a: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Articolazione</a:t>
                      </a:r>
                      <a:r>
                        <a:rPr lang="it-IT" sz="1100" b="1" baseline="0" dirty="0">
                          <a:effectLst/>
                        </a:rPr>
                        <a:t> in gruppi di lavoro</a:t>
                      </a: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Elaborazione</a:t>
                      </a:r>
                      <a:r>
                        <a:rPr lang="it-IT" sz="1100" b="1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del messaggio</a:t>
                      </a: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extLst>
                  <a:ext uri="{0D108BD9-81ED-4DB2-BD59-A6C34878D82A}">
                    <a16:rowId xmlns:a16="http://schemas.microsoft.com/office/drawing/2014/main" val="791731100"/>
                  </a:ext>
                </a:extLst>
              </a:tr>
              <a:tr h="640105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784" marR="217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2</a:t>
                      </a:r>
                      <a:r>
                        <a:rPr lang="it-IT" sz="1100" b="1" baseline="0" dirty="0">
                          <a:effectLst/>
                        </a:rPr>
                        <a:t> </a:t>
                      </a:r>
                      <a:r>
                        <a:rPr lang="it-IT" sz="1100" b="1" dirty="0">
                          <a:effectLst/>
                        </a:rPr>
                        <a:t>h  </a:t>
                      </a:r>
                    </a:p>
                  </a:txBody>
                  <a:tcPr marL="16338" marR="163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dirty="0">
                          <a:effectLst/>
                        </a:rPr>
                        <a:t>Impaginazione della presentazione su Adobe </a:t>
                      </a:r>
                      <a:r>
                        <a:rPr lang="it-IT" sz="1100" b="1" dirty="0" err="1">
                          <a:effectLst/>
                        </a:rPr>
                        <a:t>Spark</a:t>
                      </a:r>
                      <a:r>
                        <a:rPr lang="it-IT" sz="1100" b="1" dirty="0">
                          <a:effectLst/>
                        </a:rPr>
                        <a:t>.(lavoro di gruppo)</a:t>
                      </a:r>
                    </a:p>
                  </a:txBody>
                  <a:tcPr marL="16338" marR="163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 </a:t>
                      </a:r>
                      <a:r>
                        <a:rPr lang="it-IT" sz="1100" b="1" dirty="0" err="1">
                          <a:effectLst/>
                        </a:rPr>
                        <a:t>GSuite</a:t>
                      </a: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784" marR="21784" marT="0" marB="0"/>
                </a:tc>
                <a:extLst>
                  <a:ext uri="{0D108BD9-81ED-4DB2-BD59-A6C34878D82A}">
                    <a16:rowId xmlns:a16="http://schemas.microsoft.com/office/drawing/2014/main" val="3124411276"/>
                  </a:ext>
                </a:extLst>
              </a:tr>
              <a:tr h="480079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784" marR="217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 Due moduli orari</a:t>
                      </a: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Assemblaggio lavori dei gruppi e revisione finale</a:t>
                      </a: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784" marR="21784" marT="0" marB="0"/>
                </a:tc>
                <a:extLst>
                  <a:ext uri="{0D108BD9-81ED-4DB2-BD59-A6C34878D82A}">
                    <a16:rowId xmlns:a16="http://schemas.microsoft.com/office/drawing/2014/main" val="811398485"/>
                  </a:ext>
                </a:extLst>
              </a:tr>
              <a:tr h="640184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dirty="0">
                          <a:effectLst/>
                        </a:rPr>
                        <a:t>RIFLES-SIONE</a:t>
                      </a: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Due moduli orari </a:t>
                      </a:r>
                    </a:p>
                  </a:txBody>
                  <a:tcPr marL="16338" marR="16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Valutazione tra pari su griglia di valutazione condivisa;</a:t>
                      </a: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 err="1">
                          <a:effectLst/>
                        </a:rPr>
                        <a:t>Debate</a:t>
                      </a: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Revisione del messaggio</a:t>
                      </a:r>
                    </a:p>
                  </a:txBody>
                  <a:tcPr marL="16338" marR="16338" marT="0" marB="0"/>
                </a:tc>
                <a:extLst>
                  <a:ext uri="{0D108BD9-81ED-4DB2-BD59-A6C34878D82A}">
                    <a16:rowId xmlns:a16="http://schemas.microsoft.com/office/drawing/2014/main" val="1272989427"/>
                  </a:ext>
                </a:extLst>
              </a:tr>
              <a:tr h="640184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784" marR="217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 30</a:t>
                      </a:r>
                      <a:r>
                        <a:rPr lang="it-IT" sz="1100" b="1" baseline="0" dirty="0">
                          <a:effectLst/>
                        </a:rPr>
                        <a:t> </a:t>
                      </a:r>
                      <a:r>
                        <a:rPr lang="it-IT" sz="1100" b="1" dirty="0">
                          <a:effectLst/>
                        </a:rPr>
                        <a:t> minuti</a:t>
                      </a: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 Questionario di autovalutazione</a:t>
                      </a: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extLst>
                  <a:ext uri="{0D108BD9-81ED-4DB2-BD59-A6C34878D82A}">
                    <a16:rowId xmlns:a16="http://schemas.microsoft.com/office/drawing/2014/main" val="2609671699"/>
                  </a:ext>
                </a:extLst>
              </a:tr>
              <a:tr h="640184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784" marR="217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 modulo </a:t>
                      </a:r>
                      <a:r>
                        <a:rPr lang="it-IT" sz="11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orrio</a:t>
                      </a: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dirty="0">
                          <a:effectLst/>
                        </a:rPr>
                        <a:t>Prova di competenza individuale</a:t>
                      </a: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Attività individuale</a:t>
                      </a:r>
                    </a:p>
                  </a:txBody>
                  <a:tcPr marL="16338" marR="163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8" marR="16338" marT="0" marB="0"/>
                </a:tc>
                <a:extLst>
                  <a:ext uri="{0D108BD9-81ED-4DB2-BD59-A6C34878D82A}">
                    <a16:rowId xmlns:a16="http://schemas.microsoft.com/office/drawing/2014/main" val="132302122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extLst>
              <a:ext uri="{FF2B5EF4-FFF2-40B4-BE49-F238E27FC236}">
                <a16:creationId xmlns:a16="http://schemas.microsoft.com/office/drawing/2014/main" id="{8CE14CF1-A0EE-4A99-B55C-E928504D9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7048" y="0"/>
            <a:ext cx="6858001" cy="300082"/>
          </a:xfrm>
          <a:prstGeom prst="rect">
            <a:avLst/>
          </a:prstGeom>
          <a:solidFill>
            <a:srgbClr val="CC00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it-IT" altLang="it-IT" sz="1350" b="1">
                <a:solidFill>
                  <a:schemeClr val="bg1"/>
                </a:solidFill>
                <a:latin typeface="Arial" panose="020B0604020202020204" pitchFamily="34" charset="0"/>
              </a:rPr>
              <a:t>I SUPERIORE :  VALUTAZIONE PER L’APPRENDIMENTO</a:t>
            </a: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E60278F3-ED29-4F97-800B-18D8F43D2D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541386"/>
              </p:ext>
            </p:extLst>
          </p:nvPr>
        </p:nvGraphicFramePr>
        <p:xfrm>
          <a:off x="1244203" y="958442"/>
          <a:ext cx="6643688" cy="312585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12384">
                  <a:extLst>
                    <a:ext uri="{9D8B030D-6E8A-4147-A177-3AD203B41FA5}">
                      <a16:colId xmlns:a16="http://schemas.microsoft.com/office/drawing/2014/main" val="3111293980"/>
                    </a:ext>
                  </a:extLst>
                </a:gridCol>
                <a:gridCol w="2862728">
                  <a:extLst>
                    <a:ext uri="{9D8B030D-6E8A-4147-A177-3AD203B41FA5}">
                      <a16:colId xmlns:a16="http://schemas.microsoft.com/office/drawing/2014/main" val="1865775792"/>
                    </a:ext>
                  </a:extLst>
                </a:gridCol>
                <a:gridCol w="2268576">
                  <a:extLst>
                    <a:ext uri="{9D8B030D-6E8A-4147-A177-3AD203B41FA5}">
                      <a16:colId xmlns:a16="http://schemas.microsoft.com/office/drawing/2014/main" val="7998736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 </a:t>
                      </a:r>
                      <a:endParaRPr lang="it-IT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3" marR="514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STRUMENTO VALUTATIVO</a:t>
                      </a:r>
                      <a:endParaRPr lang="it-IT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3" marR="514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MODALITA’ DI IMPIEGO</a:t>
                      </a:r>
                      <a:endParaRPr lang="it-IT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3" marR="51443" marT="0" marB="0"/>
                </a:tc>
                <a:extLst>
                  <a:ext uri="{0D108BD9-81ED-4DB2-BD59-A6C34878D82A}">
                    <a16:rowId xmlns:a16="http://schemas.microsoft.com/office/drawing/2014/main" val="2605725034"/>
                  </a:ext>
                </a:extLst>
              </a:tr>
              <a:tr h="10589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COSA SA FARE?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Analisi delle prestazioni degli allievi</a:t>
                      </a:r>
                      <a:endParaRPr lang="it-IT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3" marR="514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 Presentazione in Adobe Spark (lavoro di gruppo)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Prova di competenza individuale (elaborazione di un testo word di 3500 battute max. per raccontare il lavoro svolto)</a:t>
                      </a:r>
                      <a:endParaRPr lang="it-IT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3" marR="514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Valutazione da parte del docente e restituzione agli allievi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Valutazione da parte del docente e restituzione agli allievi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 </a:t>
                      </a:r>
                      <a:endParaRPr lang="it-IT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3" marR="51443" marT="0" marB="0"/>
                </a:tc>
                <a:extLst>
                  <a:ext uri="{0D108BD9-81ED-4DB2-BD59-A6C34878D82A}">
                    <a16:rowId xmlns:a16="http://schemas.microsoft.com/office/drawing/2014/main" val="1183600503"/>
                  </a:ext>
                </a:extLst>
              </a:tr>
              <a:tr h="5579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COME SI VEDE?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Modalità di autovalutazione</a:t>
                      </a:r>
                      <a:endParaRPr lang="it-IT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3" marR="514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Questionario di autovalutazione (Vedi allegato A)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 </a:t>
                      </a:r>
                      <a:endParaRPr lang="it-IT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3" marR="514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Autovalutazione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metacognizione</a:t>
                      </a:r>
                      <a:endParaRPr lang="it-IT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3" marR="51443" marT="0" marB="0"/>
                </a:tc>
                <a:extLst>
                  <a:ext uri="{0D108BD9-81ED-4DB2-BD59-A6C34878D82A}">
                    <a16:rowId xmlns:a16="http://schemas.microsoft.com/office/drawing/2014/main" val="2286614055"/>
                  </a:ext>
                </a:extLst>
              </a:tr>
              <a:tr h="8919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COME LO VEDONO GLI ALTRI?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Osservazione dei docenti e valutazione tra pari</a:t>
                      </a:r>
                      <a:endParaRPr lang="it-IT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3" marR="514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Osservazione in itinere su motivazione ed impegno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Diario di bordo del gruppo compilato a turno da uno studente alla volta</a:t>
                      </a:r>
                      <a:endParaRPr lang="it-IT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3" marR="514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 </a:t>
                      </a:r>
                      <a:endParaRPr lang="it-IT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3" marR="51443" marT="0" marB="0"/>
                </a:tc>
                <a:extLst>
                  <a:ext uri="{0D108BD9-81ED-4DB2-BD59-A6C34878D82A}">
                    <a16:rowId xmlns:a16="http://schemas.microsoft.com/office/drawing/2014/main" val="418533237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>
            <a:extLst>
              <a:ext uri="{FF2B5EF4-FFF2-40B4-BE49-F238E27FC236}">
                <a16:creationId xmlns:a16="http://schemas.microsoft.com/office/drawing/2014/main" id="{1F44B8CE-F897-46C9-84A5-6887FC1DE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8287" y="0"/>
            <a:ext cx="6006762" cy="300082"/>
          </a:xfrm>
          <a:prstGeom prst="rect">
            <a:avLst/>
          </a:prstGeom>
          <a:solidFill>
            <a:srgbClr val="CC00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it-IT" altLang="it-IT" sz="1350" b="1" dirty="0">
                <a:solidFill>
                  <a:schemeClr val="bg1"/>
                </a:solidFill>
                <a:latin typeface="Arial" panose="020B0604020202020204" pitchFamily="34" charset="0"/>
              </a:rPr>
              <a:t>I SUPERIORE :  VALUTAZIONE PER L’APPRENDIMENTO</a:t>
            </a:r>
          </a:p>
        </p:txBody>
      </p:sp>
      <p:sp>
        <p:nvSpPr>
          <p:cNvPr id="21507" name="Rettangolo 6">
            <a:extLst>
              <a:ext uri="{FF2B5EF4-FFF2-40B4-BE49-F238E27FC236}">
                <a16:creationId xmlns:a16="http://schemas.microsoft.com/office/drawing/2014/main" id="{E88A8F6B-DDB8-4069-BED6-DBA6EAD15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8287" y="411958"/>
            <a:ext cx="5899603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Allegato A                             QUESTIONARIO DI AUTOVALUTAZIONE</a:t>
            </a:r>
            <a:endParaRPr lang="it-IT" altLang="it-IT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altLang="it-IT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altLang="it-IT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affermazioni del questionario descrivono l’esperienza di apprendimento che hai compiuto.</a:t>
            </a:r>
            <a:endParaRPr lang="it-IT" altLang="it-IT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Leggi attentamente e metti una crocetta sul numero corrispondente al livello, scegliendo tra quelli di seguito indicati. </a:t>
            </a:r>
            <a:endParaRPr lang="it-IT" altLang="it-IT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38221E13-A8A1-48DF-A1C1-78B0E15D79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690012"/>
              </p:ext>
            </p:extLst>
          </p:nvPr>
        </p:nvGraphicFramePr>
        <p:xfrm>
          <a:off x="1988287" y="2070411"/>
          <a:ext cx="6450976" cy="16459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637455">
                  <a:extLst>
                    <a:ext uri="{9D8B030D-6E8A-4147-A177-3AD203B41FA5}">
                      <a16:colId xmlns:a16="http://schemas.microsoft.com/office/drawing/2014/main" val="177703203"/>
                    </a:ext>
                  </a:extLst>
                </a:gridCol>
                <a:gridCol w="352237">
                  <a:extLst>
                    <a:ext uri="{9D8B030D-6E8A-4147-A177-3AD203B41FA5}">
                      <a16:colId xmlns:a16="http://schemas.microsoft.com/office/drawing/2014/main" val="2439876783"/>
                    </a:ext>
                  </a:extLst>
                </a:gridCol>
                <a:gridCol w="313994">
                  <a:extLst>
                    <a:ext uri="{9D8B030D-6E8A-4147-A177-3AD203B41FA5}">
                      <a16:colId xmlns:a16="http://schemas.microsoft.com/office/drawing/2014/main" val="4093841464"/>
                    </a:ext>
                  </a:extLst>
                </a:gridCol>
                <a:gridCol w="382430">
                  <a:extLst>
                    <a:ext uri="{9D8B030D-6E8A-4147-A177-3AD203B41FA5}">
                      <a16:colId xmlns:a16="http://schemas.microsoft.com/office/drawing/2014/main" val="1888665995"/>
                    </a:ext>
                  </a:extLst>
                </a:gridCol>
                <a:gridCol w="382430">
                  <a:extLst>
                    <a:ext uri="{9D8B030D-6E8A-4147-A177-3AD203B41FA5}">
                      <a16:colId xmlns:a16="http://schemas.microsoft.com/office/drawing/2014/main" val="3997723601"/>
                    </a:ext>
                  </a:extLst>
                </a:gridCol>
                <a:gridCol w="382430">
                  <a:extLst>
                    <a:ext uri="{9D8B030D-6E8A-4147-A177-3AD203B41FA5}">
                      <a16:colId xmlns:a16="http://schemas.microsoft.com/office/drawing/2014/main" val="364809292"/>
                    </a:ext>
                  </a:extLst>
                </a:gridCol>
              </a:tblGrid>
              <a:tr h="18275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INDICATORI</a:t>
                      </a:r>
                      <a:endParaRPr lang="it-IT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1</a:t>
                      </a:r>
                      <a:endParaRPr lang="it-IT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2</a:t>
                      </a:r>
                      <a:endParaRPr lang="it-IT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3</a:t>
                      </a:r>
                      <a:endParaRPr lang="it-IT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4</a:t>
                      </a:r>
                      <a:endParaRPr lang="it-IT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5</a:t>
                      </a:r>
                      <a:endParaRPr lang="it-IT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/>
                </a:tc>
                <a:extLst>
                  <a:ext uri="{0D108BD9-81ED-4DB2-BD59-A6C34878D82A}">
                    <a16:rowId xmlns:a16="http://schemas.microsoft.com/office/drawing/2014/main" val="2524309801"/>
                  </a:ext>
                </a:extLst>
              </a:tr>
              <a:tr h="18275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Ho compreso le consegne dell’insegnante</a:t>
                      </a:r>
                      <a:endParaRPr lang="it-IT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 </a:t>
                      </a:r>
                      <a:endParaRPr lang="it-IT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 </a:t>
                      </a:r>
                      <a:endParaRPr lang="it-IT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 </a:t>
                      </a:r>
                      <a:endParaRPr lang="it-IT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 </a:t>
                      </a:r>
                      <a:endParaRPr lang="it-IT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 </a:t>
                      </a:r>
                      <a:endParaRPr lang="it-IT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/>
                </a:tc>
                <a:extLst>
                  <a:ext uri="{0D108BD9-81ED-4DB2-BD59-A6C34878D82A}">
                    <a16:rowId xmlns:a16="http://schemas.microsoft.com/office/drawing/2014/main" val="1342047341"/>
                  </a:ext>
                </a:extLst>
              </a:tr>
              <a:tr h="18275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Ho pianificato fasi e modalità per lo svolgimento delle consegne</a:t>
                      </a:r>
                      <a:endParaRPr lang="it-IT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 </a:t>
                      </a:r>
                      <a:endParaRPr lang="it-IT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 </a:t>
                      </a:r>
                      <a:endParaRPr lang="it-IT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 </a:t>
                      </a:r>
                      <a:endParaRPr lang="it-IT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 </a:t>
                      </a:r>
                      <a:endParaRPr lang="it-IT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 </a:t>
                      </a:r>
                      <a:endParaRPr lang="it-IT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/>
                </a:tc>
                <a:extLst>
                  <a:ext uri="{0D108BD9-81ED-4DB2-BD59-A6C34878D82A}">
                    <a16:rowId xmlns:a16="http://schemas.microsoft.com/office/drawing/2014/main" val="499758091"/>
                  </a:ext>
                </a:extLst>
              </a:tr>
              <a:tr h="18275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Ho creato un lavoro chiaro, utile ed efficace</a:t>
                      </a:r>
                      <a:endParaRPr lang="it-IT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 </a:t>
                      </a:r>
                      <a:endParaRPr lang="it-IT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 </a:t>
                      </a:r>
                      <a:endParaRPr lang="it-IT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 </a:t>
                      </a:r>
                      <a:endParaRPr lang="it-IT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 </a:t>
                      </a:r>
                      <a:endParaRPr lang="it-IT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 </a:t>
                      </a:r>
                      <a:endParaRPr lang="it-IT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/>
                </a:tc>
                <a:extLst>
                  <a:ext uri="{0D108BD9-81ED-4DB2-BD59-A6C34878D82A}">
                    <a16:rowId xmlns:a16="http://schemas.microsoft.com/office/drawing/2014/main" val="2950647712"/>
                  </a:ext>
                </a:extLst>
              </a:tr>
              <a:tr h="18275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Ho messo a disposizione degli altri le mie conoscenze</a:t>
                      </a:r>
                      <a:endParaRPr lang="it-IT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 </a:t>
                      </a:r>
                      <a:endParaRPr lang="it-IT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 </a:t>
                      </a:r>
                      <a:endParaRPr lang="it-IT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 </a:t>
                      </a:r>
                      <a:endParaRPr lang="it-IT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 </a:t>
                      </a:r>
                      <a:endParaRPr lang="it-IT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 </a:t>
                      </a:r>
                      <a:endParaRPr lang="it-IT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/>
                </a:tc>
                <a:extLst>
                  <a:ext uri="{0D108BD9-81ED-4DB2-BD59-A6C34878D82A}">
                    <a16:rowId xmlns:a16="http://schemas.microsoft.com/office/drawing/2014/main" val="4067066029"/>
                  </a:ext>
                </a:extLst>
              </a:tr>
              <a:tr h="18275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Lavorare in gruppo è risultato stimolante e produttivo </a:t>
                      </a:r>
                      <a:endParaRPr lang="it-IT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 </a:t>
                      </a:r>
                      <a:endParaRPr lang="it-IT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 </a:t>
                      </a:r>
                      <a:endParaRPr lang="it-IT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 </a:t>
                      </a:r>
                      <a:endParaRPr lang="it-IT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 </a:t>
                      </a:r>
                      <a:endParaRPr lang="it-IT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 </a:t>
                      </a:r>
                      <a:endParaRPr lang="it-IT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/>
                </a:tc>
                <a:extLst>
                  <a:ext uri="{0D108BD9-81ED-4DB2-BD59-A6C34878D82A}">
                    <a16:rowId xmlns:a16="http://schemas.microsoft.com/office/drawing/2014/main" val="1941314021"/>
                  </a:ext>
                </a:extLst>
              </a:tr>
              <a:tr h="18275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Ho affrontato in modo puntuale le fasi del lavoro individuale</a:t>
                      </a:r>
                      <a:endParaRPr lang="it-IT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 </a:t>
                      </a:r>
                      <a:endParaRPr lang="it-IT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 </a:t>
                      </a:r>
                      <a:endParaRPr lang="it-IT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 </a:t>
                      </a:r>
                      <a:endParaRPr lang="it-IT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 </a:t>
                      </a:r>
                      <a:endParaRPr lang="it-IT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 </a:t>
                      </a:r>
                      <a:endParaRPr lang="it-IT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/>
                </a:tc>
                <a:extLst>
                  <a:ext uri="{0D108BD9-81ED-4DB2-BD59-A6C34878D82A}">
                    <a16:rowId xmlns:a16="http://schemas.microsoft.com/office/drawing/2014/main" val="1153190404"/>
                  </a:ext>
                </a:extLst>
              </a:tr>
              <a:tr h="3655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Ho utilizzato gli strumenti e le attrezzature informatiche necessari per realizzare il prodotto finale</a:t>
                      </a:r>
                      <a:endParaRPr lang="it-IT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 </a:t>
                      </a:r>
                      <a:endParaRPr lang="it-IT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 </a:t>
                      </a:r>
                      <a:endParaRPr lang="it-IT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 </a:t>
                      </a:r>
                      <a:endParaRPr lang="it-IT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 </a:t>
                      </a:r>
                      <a:endParaRPr lang="it-IT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 </a:t>
                      </a:r>
                      <a:endParaRPr lang="it-IT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/>
                </a:tc>
                <a:extLst>
                  <a:ext uri="{0D108BD9-81ED-4DB2-BD59-A6C34878D82A}">
                    <a16:rowId xmlns:a16="http://schemas.microsoft.com/office/drawing/2014/main" val="111506182"/>
                  </a:ext>
                </a:extLst>
              </a:tr>
            </a:tbl>
          </a:graphicData>
        </a:graphic>
      </p:graphicFrame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52814DD2-8B4F-4DC8-B545-60A2EE111452}"/>
              </a:ext>
            </a:extLst>
          </p:cNvPr>
          <p:cNvGraphicFramePr>
            <a:graphicFrameLocks noGrp="1"/>
          </p:cNvGraphicFramePr>
          <p:nvPr/>
        </p:nvGraphicFramePr>
        <p:xfrm>
          <a:off x="2278858" y="4030267"/>
          <a:ext cx="4574382" cy="54887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31069">
                  <a:extLst>
                    <a:ext uri="{9D8B030D-6E8A-4147-A177-3AD203B41FA5}">
                      <a16:colId xmlns:a16="http://schemas.microsoft.com/office/drawing/2014/main" val="1835222485"/>
                    </a:ext>
                  </a:extLst>
                </a:gridCol>
                <a:gridCol w="1010603">
                  <a:extLst>
                    <a:ext uri="{9D8B030D-6E8A-4147-A177-3AD203B41FA5}">
                      <a16:colId xmlns:a16="http://schemas.microsoft.com/office/drawing/2014/main" val="43101226"/>
                    </a:ext>
                  </a:extLst>
                </a:gridCol>
                <a:gridCol w="945356">
                  <a:extLst>
                    <a:ext uri="{9D8B030D-6E8A-4147-A177-3AD203B41FA5}">
                      <a16:colId xmlns:a16="http://schemas.microsoft.com/office/drawing/2014/main" val="3244318918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2469902106"/>
                    </a:ext>
                  </a:extLst>
                </a:gridCol>
                <a:gridCol w="877729">
                  <a:extLst>
                    <a:ext uri="{9D8B030D-6E8A-4147-A177-3AD203B41FA5}">
                      <a16:colId xmlns:a16="http://schemas.microsoft.com/office/drawing/2014/main" val="2359250177"/>
                    </a:ext>
                  </a:extLst>
                </a:gridCol>
              </a:tblGrid>
              <a:tr h="5488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Per nulla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 </a:t>
                      </a:r>
                      <a:endParaRPr lang="it-IT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Poco</a:t>
                      </a:r>
                      <a:endParaRPr lang="it-IT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Abbastanza</a:t>
                      </a:r>
                      <a:endParaRPr lang="it-IT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Molto</a:t>
                      </a:r>
                      <a:endParaRPr lang="it-IT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Del tutto</a:t>
                      </a:r>
                      <a:endParaRPr lang="it-IT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19603073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530" name="AutoShape 2">
            <a:extLst>
              <a:ext uri="{FF2B5EF4-FFF2-40B4-BE49-F238E27FC236}">
                <a16:creationId xmlns:a16="http://schemas.microsoft.com/office/drawing/2014/main" id="{254E3235-B04D-4219-B580-5B85ACD6A5A2}"/>
              </a:ext>
            </a:extLst>
          </p:cNvPr>
          <p:cNvCxnSpPr>
            <a:cxnSpLocks noChangeShapeType="1"/>
            <a:stCxn id="24581" idx="3"/>
            <a:endCxn id="17" idx="2"/>
          </p:cNvCxnSpPr>
          <p:nvPr/>
        </p:nvCxnSpPr>
        <p:spPr bwMode="auto">
          <a:xfrm>
            <a:off x="3095626" y="2562925"/>
            <a:ext cx="263129" cy="14931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1" name="Text Box 2">
            <a:extLst>
              <a:ext uri="{FF2B5EF4-FFF2-40B4-BE49-F238E27FC236}">
                <a16:creationId xmlns:a16="http://schemas.microsoft.com/office/drawing/2014/main" id="{C496F6CA-844C-449A-A70D-39DFE9AC7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7048" y="0"/>
            <a:ext cx="6858001" cy="300082"/>
          </a:xfrm>
          <a:prstGeom prst="rect">
            <a:avLst/>
          </a:prstGeom>
          <a:solidFill>
            <a:srgbClr val="CC00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350" b="1">
                <a:solidFill>
                  <a:schemeClr val="bg1"/>
                </a:solidFill>
                <a:latin typeface="Arial" panose="020B0604020202020204" pitchFamily="34" charset="0"/>
              </a:rPr>
              <a:t>CLASSE II – AMBITO MATEMATICO : IDEA PROGETTUALE</a:t>
            </a:r>
          </a:p>
        </p:txBody>
      </p:sp>
      <p:sp>
        <p:nvSpPr>
          <p:cNvPr id="24580" name="CasellaDiTesto 11">
            <a:extLst>
              <a:ext uri="{FF2B5EF4-FFF2-40B4-BE49-F238E27FC236}">
                <a16:creationId xmlns:a16="http://schemas.microsoft.com/office/drawing/2014/main" id="{344621DD-DF1B-4889-B119-1FBBF3D72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7437" y="683419"/>
            <a:ext cx="4806554" cy="11079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it-IT" altLang="it-IT" sz="1500" b="1" dirty="0">
                <a:latin typeface="+mn-lt"/>
              </a:rPr>
              <a:t>BISOGNI FORMATIVI</a:t>
            </a:r>
          </a:p>
          <a:p>
            <a:pPr>
              <a:defRPr/>
            </a:pPr>
            <a:r>
              <a:rPr lang="it-IT" sz="1500" b="1" dirty="0"/>
              <a:t>Interpretare situazioni reali attraverso modelli matematici</a:t>
            </a:r>
          </a:p>
          <a:p>
            <a:pPr>
              <a:defRPr/>
            </a:pPr>
            <a:r>
              <a:rPr lang="it-IT" sz="1500" b="1" dirty="0"/>
              <a:t>Rappresentare graficamente funzioni lineari</a:t>
            </a:r>
          </a:p>
        </p:txBody>
      </p:sp>
      <p:sp>
        <p:nvSpPr>
          <p:cNvPr id="24581" name="CasellaDiTesto 12">
            <a:extLst>
              <a:ext uri="{FF2B5EF4-FFF2-40B4-BE49-F238E27FC236}">
                <a16:creationId xmlns:a16="http://schemas.microsoft.com/office/drawing/2014/main" id="{6CCFCCBA-1583-4689-BE48-F72FFB8B6E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3261" y="2170510"/>
            <a:ext cx="1782365" cy="7848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it-IT" altLang="it-IT" sz="1500" b="1" dirty="0">
                <a:latin typeface="+mn-lt"/>
              </a:rPr>
              <a:t>AMBITO TEMATICO</a:t>
            </a: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it-IT" altLang="it-IT" sz="1500" dirty="0"/>
              <a:t>Problemi lineari</a:t>
            </a:r>
            <a:endParaRPr lang="it-IT" altLang="it-IT" sz="1500" b="1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it-IT" altLang="it-IT" sz="1500" b="1" dirty="0">
              <a:latin typeface="+mn-lt"/>
            </a:endParaRPr>
          </a:p>
        </p:txBody>
      </p:sp>
      <p:sp>
        <p:nvSpPr>
          <p:cNvPr id="24582" name="CasellaDiTesto 13">
            <a:extLst>
              <a:ext uri="{FF2B5EF4-FFF2-40B4-BE49-F238E27FC236}">
                <a16:creationId xmlns:a16="http://schemas.microsoft.com/office/drawing/2014/main" id="{434D082D-FBE2-4F95-971E-286485BE2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7667" y="1991917"/>
            <a:ext cx="1782365" cy="16619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it-IT" altLang="it-IT" sz="1500" b="1" dirty="0">
                <a:latin typeface="+mn-lt"/>
              </a:rPr>
              <a:t>DISCIPLINE COINVOLTE</a:t>
            </a:r>
          </a:p>
          <a:p>
            <a:pPr>
              <a:defRPr/>
            </a:pPr>
            <a:r>
              <a:rPr lang="it-IT" sz="1500" dirty="0"/>
              <a:t> Matematica</a:t>
            </a:r>
          </a:p>
          <a:p>
            <a:pPr>
              <a:defRPr/>
            </a:pPr>
            <a:r>
              <a:rPr lang="it-IT" sz="1500" dirty="0"/>
              <a:t>Informatica</a:t>
            </a:r>
          </a:p>
          <a:p>
            <a:pPr>
              <a:defRPr/>
            </a:pPr>
            <a:r>
              <a:rPr lang="it-IT" sz="1500" dirty="0"/>
              <a:t>Scienze integrate</a:t>
            </a:r>
          </a:p>
          <a:p>
            <a:pPr>
              <a:defRPr/>
            </a:pPr>
            <a:r>
              <a:rPr lang="it-IT" sz="1500" dirty="0"/>
              <a:t>Educazione civica</a:t>
            </a:r>
            <a:endParaRPr lang="it-IT" altLang="it-IT" sz="1500" b="1" dirty="0">
              <a:latin typeface="+mn-lt"/>
            </a:endParaRPr>
          </a:p>
        </p:txBody>
      </p:sp>
      <p:sp>
        <p:nvSpPr>
          <p:cNvPr id="24583" name="CasellaDiTesto 14">
            <a:extLst>
              <a:ext uri="{FF2B5EF4-FFF2-40B4-BE49-F238E27FC236}">
                <a16:creationId xmlns:a16="http://schemas.microsoft.com/office/drawing/2014/main" id="{4DA04B83-87AC-463D-8424-381592CEF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1664" y="3694510"/>
            <a:ext cx="4677989" cy="21236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it-IT" altLang="it-IT" sz="1500" b="1" dirty="0">
                <a:latin typeface="+mn-lt"/>
              </a:rPr>
              <a:t>DOMANDE CHIAVE</a:t>
            </a:r>
          </a:p>
          <a:p>
            <a:pPr>
              <a:defRPr/>
            </a:pPr>
            <a:r>
              <a:rPr lang="it-IT" sz="1500" b="1" dirty="0"/>
              <a:t>Quali sono i dati fissi e quelli variabili?</a:t>
            </a:r>
          </a:p>
          <a:p>
            <a:pPr>
              <a:defRPr/>
            </a:pPr>
            <a:r>
              <a:rPr lang="it-IT" sz="1500" b="1" dirty="0"/>
              <a:t>Qual è la variabile dipendente e qual è quella indipendente?</a:t>
            </a:r>
          </a:p>
          <a:p>
            <a:pPr>
              <a:defRPr/>
            </a:pPr>
            <a:r>
              <a:rPr lang="it-IT" sz="1500" b="1" dirty="0"/>
              <a:t>Qual è il modello matematico che rappresenta il problema?</a:t>
            </a:r>
          </a:p>
          <a:p>
            <a:pPr>
              <a:defRPr/>
            </a:pPr>
            <a:r>
              <a:rPr lang="it-IT" sz="1500" b="1" dirty="0"/>
              <a:t>Quali informazioni si possono ricavare dalla lettura del grafico?</a:t>
            </a:r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D1C994D8-7FC8-4577-9280-E453DAA92989}"/>
              </a:ext>
            </a:extLst>
          </p:cNvPr>
          <p:cNvSpPr/>
          <p:nvPr/>
        </p:nvSpPr>
        <p:spPr>
          <a:xfrm>
            <a:off x="3358755" y="1988344"/>
            <a:ext cx="2577703" cy="14478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22537" name="CasellaDiTesto 15">
            <a:extLst>
              <a:ext uri="{FF2B5EF4-FFF2-40B4-BE49-F238E27FC236}">
                <a16:creationId xmlns:a16="http://schemas.microsoft.com/office/drawing/2014/main" id="{EA6E98A1-E7F5-40D4-870D-8701F537D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4948" y="2170511"/>
            <a:ext cx="2634853" cy="106182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500" b="1">
                <a:latin typeface="Arial" panose="020B0604020202020204" pitchFamily="34" charset="0"/>
              </a:rPr>
              <a:t>COMPETENZA FOCUS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it-IT" altLang="it-IT" sz="1500" b="1"/>
              <a:t>Analizzare dati e interpretarli sviluppando deduzioni e ragionamenti sugli stessi </a:t>
            </a:r>
          </a:p>
        </p:txBody>
      </p:sp>
      <p:cxnSp>
        <p:nvCxnSpPr>
          <p:cNvPr id="22538" name="AutoShape 2">
            <a:extLst>
              <a:ext uri="{FF2B5EF4-FFF2-40B4-BE49-F238E27FC236}">
                <a16:creationId xmlns:a16="http://schemas.microsoft.com/office/drawing/2014/main" id="{C4BC5563-7B9A-453F-9A25-6773534F590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85248" y="2713435"/>
            <a:ext cx="302419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1A047FB2-02C5-4909-BF2B-0797034E1290}"/>
              </a:ext>
            </a:extLst>
          </p:cNvPr>
          <p:cNvCxnSpPr/>
          <p:nvPr/>
        </p:nvCxnSpPr>
        <p:spPr>
          <a:xfrm>
            <a:off x="4577954" y="1653778"/>
            <a:ext cx="0" cy="27027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035248ED-4D19-469C-A16E-2863A934FE52}"/>
              </a:ext>
            </a:extLst>
          </p:cNvPr>
          <p:cNvCxnSpPr/>
          <p:nvPr/>
        </p:nvCxnSpPr>
        <p:spPr>
          <a:xfrm>
            <a:off x="4577954" y="3359945"/>
            <a:ext cx="0" cy="27027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541" name="Text Box 3">
            <a:extLst>
              <a:ext uri="{FF2B5EF4-FFF2-40B4-BE49-F238E27FC236}">
                <a16:creationId xmlns:a16="http://schemas.microsoft.com/office/drawing/2014/main" id="{FA71EEF5-B6CA-45C9-9A0C-7A8C17E6A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6331" y="372666"/>
            <a:ext cx="68580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Monotype Sorts"/>
              <a:buNone/>
            </a:pPr>
            <a:r>
              <a:rPr lang="it-IT" altLang="it-IT" sz="1350" b="1">
                <a:solidFill>
                  <a:srgbClr val="008000"/>
                </a:solidFill>
                <a:latin typeface="Arial" panose="020B0604020202020204" pitchFamily="34" charset="0"/>
              </a:rPr>
              <a:t>II secondaria superiore – indirizzo tecnico</a:t>
            </a:r>
          </a:p>
        </p:txBody>
      </p:sp>
    </p:spTree>
  </p:cSld>
  <p:clrMapOvr>
    <a:masterClrMapping/>
  </p:clrMapOvr>
  <p:transition spd="slow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1EDABE00-5C20-4837-B6C9-1300EFA84E05}"/>
              </a:ext>
            </a:extLst>
          </p:cNvPr>
          <p:cNvSpPr/>
          <p:nvPr/>
        </p:nvSpPr>
        <p:spPr>
          <a:xfrm>
            <a:off x="1719263" y="1130884"/>
            <a:ext cx="6457174" cy="383521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sz="1350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D1F8804E-FA82-43A9-B8FF-A2C26F584C27}"/>
              </a:ext>
            </a:extLst>
          </p:cNvPr>
          <p:cNvSpPr/>
          <p:nvPr/>
        </p:nvSpPr>
        <p:spPr>
          <a:xfrm>
            <a:off x="2250282" y="1600200"/>
            <a:ext cx="4913710" cy="28622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sz="135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FD87AC73-BC38-4226-B862-FB39E3A76B4F}"/>
              </a:ext>
            </a:extLst>
          </p:cNvPr>
          <p:cNvSpPr/>
          <p:nvPr/>
        </p:nvSpPr>
        <p:spPr>
          <a:xfrm>
            <a:off x="4056460" y="1219201"/>
            <a:ext cx="1500188" cy="55399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1500" b="1" cap="small" dirty="0">
                <a:solidFill>
                  <a:schemeClr val="bg1"/>
                </a:solidFill>
              </a:rPr>
              <a:t>Comprensione del compito</a:t>
            </a:r>
            <a:endParaRPr lang="it-IT" sz="1500" b="1" dirty="0">
              <a:solidFill>
                <a:schemeClr val="bg1"/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C04B034-5088-44FC-8057-285B716F7B03}"/>
              </a:ext>
            </a:extLst>
          </p:cNvPr>
          <p:cNvSpPr/>
          <p:nvPr/>
        </p:nvSpPr>
        <p:spPr>
          <a:xfrm>
            <a:off x="5975747" y="3243263"/>
            <a:ext cx="1657350" cy="32316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1500" b="1" cap="small" dirty="0">
                <a:solidFill>
                  <a:schemeClr val="bg1"/>
                </a:solidFill>
              </a:rPr>
              <a:t>Strategie d’azione</a:t>
            </a:r>
            <a:endParaRPr lang="it-IT" sz="1500" b="1" dirty="0">
              <a:solidFill>
                <a:schemeClr val="bg1"/>
              </a:solidFill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6AD65679-7F1B-4749-936C-CB64C5D4B80D}"/>
              </a:ext>
            </a:extLst>
          </p:cNvPr>
          <p:cNvSpPr/>
          <p:nvPr/>
        </p:nvSpPr>
        <p:spPr>
          <a:xfrm>
            <a:off x="4082653" y="4807744"/>
            <a:ext cx="1527572" cy="32316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1500" b="1" cap="small" dirty="0">
                <a:solidFill>
                  <a:schemeClr val="bg1"/>
                </a:solidFill>
              </a:rPr>
              <a:t>atteggiamento</a:t>
            </a:r>
            <a:endParaRPr lang="it-IT" sz="1500" b="1" dirty="0">
              <a:solidFill>
                <a:schemeClr val="bg1"/>
              </a:solidFill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5459FAEA-61AE-4DAE-B4BF-284E426361F7}"/>
              </a:ext>
            </a:extLst>
          </p:cNvPr>
          <p:cNvSpPr/>
          <p:nvPr/>
        </p:nvSpPr>
        <p:spPr>
          <a:xfrm>
            <a:off x="4002882" y="2180035"/>
            <a:ext cx="1607344" cy="784830"/>
          </a:xfrm>
          <a:prstGeom prst="rect">
            <a:avLst/>
          </a:prstGeom>
          <a:solidFill>
            <a:srgbClr val="008000"/>
          </a:solidFill>
          <a:ln>
            <a:solidFill>
              <a:srgbClr val="00B050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1500" b="1" cap="small" dirty="0">
                <a:solidFill>
                  <a:schemeClr val="bg1"/>
                </a:solidFill>
              </a:rPr>
              <a:t>Padronanza conoscenze/ </a:t>
            </a:r>
            <a:r>
              <a:rPr lang="it-IT" sz="1500" b="1" cap="small" dirty="0" err="1">
                <a:solidFill>
                  <a:schemeClr val="bg1"/>
                </a:solidFill>
              </a:rPr>
              <a:t>abilita’</a:t>
            </a:r>
            <a:endParaRPr lang="it-IT" sz="1500" b="1" dirty="0">
              <a:solidFill>
                <a:schemeClr val="bg1"/>
              </a:solidFill>
            </a:endParaRP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53540D70-8B2B-498D-99D6-4CC3BADED372}"/>
              </a:ext>
            </a:extLst>
          </p:cNvPr>
          <p:cNvSpPr/>
          <p:nvPr/>
        </p:nvSpPr>
        <p:spPr>
          <a:xfrm>
            <a:off x="1980011" y="3227785"/>
            <a:ext cx="1782365" cy="78483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1500" b="1" cap="small" dirty="0">
                <a:solidFill>
                  <a:schemeClr val="bg1"/>
                </a:solidFill>
              </a:rPr>
              <a:t>Autocontrollo del processo di apprendimento</a:t>
            </a:r>
            <a:endParaRPr lang="it-IT" sz="1500" b="1" dirty="0">
              <a:solidFill>
                <a:schemeClr val="bg1"/>
              </a:solidFill>
            </a:endParaRPr>
          </a:p>
        </p:txBody>
      </p:sp>
      <p:sp>
        <p:nvSpPr>
          <p:cNvPr id="23561" name="Text Box 2">
            <a:extLst>
              <a:ext uri="{FF2B5EF4-FFF2-40B4-BE49-F238E27FC236}">
                <a16:creationId xmlns:a16="http://schemas.microsoft.com/office/drawing/2014/main" id="{2F85F5BC-EC78-4638-9B5E-DCFB47F34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9238" y="36926"/>
            <a:ext cx="6113086" cy="300082"/>
          </a:xfrm>
          <a:prstGeom prst="rect">
            <a:avLst/>
          </a:prstGeom>
          <a:solidFill>
            <a:srgbClr val="CC00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350" b="1" dirty="0">
                <a:solidFill>
                  <a:schemeClr val="bg1"/>
                </a:solidFill>
                <a:latin typeface="Arial" panose="020B0604020202020204" pitchFamily="34" charset="0"/>
              </a:rPr>
              <a:t>CLASSE II – AMBITO MATEMATICO : COMPETENZA FOCUS</a:t>
            </a:r>
          </a:p>
        </p:txBody>
      </p:sp>
      <p:sp>
        <p:nvSpPr>
          <p:cNvPr id="23562" name="Rettangolo 2">
            <a:extLst>
              <a:ext uri="{FF2B5EF4-FFF2-40B4-BE49-F238E27FC236}">
                <a16:creationId xmlns:a16="http://schemas.microsoft.com/office/drawing/2014/main" id="{7C29A898-7187-4A51-BDBD-41589F4D6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1962" y="323166"/>
            <a:ext cx="6539023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450"/>
              </a:spcBef>
              <a:buNone/>
            </a:pPr>
            <a:r>
              <a:rPr lang="it-IT" altLang="it-IT" sz="135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Analizzare dati e interpretarli sviluppando deduzioni e ragionamenti sugli stessi anche con l’ausilio di rappresentazioni grafiche, usando consapevolmente gli strumenti di calcolo e le potenzialità offerte da applicazioni specifiche di tipo informatico</a:t>
            </a:r>
            <a:endParaRPr lang="it-IT" altLang="it-IT" sz="1500" b="1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>
            <a:extLst>
              <a:ext uri="{FF2B5EF4-FFF2-40B4-BE49-F238E27FC236}">
                <a16:creationId xmlns:a16="http://schemas.microsoft.com/office/drawing/2014/main" id="{43518714-015F-4510-BB7E-9EED15BB4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5125" y="0"/>
            <a:ext cx="6059924" cy="300082"/>
          </a:xfrm>
          <a:prstGeom prst="rect">
            <a:avLst/>
          </a:prstGeom>
          <a:solidFill>
            <a:srgbClr val="CC00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350" b="1" dirty="0">
                <a:solidFill>
                  <a:schemeClr val="bg1"/>
                </a:solidFill>
                <a:latin typeface="Arial" panose="020B0604020202020204" pitchFamily="34" charset="0"/>
              </a:rPr>
              <a:t>CLASSE II – AMBITO MATEMATICO : COMPETENZA FOCUS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10CB888D-57CD-4F50-9DE0-0B38283F2C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671087"/>
              </p:ext>
            </p:extLst>
          </p:nvPr>
        </p:nvGraphicFramePr>
        <p:xfrm>
          <a:off x="1935125" y="357187"/>
          <a:ext cx="6475227" cy="45720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08973">
                  <a:extLst>
                    <a:ext uri="{9D8B030D-6E8A-4147-A177-3AD203B41FA5}">
                      <a16:colId xmlns:a16="http://schemas.microsoft.com/office/drawing/2014/main" val="1450755313"/>
                    </a:ext>
                  </a:extLst>
                </a:gridCol>
                <a:gridCol w="864361">
                  <a:extLst>
                    <a:ext uri="{9D8B030D-6E8A-4147-A177-3AD203B41FA5}">
                      <a16:colId xmlns:a16="http://schemas.microsoft.com/office/drawing/2014/main" val="1119745074"/>
                    </a:ext>
                  </a:extLst>
                </a:gridCol>
                <a:gridCol w="1724878">
                  <a:extLst>
                    <a:ext uri="{9D8B030D-6E8A-4147-A177-3AD203B41FA5}">
                      <a16:colId xmlns:a16="http://schemas.microsoft.com/office/drawing/2014/main" val="152819050"/>
                    </a:ext>
                  </a:extLst>
                </a:gridCol>
                <a:gridCol w="993111">
                  <a:extLst>
                    <a:ext uri="{9D8B030D-6E8A-4147-A177-3AD203B41FA5}">
                      <a16:colId xmlns:a16="http://schemas.microsoft.com/office/drawing/2014/main" val="892471528"/>
                    </a:ext>
                  </a:extLst>
                </a:gridCol>
                <a:gridCol w="1483904">
                  <a:extLst>
                    <a:ext uri="{9D8B030D-6E8A-4147-A177-3AD203B41FA5}">
                      <a16:colId xmlns:a16="http://schemas.microsoft.com/office/drawing/2014/main" val="292482722"/>
                    </a:ext>
                  </a:extLst>
                </a:gridCol>
              </a:tblGrid>
              <a:tr h="35861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381375" algn="l"/>
                        </a:tabLst>
                      </a:pPr>
                      <a:r>
                        <a:rPr lang="it-IT" sz="1200" b="1" kern="100" dirty="0">
                          <a:effectLst/>
                        </a:rPr>
                        <a:t>   LIVELLI </a:t>
                      </a:r>
                      <a:endParaRPr lang="it-IT" sz="12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3381375" algn="l"/>
                        </a:tabLst>
                      </a:pPr>
                      <a:r>
                        <a:rPr lang="it-IT" sz="1200" b="1" kern="100" dirty="0">
                          <a:effectLst/>
                        </a:rPr>
                        <a:t>DIMENSIONI </a:t>
                      </a:r>
                      <a:endParaRPr lang="it-IT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5" marR="5091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381375" algn="l"/>
                        </a:tabLst>
                      </a:pPr>
                      <a:r>
                        <a:rPr lang="it-IT" sz="1200" b="1" kern="100">
                          <a:effectLst/>
                        </a:rPr>
                        <a:t>INIZIALE</a:t>
                      </a:r>
                      <a:endParaRPr lang="it-IT" sz="1200" b="1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3381375" algn="l"/>
                        </a:tabLst>
                      </a:pPr>
                      <a:r>
                        <a:rPr lang="it-IT" sz="1200" b="1">
                          <a:effectLst/>
                        </a:rPr>
                        <a:t> </a:t>
                      </a:r>
                      <a:endParaRPr lang="it-IT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5" marR="5091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381375" algn="l"/>
                        </a:tabLst>
                      </a:pPr>
                      <a:r>
                        <a:rPr lang="it-IT" sz="1200" b="1" kern="100">
                          <a:effectLst/>
                        </a:rPr>
                        <a:t>BASE</a:t>
                      </a:r>
                      <a:endParaRPr lang="it-IT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5" marR="5091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 kern="100">
                          <a:effectLst/>
                        </a:rPr>
                        <a:t>INTERMEDIO</a:t>
                      </a:r>
                      <a:endParaRPr lang="it-IT" sz="1200" b="1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3381375" algn="l"/>
                        </a:tabLst>
                      </a:pPr>
                      <a:r>
                        <a:rPr lang="it-IT" sz="1200" b="1">
                          <a:effectLst/>
                        </a:rPr>
                        <a:t> </a:t>
                      </a:r>
                      <a:endParaRPr lang="it-IT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5" marR="5091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381375" algn="l"/>
                        </a:tabLst>
                      </a:pPr>
                      <a:r>
                        <a:rPr lang="it-IT" sz="1200" b="1" kern="100">
                          <a:effectLst/>
                        </a:rPr>
                        <a:t>AVANZATO</a:t>
                      </a:r>
                      <a:endParaRPr lang="it-IT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5" marR="50915" marT="0" marB="0"/>
                </a:tc>
                <a:extLst>
                  <a:ext uri="{0D108BD9-81ED-4DB2-BD59-A6C34878D82A}">
                    <a16:rowId xmlns:a16="http://schemas.microsoft.com/office/drawing/2014/main" val="2916026794"/>
                  </a:ext>
                </a:extLst>
              </a:tr>
              <a:tr h="7172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 kern="50">
                          <a:effectLst/>
                        </a:rPr>
                        <a:t>PADRONANZA CONOSCENZE/ABILITA’</a:t>
                      </a:r>
                      <a:endParaRPr lang="it-IT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5" marR="50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5" marR="50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b="1" kern="50">
                          <a:effectLst/>
                        </a:rPr>
                        <a:t>Utilizza conoscenze ed abilità di base proposte.</a:t>
                      </a:r>
                      <a:endParaRPr lang="it-IT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5" marR="50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5" marR="5091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b="1" kern="100">
                          <a:effectLst/>
                        </a:rPr>
                        <a:t>Padroneggia conoscenze ed abilità previste per la classe selezionata.</a:t>
                      </a:r>
                      <a:endParaRPr lang="it-IT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5" marR="50915" marT="0" marB="0"/>
                </a:tc>
                <a:extLst>
                  <a:ext uri="{0D108BD9-81ED-4DB2-BD59-A6C34878D82A}">
                    <a16:rowId xmlns:a16="http://schemas.microsoft.com/office/drawing/2014/main" val="2388940309"/>
                  </a:ext>
                </a:extLst>
              </a:tr>
              <a:tr h="12551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 kern="50">
                          <a:effectLst/>
                        </a:rPr>
                        <a:t>COMPRENSIONE DEL COMPITO</a:t>
                      </a:r>
                      <a:endParaRPr lang="it-IT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5" marR="50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5" marR="50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b="1" kern="50">
                          <a:effectLst/>
                        </a:rPr>
                        <a:t>Riconosce semplici situazioni problematiche, organizza  i dati e li rappresenta, in modo  autonomo.</a:t>
                      </a:r>
                      <a:endParaRPr lang="it-IT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5" marR="50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5" marR="5091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b="1" kern="100">
                          <a:effectLst/>
                        </a:rPr>
                        <a:t>Seleziona le infor-mazioni, analizza e rappresenta i dati in modo dettagliato e diversificato, mo-strando padronanza ed originalità.</a:t>
                      </a:r>
                      <a:endParaRPr lang="it-IT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5" marR="50915" marT="0" marB="0"/>
                </a:tc>
                <a:extLst>
                  <a:ext uri="{0D108BD9-81ED-4DB2-BD59-A6C34878D82A}">
                    <a16:rowId xmlns:a16="http://schemas.microsoft.com/office/drawing/2014/main" val="2499532053"/>
                  </a:ext>
                </a:extLst>
              </a:tr>
              <a:tr h="8965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 kern="50">
                          <a:effectLst/>
                        </a:rPr>
                        <a:t>STRATEGIE D’AZIONE</a:t>
                      </a:r>
                      <a:endParaRPr lang="it-IT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5" marR="50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5" marR="50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b="1" kern="50">
                          <a:effectLst/>
                        </a:rPr>
                        <a:t>Individua ed attiva una strategia risolutiva corretta, in modo parzialmente autonomo.</a:t>
                      </a:r>
                      <a:endParaRPr lang="it-IT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5" marR="50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5" marR="50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381375" algn="l"/>
                        </a:tabLst>
                      </a:pPr>
                      <a:r>
                        <a:rPr lang="it-IT" sz="1200" b="1" kern="50">
                          <a:effectLst/>
                        </a:rPr>
                        <a:t>Individua diverse strategie risolutive ed attiva quella più adeguata,  in modo preciso e corretto</a:t>
                      </a:r>
                      <a:endParaRPr lang="it-IT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5" marR="50915" marT="0" marB="0"/>
                </a:tc>
                <a:extLst>
                  <a:ext uri="{0D108BD9-81ED-4DB2-BD59-A6C34878D82A}">
                    <a16:rowId xmlns:a16="http://schemas.microsoft.com/office/drawing/2014/main" val="1584893868"/>
                  </a:ext>
                </a:extLst>
              </a:tr>
              <a:tr h="7172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 kern="50">
                          <a:effectLst/>
                        </a:rPr>
                        <a:t>AUTOCONTROLLO del PROCESSO DI APPRENDIMENTO </a:t>
                      </a:r>
                      <a:endParaRPr lang="it-IT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5" marR="50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5" marR="50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b="1" kern="50">
                          <a:effectLst/>
                        </a:rPr>
                        <a:t>Guidato è in grado di riflettere sui processi utilizzati.</a:t>
                      </a:r>
                      <a:endParaRPr lang="it-IT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5" marR="50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5" marR="50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381375" algn="l"/>
                        </a:tabLst>
                      </a:pPr>
                      <a:r>
                        <a:rPr lang="it-IT" sz="1200" b="1" kern="100">
                          <a:effectLst/>
                        </a:rPr>
                        <a:t>Riflette e descrive i processi utilizzati confrontando le  strategie più efficaci.</a:t>
                      </a:r>
                      <a:endParaRPr lang="it-IT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5" marR="50915" marT="0" marB="0"/>
                </a:tc>
                <a:extLst>
                  <a:ext uri="{0D108BD9-81ED-4DB2-BD59-A6C34878D82A}">
                    <a16:rowId xmlns:a16="http://schemas.microsoft.com/office/drawing/2014/main" val="397634197"/>
                  </a:ext>
                </a:extLst>
              </a:tr>
              <a:tr h="5379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 kern="50">
                          <a:effectLst/>
                        </a:rPr>
                        <a:t>ATTEGGIAMENTO</a:t>
                      </a:r>
                      <a:endParaRPr lang="it-IT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5" marR="50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5" marR="50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b="1" kern="50">
                          <a:effectLst/>
                        </a:rPr>
                        <a:t>Mostra interesse superficiale e/o settoriale.</a:t>
                      </a:r>
                      <a:endParaRPr lang="it-IT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5" marR="50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5" marR="50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381375" algn="l"/>
                        </a:tabLst>
                      </a:pPr>
                      <a:r>
                        <a:rPr lang="it-IT" sz="1200" b="1" kern="100" dirty="0">
                          <a:effectLst/>
                        </a:rPr>
                        <a:t>Mostra interesse, curiosità e spirito di iniziativa.</a:t>
                      </a:r>
                      <a:endParaRPr lang="it-IT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5" marR="50915" marT="0" marB="0"/>
                </a:tc>
                <a:extLst>
                  <a:ext uri="{0D108BD9-81ED-4DB2-BD59-A6C34878D82A}">
                    <a16:rowId xmlns:a16="http://schemas.microsoft.com/office/drawing/2014/main" val="277163386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C7ADE73A-332C-49AA-A9D3-A06375059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747" y="411586"/>
            <a:ext cx="6147834" cy="449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301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7D6C94AA-BF0B-45E6-AC6A-BFA0A65A54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614739"/>
              </p:ext>
            </p:extLst>
          </p:nvPr>
        </p:nvGraphicFramePr>
        <p:xfrm>
          <a:off x="1488558" y="925033"/>
          <a:ext cx="6512442" cy="381708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512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7088">
                <a:tc>
                  <a:txBody>
                    <a:bodyPr/>
                    <a:lstStyle/>
                    <a:p>
                      <a:r>
                        <a:rPr lang="it-IT" sz="1500" b="1" dirty="0">
                          <a:solidFill>
                            <a:srgbClr val="FF0000"/>
                          </a:solidFill>
                          <a:effectLst/>
                        </a:rPr>
                        <a:t>SITUAZIONE PROBLEMA:  </a:t>
                      </a:r>
                      <a:r>
                        <a:rPr lang="it-IT" sz="1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gruppi devono produrre una presentazione multimediale in cui spiegare il confronto effettuato tra le diverse tariffe dell’energia, ricercate in rete, prevedendo la soluzione migliore tra le diverse opzioni analizzate.</a:t>
                      </a:r>
                    </a:p>
                    <a:p>
                      <a:r>
                        <a:rPr lang="it-IT" sz="1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Gli scopi dell’analisi sono:</a:t>
                      </a:r>
                    </a:p>
                    <a:p>
                      <a:pPr lvl="0"/>
                      <a:r>
                        <a:rPr lang="it-IT" sz="1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comprendere l’evoluzione del mercato libero;</a:t>
                      </a:r>
                    </a:p>
                    <a:p>
                      <a:pPr lvl="0"/>
                      <a:r>
                        <a:rPr lang="it-IT" sz="1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confrontare le tariffe dei gestori in base a esigenze diverse;</a:t>
                      </a:r>
                    </a:p>
                    <a:p>
                      <a:pPr lvl="0"/>
                      <a:r>
                        <a:rPr lang="it-IT" sz="1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scegliere la tariffa più appropriata sulla base delle esigenze proposte.</a:t>
                      </a:r>
                    </a:p>
                    <a:p>
                      <a:r>
                        <a:rPr lang="it-IT" sz="1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presentazione ha lo scopo di orientare ad una scelta consapevole.</a:t>
                      </a:r>
                    </a:p>
                    <a:p>
                      <a:r>
                        <a:rPr lang="it-IT" sz="1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VINCOLI:</a:t>
                      </a:r>
                    </a:p>
                    <a:p>
                      <a:pPr lvl="0"/>
                      <a:r>
                        <a:rPr lang="it-IT" sz="1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docenti individueranno i gestori;</a:t>
                      </a:r>
                    </a:p>
                    <a:p>
                      <a:pPr lvl="0"/>
                      <a:r>
                        <a:rPr lang="it-IT" sz="1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Durata della presentazione: massimo 10 minuti</a:t>
                      </a:r>
                    </a:p>
                    <a:p>
                      <a:r>
                        <a:rPr lang="it-IT" sz="1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RISORSE: Libro di testo, computer.</a:t>
                      </a:r>
                    </a:p>
                    <a:p>
                      <a:r>
                        <a:rPr lang="it-IT" sz="1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CRITERI DI VALUTAZIONE : Chiarezza espositiva ed efficacia della presentazione, correttezza dei contenuti, autonomia e originalità nella risoluzione, capacità di collaborare. </a:t>
                      </a:r>
                    </a:p>
                  </a:txBody>
                  <a:tcPr marL="51437" marR="5143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608" name="Text Box 2">
            <a:extLst>
              <a:ext uri="{FF2B5EF4-FFF2-40B4-BE49-F238E27FC236}">
                <a16:creationId xmlns:a16="http://schemas.microsoft.com/office/drawing/2014/main" id="{D77F1719-4B1D-411E-9EC2-7B8ABEE80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3107" y="85060"/>
            <a:ext cx="6261942" cy="300082"/>
          </a:xfrm>
          <a:prstGeom prst="rect">
            <a:avLst/>
          </a:prstGeom>
          <a:solidFill>
            <a:srgbClr val="CC00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350" b="1" dirty="0">
                <a:solidFill>
                  <a:schemeClr val="bg1"/>
                </a:solidFill>
                <a:latin typeface="Arial" panose="020B0604020202020204" pitchFamily="34" charset="0"/>
              </a:rPr>
              <a:t>CLASSE II – AMBITO MATEMATICO : SITUAZIONE PROBLEMA</a:t>
            </a:r>
          </a:p>
        </p:txBody>
      </p:sp>
    </p:spTree>
  </p:cSld>
  <p:clrMapOvr>
    <a:masterClrMapping/>
  </p:clrMapOvr>
  <p:transition spd="slow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A92BB50D-F3B2-4D6D-AAE2-0ACEF50E26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135857"/>
              </p:ext>
            </p:extLst>
          </p:nvPr>
        </p:nvGraphicFramePr>
        <p:xfrm>
          <a:off x="1903227" y="411958"/>
          <a:ext cx="6591551" cy="44805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687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4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7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DIMENSIONI DELLA COMPETENZA</a:t>
                      </a:r>
                      <a:endParaRPr lang="it-IT" sz="17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37" marR="5143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7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COME SI MANIFESTANO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7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NELLA SITUAZIONE PROBLEMA?</a:t>
                      </a:r>
                      <a:endParaRPr lang="it-IT" sz="17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37" marR="5143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299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7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PADRONANZA CONOSCENZE/ABILITA’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7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Sapere effettuare una ricerca in Internet e rappresentare i dati in Excel;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7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rappresentare una retta data la sua equazione; risolvere sistemi lineari.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438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7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COMPRENSIONE DEL COMPITO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7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Partendo dai dati rilevati dalle offerte analizzate, individuare i parametri e ricavare la rappresentazione grafica adeguata. 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7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STRATEGIE D’AZIONE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7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Saper impostare e risolvere il modello matematico che ottimizza la soluzione.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438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7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AUTOCONTROLLO DEL PROCESSO DI APPRENDIMENTO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7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Confrontare i risultati ottenuti dal modello con casi reali.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418273004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7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ATTEGGIAMENTO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7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Disponibilità e interesse nella ricerca della soluzione del problema.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418991635"/>
                  </a:ext>
                </a:extLst>
              </a:tr>
            </a:tbl>
          </a:graphicData>
        </a:graphic>
      </p:graphicFrame>
      <p:sp>
        <p:nvSpPr>
          <p:cNvPr id="27673" name="Text Box 2">
            <a:extLst>
              <a:ext uri="{FF2B5EF4-FFF2-40B4-BE49-F238E27FC236}">
                <a16:creationId xmlns:a16="http://schemas.microsoft.com/office/drawing/2014/main" id="{DE741E25-C03C-4735-A4D8-4F7A97E80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778" y="21129"/>
            <a:ext cx="6858001" cy="300082"/>
          </a:xfrm>
          <a:prstGeom prst="rect">
            <a:avLst/>
          </a:prstGeom>
          <a:solidFill>
            <a:srgbClr val="CC00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350" b="1">
                <a:solidFill>
                  <a:schemeClr val="bg1"/>
                </a:solidFill>
                <a:latin typeface="Arial" panose="020B0604020202020204" pitchFamily="34" charset="0"/>
              </a:rPr>
              <a:t>CLASSE II – AMBITO MATEMATICO : SITUAZIONE PROBLEMA</a:t>
            </a:r>
          </a:p>
        </p:txBody>
      </p:sp>
    </p:spTree>
  </p:cSld>
  <p:clrMapOvr>
    <a:masterClrMapping/>
  </p:clrMapOvr>
  <p:transition spd="slow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13AF1087-ADFF-4E36-9D4C-5079FD915F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211264"/>
              </p:ext>
            </p:extLst>
          </p:nvPr>
        </p:nvGraphicFramePr>
        <p:xfrm>
          <a:off x="1988288" y="554198"/>
          <a:ext cx="6495859" cy="53644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89119">
                  <a:extLst>
                    <a:ext uri="{9D8B030D-6E8A-4147-A177-3AD203B41FA5}">
                      <a16:colId xmlns:a16="http://schemas.microsoft.com/office/drawing/2014/main" val="618245750"/>
                    </a:ext>
                  </a:extLst>
                </a:gridCol>
                <a:gridCol w="322532">
                  <a:extLst>
                    <a:ext uri="{9D8B030D-6E8A-4147-A177-3AD203B41FA5}">
                      <a16:colId xmlns:a16="http://schemas.microsoft.com/office/drawing/2014/main" val="2938493601"/>
                    </a:ext>
                  </a:extLst>
                </a:gridCol>
                <a:gridCol w="1331117">
                  <a:extLst>
                    <a:ext uri="{9D8B030D-6E8A-4147-A177-3AD203B41FA5}">
                      <a16:colId xmlns:a16="http://schemas.microsoft.com/office/drawing/2014/main" val="1257538122"/>
                    </a:ext>
                  </a:extLst>
                </a:gridCol>
                <a:gridCol w="564563">
                  <a:extLst>
                    <a:ext uri="{9D8B030D-6E8A-4147-A177-3AD203B41FA5}">
                      <a16:colId xmlns:a16="http://schemas.microsoft.com/office/drawing/2014/main" val="4034536907"/>
                    </a:ext>
                  </a:extLst>
                </a:gridCol>
                <a:gridCol w="314192">
                  <a:extLst>
                    <a:ext uri="{9D8B030D-6E8A-4147-A177-3AD203B41FA5}">
                      <a16:colId xmlns:a16="http://schemas.microsoft.com/office/drawing/2014/main" val="1524696203"/>
                    </a:ext>
                  </a:extLst>
                </a:gridCol>
                <a:gridCol w="1086008">
                  <a:extLst>
                    <a:ext uri="{9D8B030D-6E8A-4147-A177-3AD203B41FA5}">
                      <a16:colId xmlns:a16="http://schemas.microsoft.com/office/drawing/2014/main" val="2455849560"/>
                    </a:ext>
                  </a:extLst>
                </a:gridCol>
                <a:gridCol w="861218">
                  <a:extLst>
                    <a:ext uri="{9D8B030D-6E8A-4147-A177-3AD203B41FA5}">
                      <a16:colId xmlns:a16="http://schemas.microsoft.com/office/drawing/2014/main" val="2231484419"/>
                    </a:ext>
                  </a:extLst>
                </a:gridCol>
                <a:gridCol w="663555">
                  <a:extLst>
                    <a:ext uri="{9D8B030D-6E8A-4147-A177-3AD203B41FA5}">
                      <a16:colId xmlns:a16="http://schemas.microsoft.com/office/drawing/2014/main" val="3329013455"/>
                    </a:ext>
                  </a:extLst>
                </a:gridCol>
                <a:gridCol w="663555">
                  <a:extLst>
                    <a:ext uri="{9D8B030D-6E8A-4147-A177-3AD203B41FA5}">
                      <a16:colId xmlns:a16="http://schemas.microsoft.com/office/drawing/2014/main" val="254288015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</a:rPr>
                        <a:t>FASI</a:t>
                      </a:r>
                      <a:endParaRPr lang="it-IT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6" marR="36946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  <a:latin typeface="+mn-lt"/>
                        </a:rPr>
                        <a:t>DIDATTICA IN PRESENZA</a:t>
                      </a:r>
                      <a:endParaRPr lang="it-IT" sz="11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6" marR="36946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DIDATTICA</a:t>
                      </a:r>
                      <a:r>
                        <a:rPr lang="it-IT" sz="1100" b="1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A DISTANZA</a:t>
                      </a:r>
                      <a:endParaRPr lang="it-IT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6" marR="36946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  <a:latin typeface="+mn-lt"/>
                        </a:rPr>
                        <a:t>FOCUS SULLA COMPETENZA</a:t>
                      </a:r>
                      <a:endParaRPr lang="it-IT" sz="11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6" marR="36946" marT="0" marB="0"/>
                </a:tc>
                <a:extLst>
                  <a:ext uri="{0D108BD9-81ED-4DB2-BD59-A6C34878D82A}">
                    <a16:rowId xmlns:a16="http://schemas.microsoft.com/office/drawing/2014/main" val="3923886588"/>
                  </a:ext>
                </a:extLst>
              </a:tr>
              <a:tr h="48011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  <a:latin typeface="+mn-lt"/>
                        </a:rPr>
                        <a:t>TEMPI</a:t>
                      </a:r>
                      <a:endParaRPr lang="it-IT" sz="11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6" marR="369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  <a:latin typeface="+mn-lt"/>
                        </a:rPr>
                        <a:t>ATTIVITA’</a:t>
                      </a:r>
                      <a:endParaRPr lang="it-IT" sz="11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6" marR="369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</a:rPr>
                        <a:t>IND. METODOL.</a:t>
                      </a:r>
                      <a:endParaRPr lang="it-IT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6" marR="369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</a:rPr>
                        <a:t>TEMPI</a:t>
                      </a:r>
                      <a:endParaRPr lang="it-IT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6" marR="369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</a:rPr>
                        <a:t>ATTIVITA’</a:t>
                      </a:r>
                      <a:endParaRPr lang="it-IT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6" marR="369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</a:rPr>
                        <a:t>MODALITA’</a:t>
                      </a:r>
                      <a:endParaRPr lang="it-IT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6" marR="369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</a:rPr>
                        <a:t>WEB TOOLS</a:t>
                      </a:r>
                      <a:endParaRPr lang="it-IT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6" marR="36946" marT="0" marB="0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124743"/>
                  </a:ext>
                </a:extLst>
              </a:tr>
              <a:tr h="48011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</a:rPr>
                        <a:t>CONDIVISIONE DI SENSO</a:t>
                      </a:r>
                      <a:endParaRPr lang="it-IT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6" marR="36946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</a:rPr>
                        <a:t>30’</a:t>
                      </a:r>
                      <a:endParaRPr lang="it-IT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96" marR="10696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</a:rPr>
                        <a:t>Presentazione progetto: “Abbassiamo le bollette”</a:t>
                      </a:r>
                      <a:endParaRPr lang="it-IT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96" marR="10696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</a:rPr>
                        <a:t>Lezione classe intera</a:t>
                      </a:r>
                      <a:endParaRPr lang="it-IT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96" marR="106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</a:rPr>
                        <a:t> </a:t>
                      </a:r>
                      <a:endParaRPr lang="it-IT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6" marR="369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</a:rPr>
                        <a:t> </a:t>
                      </a:r>
                      <a:endParaRPr lang="it-IT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6" marR="369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  <a:latin typeface="+mn-lt"/>
                        </a:rPr>
                        <a:t> </a:t>
                      </a:r>
                      <a:endParaRPr lang="it-IT" sz="11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6" marR="369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  <a:latin typeface="+mn-lt"/>
                        </a:rPr>
                        <a:t> </a:t>
                      </a:r>
                      <a:endParaRPr lang="it-IT" sz="11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6" marR="36946" marT="0" marB="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COMPRENSIONE DEL COMPITO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ATTEGGIAMENTO</a:t>
                      </a:r>
                    </a:p>
                  </a:txBody>
                  <a:tcPr marL="36946" marR="36946" marT="0" marB="0"/>
                </a:tc>
                <a:extLst>
                  <a:ext uri="{0D108BD9-81ED-4DB2-BD59-A6C34878D82A}">
                    <a16:rowId xmlns:a16="http://schemas.microsoft.com/office/drawing/2014/main" val="646537769"/>
                  </a:ext>
                </a:extLst>
              </a:tr>
              <a:tr h="32007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</a:rPr>
                        <a:t> </a:t>
                      </a:r>
                      <a:endParaRPr lang="it-IT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6" marR="369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</a:rPr>
                        <a:t> </a:t>
                      </a:r>
                      <a:endParaRPr lang="it-IT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6" marR="369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</a:rPr>
                        <a:t> </a:t>
                      </a:r>
                      <a:endParaRPr lang="it-IT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6" marR="36946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</a:rPr>
                        <a:t>1h</a:t>
                      </a:r>
                      <a:endParaRPr lang="it-IT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96" marR="10696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</a:rPr>
                        <a:t>Ricerca di diversi piani tariffari</a:t>
                      </a:r>
                      <a:endParaRPr lang="it-IT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96" marR="106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</a:rPr>
                        <a:t> Asincrona individuale</a:t>
                      </a:r>
                      <a:endParaRPr lang="it-IT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6" marR="369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Google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Classroom</a:t>
                      </a:r>
                      <a:endParaRPr lang="it-IT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6" marR="36946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3" marR="49263" marT="0" marB="0"/>
                </a:tc>
                <a:extLst>
                  <a:ext uri="{0D108BD9-81ED-4DB2-BD59-A6C34878D82A}">
                    <a16:rowId xmlns:a16="http://schemas.microsoft.com/office/drawing/2014/main" val="2694790111"/>
                  </a:ext>
                </a:extLst>
              </a:tr>
              <a:tr h="48011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3" marR="49263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</a:rPr>
                        <a:t>1h</a:t>
                      </a:r>
                      <a:endParaRPr lang="it-IT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96" marR="10696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</a:rPr>
                        <a:t>Ricognizione dei risultati della ricerca e scelta condivisa</a:t>
                      </a:r>
                      <a:endParaRPr lang="it-IT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96" marR="10696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</a:rPr>
                        <a:t>Discussione intera classe</a:t>
                      </a:r>
                      <a:endParaRPr lang="it-IT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96" marR="106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6" marR="369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6" marR="369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6" marR="369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6" marR="36946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3" marR="49263" marT="0" marB="0"/>
                </a:tc>
                <a:extLst>
                  <a:ext uri="{0D108BD9-81ED-4DB2-BD59-A6C34878D82A}">
                    <a16:rowId xmlns:a16="http://schemas.microsoft.com/office/drawing/2014/main" val="2325856611"/>
                  </a:ext>
                </a:extLst>
              </a:tr>
              <a:tr h="640146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ALLENAMENTO</a:t>
                      </a:r>
                    </a:p>
                  </a:txBody>
                  <a:tcPr marL="36946" marR="36946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h</a:t>
                      </a:r>
                    </a:p>
                  </a:txBody>
                  <a:tcPr marL="10696" marR="10696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Modelli lineari</a:t>
                      </a:r>
                      <a:r>
                        <a:rPr lang="it-IT" sz="1100" b="1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di risoluzione di problemi e uso del foglio elettronico</a:t>
                      </a:r>
                      <a:endParaRPr lang="it-IT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96" marR="10696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Lezione</a:t>
                      </a:r>
                    </a:p>
                  </a:txBody>
                  <a:tcPr marL="10696" marR="10696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96" marR="10696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96" marR="106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6" marR="369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6" marR="369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PADRONANZA CONOSCENZE/ABIL.</a:t>
                      </a:r>
                    </a:p>
                  </a:txBody>
                  <a:tcPr marL="36946" marR="36946" marT="0" marB="0"/>
                </a:tc>
                <a:extLst>
                  <a:ext uri="{0D108BD9-81ED-4DB2-BD59-A6C34878D82A}">
                    <a16:rowId xmlns:a16="http://schemas.microsoft.com/office/drawing/2014/main" val="963154089"/>
                  </a:ext>
                </a:extLst>
              </a:tr>
              <a:tr h="960218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3" marR="49263" marT="0" marB="0"/>
                </a:tc>
                <a:tc>
                  <a:txBody>
                    <a:bodyPr/>
                    <a:lstStyle/>
                    <a:p>
                      <a:endParaRPr lang="it-IT" sz="1100">
                        <a:latin typeface="+mn-lt"/>
                      </a:endParaRPr>
                    </a:p>
                  </a:txBody>
                  <a:tcPr marL="10696" marR="10696" marT="0" marB="0"/>
                </a:tc>
                <a:tc>
                  <a:txBody>
                    <a:bodyPr/>
                    <a:lstStyle/>
                    <a:p>
                      <a:endParaRPr lang="it-IT" sz="1100" dirty="0">
                        <a:latin typeface="+mn-lt"/>
                      </a:endParaRPr>
                    </a:p>
                  </a:txBody>
                  <a:tcPr marL="10696" marR="10696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96" marR="10696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</a:rPr>
                        <a:t>1h</a:t>
                      </a:r>
                      <a:endParaRPr lang="it-IT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96" marR="10696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</a:rPr>
                        <a:t>Esercizi</a:t>
                      </a:r>
                      <a:r>
                        <a:rPr lang="it-IT" sz="1100" b="1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it-IT" sz="1100" b="1" dirty="0">
                          <a:effectLst/>
                          <a:latin typeface="+mn-lt"/>
                        </a:rPr>
                        <a:t>sulla soluzione di problemi di scelta con modelli lineari  con foglio elettronico</a:t>
                      </a:r>
                      <a:endParaRPr lang="it-IT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96" marR="106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Asincrona</a:t>
                      </a:r>
                      <a:r>
                        <a:rPr lang="it-IT" sz="1100" b="1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individuale</a:t>
                      </a:r>
                      <a:endParaRPr lang="it-IT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6" marR="369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Google </a:t>
                      </a:r>
                      <a:r>
                        <a:rPr lang="it-IT" sz="1100" b="1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Classroom</a:t>
                      </a:r>
                      <a:endParaRPr lang="it-IT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6" marR="369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STRATEGIE D’AZIONE</a:t>
                      </a:r>
                    </a:p>
                  </a:txBody>
                  <a:tcPr marL="36946" marR="36946" marT="0" marB="0"/>
                </a:tc>
                <a:extLst>
                  <a:ext uri="{0D108BD9-81ED-4DB2-BD59-A6C34878D82A}">
                    <a16:rowId xmlns:a16="http://schemas.microsoft.com/office/drawing/2014/main" val="1796440033"/>
                  </a:ext>
                </a:extLst>
              </a:tr>
              <a:tr h="48011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3" marR="49263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</a:rPr>
                        <a:t>1h </a:t>
                      </a:r>
                      <a:endParaRPr lang="it-IT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96" marR="10696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</a:rPr>
                        <a:t>Correzione e commento degli esercizi svolti e caricati in piattaforma</a:t>
                      </a:r>
                      <a:endParaRPr lang="it-IT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96" marR="10696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Lezione dialogata</a:t>
                      </a:r>
                    </a:p>
                  </a:txBody>
                  <a:tcPr marL="10696" marR="106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6" marR="369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6" marR="369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6" marR="369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6" marR="369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CONTROLLO/REGOLAZIONE</a:t>
                      </a:r>
                    </a:p>
                  </a:txBody>
                  <a:tcPr marL="36946" marR="36946" marT="0" marB="0"/>
                </a:tc>
                <a:extLst>
                  <a:ext uri="{0D108BD9-81ED-4DB2-BD59-A6C34878D82A}">
                    <a16:rowId xmlns:a16="http://schemas.microsoft.com/office/drawing/2014/main" val="3304687688"/>
                  </a:ext>
                </a:extLst>
              </a:tr>
              <a:tr h="64014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3" marR="49263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it-IT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96" marR="10696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it-IT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96" marR="10696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it-IT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96" marR="106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h</a:t>
                      </a:r>
                    </a:p>
                  </a:txBody>
                  <a:tcPr marL="36946" marR="369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Video di approfondimento su uso foglio elettronico</a:t>
                      </a:r>
                    </a:p>
                  </a:txBody>
                  <a:tcPr marL="36946" marR="369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Asincrona</a:t>
                      </a:r>
                      <a:r>
                        <a:rPr lang="it-IT" sz="1100" b="1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individuale</a:t>
                      </a:r>
                      <a:endParaRPr lang="it-IT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6" marR="369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Drive</a:t>
                      </a:r>
                    </a:p>
                  </a:txBody>
                  <a:tcPr marL="36946" marR="369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PADRONANZA CONOSCENZE/ABIL</a:t>
                      </a:r>
                    </a:p>
                  </a:txBody>
                  <a:tcPr marL="36946" marR="36946" marT="0" marB="0"/>
                </a:tc>
                <a:extLst>
                  <a:ext uri="{0D108BD9-81ED-4DB2-BD59-A6C34878D82A}">
                    <a16:rowId xmlns:a16="http://schemas.microsoft.com/office/drawing/2014/main" val="2683696213"/>
                  </a:ext>
                </a:extLst>
              </a:tr>
            </a:tbl>
          </a:graphicData>
        </a:graphic>
      </p:graphicFrame>
      <p:sp>
        <p:nvSpPr>
          <p:cNvPr id="29786" name="Text Box 2">
            <a:extLst>
              <a:ext uri="{FF2B5EF4-FFF2-40B4-BE49-F238E27FC236}">
                <a16:creationId xmlns:a16="http://schemas.microsoft.com/office/drawing/2014/main" id="{2D1122CF-C0B7-4767-B379-FC8804936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6146" y="111876"/>
            <a:ext cx="6858001" cy="300082"/>
          </a:xfrm>
          <a:prstGeom prst="rect">
            <a:avLst/>
          </a:prstGeom>
          <a:solidFill>
            <a:srgbClr val="CC00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350" b="1" dirty="0">
                <a:solidFill>
                  <a:schemeClr val="bg1"/>
                </a:solidFill>
                <a:latin typeface="Arial" panose="020B0604020202020204" pitchFamily="34" charset="0"/>
              </a:rPr>
              <a:t>CLASSE II – AMBITO MATEMATICO : ARTICOLAZIONE OPERATIVA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B9D0A0E5-14D6-49F2-B033-F44A8DDD5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919402"/>
              </p:ext>
            </p:extLst>
          </p:nvPr>
        </p:nvGraphicFramePr>
        <p:xfrm>
          <a:off x="1913860" y="411957"/>
          <a:ext cx="6687245" cy="46939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09422">
                  <a:extLst>
                    <a:ext uri="{9D8B030D-6E8A-4147-A177-3AD203B41FA5}">
                      <a16:colId xmlns:a16="http://schemas.microsoft.com/office/drawing/2014/main" val="618245750"/>
                    </a:ext>
                  </a:extLst>
                </a:gridCol>
                <a:gridCol w="332034">
                  <a:extLst>
                    <a:ext uri="{9D8B030D-6E8A-4147-A177-3AD203B41FA5}">
                      <a16:colId xmlns:a16="http://schemas.microsoft.com/office/drawing/2014/main" val="2938493601"/>
                    </a:ext>
                  </a:extLst>
                </a:gridCol>
                <a:gridCol w="1370336">
                  <a:extLst>
                    <a:ext uri="{9D8B030D-6E8A-4147-A177-3AD203B41FA5}">
                      <a16:colId xmlns:a16="http://schemas.microsoft.com/office/drawing/2014/main" val="1257538122"/>
                    </a:ext>
                  </a:extLst>
                </a:gridCol>
                <a:gridCol w="581196">
                  <a:extLst>
                    <a:ext uri="{9D8B030D-6E8A-4147-A177-3AD203B41FA5}">
                      <a16:colId xmlns:a16="http://schemas.microsoft.com/office/drawing/2014/main" val="4034536907"/>
                    </a:ext>
                  </a:extLst>
                </a:gridCol>
                <a:gridCol w="323449">
                  <a:extLst>
                    <a:ext uri="{9D8B030D-6E8A-4147-A177-3AD203B41FA5}">
                      <a16:colId xmlns:a16="http://schemas.microsoft.com/office/drawing/2014/main" val="1524696203"/>
                    </a:ext>
                  </a:extLst>
                </a:gridCol>
                <a:gridCol w="1118005">
                  <a:extLst>
                    <a:ext uri="{9D8B030D-6E8A-4147-A177-3AD203B41FA5}">
                      <a16:colId xmlns:a16="http://schemas.microsoft.com/office/drawing/2014/main" val="2455849560"/>
                    </a:ext>
                  </a:extLst>
                </a:gridCol>
                <a:gridCol w="886593">
                  <a:extLst>
                    <a:ext uri="{9D8B030D-6E8A-4147-A177-3AD203B41FA5}">
                      <a16:colId xmlns:a16="http://schemas.microsoft.com/office/drawing/2014/main" val="2231484419"/>
                    </a:ext>
                  </a:extLst>
                </a:gridCol>
                <a:gridCol w="683105">
                  <a:extLst>
                    <a:ext uri="{9D8B030D-6E8A-4147-A177-3AD203B41FA5}">
                      <a16:colId xmlns:a16="http://schemas.microsoft.com/office/drawing/2014/main" val="3329013455"/>
                    </a:ext>
                  </a:extLst>
                </a:gridCol>
                <a:gridCol w="683105">
                  <a:extLst>
                    <a:ext uri="{9D8B030D-6E8A-4147-A177-3AD203B41FA5}">
                      <a16:colId xmlns:a16="http://schemas.microsoft.com/office/drawing/2014/main" val="254288015"/>
                    </a:ext>
                  </a:extLst>
                </a:gridCol>
              </a:tblGrid>
              <a:tr h="16002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</a:rPr>
                        <a:t>FASI</a:t>
                      </a:r>
                      <a:endParaRPr lang="it-IT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6" marR="36946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  <a:latin typeface="+mn-lt"/>
                        </a:rPr>
                        <a:t>DIDATTICA IN PRESENZA</a:t>
                      </a:r>
                      <a:endParaRPr lang="it-IT" sz="11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6" marR="36946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DIDATTICA</a:t>
                      </a:r>
                      <a:r>
                        <a:rPr lang="it-IT" sz="1100" b="1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A DISTANZA</a:t>
                      </a:r>
                      <a:endParaRPr lang="it-IT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6" marR="36946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  <a:latin typeface="+mn-lt"/>
                        </a:rPr>
                        <a:t>FOCUS SULLA COMPETENZA</a:t>
                      </a:r>
                      <a:endParaRPr lang="it-IT" sz="11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6" marR="36946" marT="0" marB="0"/>
                </a:tc>
                <a:extLst>
                  <a:ext uri="{0D108BD9-81ED-4DB2-BD59-A6C34878D82A}">
                    <a16:rowId xmlns:a16="http://schemas.microsoft.com/office/drawing/2014/main" val="3923886588"/>
                  </a:ext>
                </a:extLst>
              </a:tr>
              <a:tr h="48006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  <a:latin typeface="+mn-lt"/>
                        </a:rPr>
                        <a:t>TEMPI</a:t>
                      </a:r>
                      <a:endParaRPr lang="it-IT" sz="11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6" marR="369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  <a:latin typeface="+mn-lt"/>
                        </a:rPr>
                        <a:t>ATTIVITA’</a:t>
                      </a:r>
                      <a:endParaRPr lang="it-IT" sz="11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6" marR="369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</a:rPr>
                        <a:t>IND. METODOL.</a:t>
                      </a:r>
                      <a:endParaRPr lang="it-IT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6" marR="369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</a:rPr>
                        <a:t>TEMPI</a:t>
                      </a:r>
                      <a:endParaRPr lang="it-IT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6" marR="369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</a:rPr>
                        <a:t>ATTIVITA’</a:t>
                      </a:r>
                      <a:endParaRPr lang="it-IT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6" marR="369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</a:rPr>
                        <a:t>MODALITA’</a:t>
                      </a:r>
                      <a:endParaRPr lang="it-IT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6" marR="369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</a:rPr>
                        <a:t>WEB TOOLS</a:t>
                      </a:r>
                      <a:endParaRPr lang="it-IT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6" marR="36946" marT="0" marB="0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12474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PARTITA</a:t>
                      </a:r>
                    </a:p>
                  </a:txBody>
                  <a:tcPr marL="36946" marR="36946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</a:rPr>
                        <a:t>30’</a:t>
                      </a:r>
                      <a:endParaRPr lang="it-IT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96" marR="10696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</a:rPr>
                        <a:t>Formazione dei gruppi e assegnazione del compito</a:t>
                      </a:r>
                      <a:endParaRPr lang="it-IT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96" marR="10696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Lezione dialogata</a:t>
                      </a:r>
                    </a:p>
                  </a:txBody>
                  <a:tcPr marL="10696" marR="106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6" marR="369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6" marR="369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6" marR="369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6" marR="369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COMPRENSIONE COMPITO</a:t>
                      </a:r>
                    </a:p>
                  </a:txBody>
                  <a:tcPr marL="36946" marR="36946" marT="0" marB="0"/>
                </a:tc>
                <a:extLst>
                  <a:ext uri="{0D108BD9-81ED-4DB2-BD59-A6C34878D82A}">
                    <a16:rowId xmlns:a16="http://schemas.microsoft.com/office/drawing/2014/main" val="107375698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6" marR="36946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96" marR="10696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96" marR="10696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96" marR="10696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</a:rPr>
                        <a:t>1h</a:t>
                      </a:r>
                      <a:endParaRPr lang="it-IT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96" marR="10696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</a:rPr>
                        <a:t>Scelta della strategia e risoluzione del compito</a:t>
                      </a:r>
                      <a:endParaRPr lang="it-IT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96" marR="106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Sincrona</a:t>
                      </a:r>
                      <a:r>
                        <a:rPr lang="it-IT" sz="1100" b="1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Gruppo</a:t>
                      </a:r>
                      <a:endParaRPr lang="it-IT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6" marR="369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Meet</a:t>
                      </a:r>
                      <a:endParaRPr lang="it-IT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6" marR="369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STRATEGIE D’AZIONE</a:t>
                      </a:r>
                    </a:p>
                  </a:txBody>
                  <a:tcPr marL="36946" marR="36946" marT="0" marB="0"/>
                </a:tc>
                <a:extLst>
                  <a:ext uri="{0D108BD9-81ED-4DB2-BD59-A6C34878D82A}">
                    <a16:rowId xmlns:a16="http://schemas.microsoft.com/office/drawing/2014/main" val="234986095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6" marR="36946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h</a:t>
                      </a:r>
                    </a:p>
                  </a:txBody>
                  <a:tcPr marL="10696" marR="10696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Verifica</a:t>
                      </a:r>
                      <a:r>
                        <a:rPr lang="it-IT" sz="1100" b="1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intermedia sul lavoro svolto dai gruppi</a:t>
                      </a:r>
                      <a:endParaRPr lang="it-IT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96" marR="10696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Lezione</a:t>
                      </a:r>
                      <a:r>
                        <a:rPr lang="it-IT" sz="1100" b="1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dialogata</a:t>
                      </a:r>
                      <a:endParaRPr lang="it-IT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96" marR="10696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96" marR="10696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96" marR="106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6" marR="369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6" marR="369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CONTROLLO</a:t>
                      </a:r>
                    </a:p>
                  </a:txBody>
                  <a:tcPr marL="36946" marR="36946" marT="0" marB="0"/>
                </a:tc>
                <a:extLst>
                  <a:ext uri="{0D108BD9-81ED-4DB2-BD59-A6C34878D82A}">
                    <a16:rowId xmlns:a16="http://schemas.microsoft.com/office/drawing/2014/main" val="330699262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6" marR="36946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96" marR="10696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96" marR="10696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96" marR="10696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</a:rPr>
                        <a:t>1h</a:t>
                      </a:r>
                      <a:endParaRPr lang="it-IT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96" marR="10696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</a:rPr>
                        <a:t>Predisposizione della presentazione con commento dei risultati</a:t>
                      </a:r>
                      <a:endParaRPr lang="it-IT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96" marR="106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Sincrona</a:t>
                      </a:r>
                      <a:r>
                        <a:rPr lang="it-IT" sz="1100" b="1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Gruppo</a:t>
                      </a:r>
                      <a:endParaRPr lang="it-IT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6" marR="369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Meet</a:t>
                      </a:r>
                      <a:endParaRPr lang="it-IT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6" marR="369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STRATEGIE D’AZIONE</a:t>
                      </a:r>
                    </a:p>
                  </a:txBody>
                  <a:tcPr marL="36946" marR="36946" marT="0" marB="0"/>
                </a:tc>
                <a:extLst>
                  <a:ext uri="{0D108BD9-81ED-4DB2-BD59-A6C34878D82A}">
                    <a16:rowId xmlns:a16="http://schemas.microsoft.com/office/drawing/2014/main" val="4103111529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RIFLESSIONE</a:t>
                      </a:r>
                    </a:p>
                  </a:txBody>
                  <a:tcPr marL="36946" marR="36946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</a:rPr>
                        <a:t>2</a:t>
                      </a:r>
                      <a:r>
                        <a:rPr lang="it-IT" sz="1100" b="1" baseline="0" dirty="0">
                          <a:effectLst/>
                          <a:latin typeface="+mn-lt"/>
                        </a:rPr>
                        <a:t> h</a:t>
                      </a:r>
                      <a:endParaRPr lang="it-IT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96" marR="10696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</a:rPr>
                        <a:t>Presentazione del lavoro dei gruppi alla classe e discussione relativa alle diverse modalità di soluzione proposte</a:t>
                      </a:r>
                      <a:endParaRPr lang="it-IT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96" marR="10696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96" marR="106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6" marR="369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6" marR="369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6" marR="369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6" marR="36946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CONTROLLO E REGOLAZIONE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ATTEGGIAMENTO</a:t>
                      </a:r>
                    </a:p>
                  </a:txBody>
                  <a:tcPr marL="36946" marR="36946" marT="0" marB="0"/>
                </a:tc>
                <a:extLst>
                  <a:ext uri="{0D108BD9-81ED-4DB2-BD59-A6C34878D82A}">
                    <a16:rowId xmlns:a16="http://schemas.microsoft.com/office/drawing/2014/main" val="3986854374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6" marR="36946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96" marR="10696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96" marR="10696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96" marR="10696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</a:rPr>
                        <a:t>1h</a:t>
                      </a:r>
                      <a:endParaRPr lang="it-IT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96" marR="10696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+mn-lt"/>
                        </a:rPr>
                        <a:t>Compilazione di un report finale di autovalutazione</a:t>
                      </a:r>
                      <a:endParaRPr lang="it-IT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96" marR="106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6" marR="369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6" marR="36946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63" marR="49263" marT="0" marB="0"/>
                </a:tc>
                <a:extLst>
                  <a:ext uri="{0D108BD9-81ED-4DB2-BD59-A6C34878D82A}">
                    <a16:rowId xmlns:a16="http://schemas.microsoft.com/office/drawing/2014/main" val="4043027336"/>
                  </a:ext>
                </a:extLst>
              </a:tr>
            </a:tbl>
          </a:graphicData>
        </a:graphic>
      </p:graphicFrame>
      <p:sp>
        <p:nvSpPr>
          <p:cNvPr id="30806" name="Text Box 2">
            <a:extLst>
              <a:ext uri="{FF2B5EF4-FFF2-40B4-BE49-F238E27FC236}">
                <a16:creationId xmlns:a16="http://schemas.microsoft.com/office/drawing/2014/main" id="{816C5B71-DC9F-4951-9525-6AB7628DA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104" y="37623"/>
            <a:ext cx="6858001" cy="300082"/>
          </a:xfrm>
          <a:prstGeom prst="rect">
            <a:avLst/>
          </a:prstGeom>
          <a:solidFill>
            <a:srgbClr val="CC00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350" b="1" dirty="0">
                <a:solidFill>
                  <a:schemeClr val="bg1"/>
                </a:solidFill>
                <a:latin typeface="Arial" panose="020B0604020202020204" pitchFamily="34" charset="0"/>
              </a:rPr>
              <a:t>CLASSE II – AMBITO MATEMATICO : ARTICOLAZIONE OPERATIVA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>
            <a:extLst>
              <a:ext uri="{FF2B5EF4-FFF2-40B4-BE49-F238E27FC236}">
                <a16:creationId xmlns:a16="http://schemas.microsoft.com/office/drawing/2014/main" id="{DBEEB44B-EC1B-4287-8C5D-C7A374167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3348" y="47314"/>
            <a:ext cx="6624085" cy="300082"/>
          </a:xfrm>
          <a:prstGeom prst="rect">
            <a:avLst/>
          </a:prstGeom>
          <a:solidFill>
            <a:srgbClr val="CC00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350" b="1" dirty="0">
                <a:solidFill>
                  <a:schemeClr val="bg1"/>
                </a:solidFill>
                <a:latin typeface="Arial" panose="020B0604020202020204" pitchFamily="34" charset="0"/>
              </a:rPr>
              <a:t>CLASSE II – AMBITO MATEMATICO : VALUTAZIONE x APPRENDIMENTO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6D5FD9E2-D9B1-4AD5-AC2B-306095EF17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522946"/>
              </p:ext>
            </p:extLst>
          </p:nvPr>
        </p:nvGraphicFramePr>
        <p:xfrm>
          <a:off x="1956390" y="478465"/>
          <a:ext cx="6624085" cy="46177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02011">
                  <a:extLst>
                    <a:ext uri="{9D8B030D-6E8A-4147-A177-3AD203B41FA5}">
                      <a16:colId xmlns:a16="http://schemas.microsoft.com/office/drawing/2014/main" val="3277011385"/>
                    </a:ext>
                  </a:extLst>
                </a:gridCol>
                <a:gridCol w="2016763">
                  <a:extLst>
                    <a:ext uri="{9D8B030D-6E8A-4147-A177-3AD203B41FA5}">
                      <a16:colId xmlns:a16="http://schemas.microsoft.com/office/drawing/2014/main" val="264154304"/>
                    </a:ext>
                  </a:extLst>
                </a:gridCol>
                <a:gridCol w="959944">
                  <a:extLst>
                    <a:ext uri="{9D8B030D-6E8A-4147-A177-3AD203B41FA5}">
                      <a16:colId xmlns:a16="http://schemas.microsoft.com/office/drawing/2014/main" val="253157553"/>
                    </a:ext>
                  </a:extLst>
                </a:gridCol>
                <a:gridCol w="1845367">
                  <a:extLst>
                    <a:ext uri="{9D8B030D-6E8A-4147-A177-3AD203B41FA5}">
                      <a16:colId xmlns:a16="http://schemas.microsoft.com/office/drawing/2014/main" val="3331942112"/>
                    </a:ext>
                  </a:extLst>
                </a:gridCol>
              </a:tblGrid>
              <a:tr h="535711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800" b="1">
                          <a:effectLst/>
                        </a:rPr>
                        <a:t> 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800" b="1">
                          <a:effectLst/>
                        </a:rPr>
                        <a:t>STRUMENTO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800" b="1">
                          <a:effectLst/>
                        </a:rPr>
                        <a:t>TEMPI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800" b="1">
                          <a:effectLst/>
                        </a:rPr>
                        <a:t>MODALITA’ DI IMPIEGO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/>
                </a:tc>
                <a:extLst>
                  <a:ext uri="{0D108BD9-81ED-4DB2-BD59-A6C34878D82A}">
                    <a16:rowId xmlns:a16="http://schemas.microsoft.com/office/drawing/2014/main" val="3041258107"/>
                  </a:ext>
                </a:extLst>
              </a:tr>
              <a:tr h="115443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800" b="1">
                          <a:effectLst/>
                        </a:rPr>
                        <a:t>COSA SA FARE?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800" b="1">
                          <a:effectLst/>
                        </a:rPr>
                        <a:t>Analisi delle prestazioni degli allievi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800" b="1" dirty="0">
                          <a:effectLst/>
                        </a:rPr>
                        <a:t>Rubrica per la valutazione dei</a:t>
                      </a:r>
                      <a:r>
                        <a:rPr lang="it-IT" sz="1800" b="1" baseline="0" dirty="0">
                          <a:effectLst/>
                        </a:rPr>
                        <a:t> prodotti dei gruppi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800" b="1" dirty="0">
                          <a:effectLst/>
                        </a:rPr>
                        <a:t> 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800" b="1" dirty="0">
                          <a:effectLst/>
                        </a:rPr>
                        <a:t>Valutazione da parte dell’insegnante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/>
                </a:tc>
                <a:extLst>
                  <a:ext uri="{0D108BD9-81ED-4DB2-BD59-A6C34878D82A}">
                    <a16:rowId xmlns:a16="http://schemas.microsoft.com/office/drawing/2014/main" val="2395967369"/>
                  </a:ext>
                </a:extLst>
              </a:tr>
              <a:tr h="88011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800" b="1">
                          <a:effectLst/>
                        </a:rPr>
                        <a:t>COME SI VEDE?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800" b="1">
                          <a:effectLst/>
                        </a:rPr>
                        <a:t>Modalità di autovalutazione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800" b="1" dirty="0">
                          <a:effectLst/>
                        </a:rPr>
                        <a:t>Strumento</a:t>
                      </a:r>
                      <a:r>
                        <a:rPr lang="it-IT" sz="1800" b="1" baseline="0" dirty="0">
                          <a:effectLst/>
                        </a:rPr>
                        <a:t> autoriflessivo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800" b="1" dirty="0">
                          <a:effectLst/>
                        </a:rPr>
                        <a:t>15’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800" b="1" dirty="0">
                          <a:effectLst/>
                        </a:rPr>
                        <a:t>Compilazione individuale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/>
                </a:tc>
                <a:extLst>
                  <a:ext uri="{0D108BD9-81ED-4DB2-BD59-A6C34878D82A}">
                    <a16:rowId xmlns:a16="http://schemas.microsoft.com/office/drawing/2014/main" val="4043324822"/>
                  </a:ext>
                </a:extLst>
              </a:tr>
              <a:tr h="197739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800" b="1">
                          <a:effectLst/>
                        </a:rPr>
                        <a:t>COME LO VEDONO GLI ALTRI?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800" b="1">
                          <a:effectLst/>
                        </a:rPr>
                        <a:t>Osservazione dei docenti e valutazione tra pari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800" b="1" dirty="0">
                          <a:effectLst/>
                        </a:rPr>
                        <a:t>Valutazione incrociata</a:t>
                      </a:r>
                      <a:r>
                        <a:rPr lang="it-IT" sz="1800" b="1" baseline="0" dirty="0">
                          <a:effectLst/>
                        </a:rPr>
                        <a:t> sui prodotti dei gruppi tramite scale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800" b="1" dirty="0">
                          <a:effectLst/>
                        </a:rPr>
                        <a:t>30’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800" b="1" dirty="0">
                          <a:effectLst/>
                        </a:rPr>
                        <a:t>Prima valutazione individuale,</a:t>
                      </a:r>
                      <a:r>
                        <a:rPr lang="it-IT" sz="1800" b="1" baseline="0" dirty="0">
                          <a:effectLst/>
                        </a:rPr>
                        <a:t> poi raccolta risultati di classe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/>
                </a:tc>
                <a:extLst>
                  <a:ext uri="{0D108BD9-81ED-4DB2-BD59-A6C34878D82A}">
                    <a16:rowId xmlns:a16="http://schemas.microsoft.com/office/drawing/2014/main" val="3242016459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>
            <a:extLst>
              <a:ext uri="{FF2B5EF4-FFF2-40B4-BE49-F238E27FC236}">
                <a16:creationId xmlns:a16="http://schemas.microsoft.com/office/drawing/2014/main" id="{D1CD363B-E072-4B70-9390-5FEEA5FAC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7926" y="0"/>
            <a:ext cx="6517123" cy="300082"/>
          </a:xfrm>
          <a:prstGeom prst="rect">
            <a:avLst/>
          </a:prstGeom>
          <a:solidFill>
            <a:srgbClr val="CC00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350" b="1" dirty="0">
                <a:solidFill>
                  <a:schemeClr val="bg1"/>
                </a:solidFill>
                <a:latin typeface="Arial" panose="020B0604020202020204" pitchFamily="34" charset="0"/>
              </a:rPr>
              <a:t>CLASSE II – AMBITO MATEMATICO : VALUTAZIONE x APPRENDIMENTO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DE9DC2A8-0D0A-4FEE-8B00-77A6DD7053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755947"/>
              </p:ext>
            </p:extLst>
          </p:nvPr>
        </p:nvGraphicFramePr>
        <p:xfrm>
          <a:off x="1477926" y="733866"/>
          <a:ext cx="6080162" cy="32918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47231">
                  <a:extLst>
                    <a:ext uri="{9D8B030D-6E8A-4147-A177-3AD203B41FA5}">
                      <a16:colId xmlns:a16="http://schemas.microsoft.com/office/drawing/2014/main" val="3147451511"/>
                    </a:ext>
                  </a:extLst>
                </a:gridCol>
                <a:gridCol w="904412">
                  <a:extLst>
                    <a:ext uri="{9D8B030D-6E8A-4147-A177-3AD203B41FA5}">
                      <a16:colId xmlns:a16="http://schemas.microsoft.com/office/drawing/2014/main" val="2999591460"/>
                    </a:ext>
                  </a:extLst>
                </a:gridCol>
                <a:gridCol w="851211">
                  <a:extLst>
                    <a:ext uri="{9D8B030D-6E8A-4147-A177-3AD203B41FA5}">
                      <a16:colId xmlns:a16="http://schemas.microsoft.com/office/drawing/2014/main" val="3031231815"/>
                    </a:ext>
                  </a:extLst>
                </a:gridCol>
                <a:gridCol w="957612">
                  <a:extLst>
                    <a:ext uri="{9D8B030D-6E8A-4147-A177-3AD203B41FA5}">
                      <a16:colId xmlns:a16="http://schemas.microsoft.com/office/drawing/2014/main" val="144513663"/>
                    </a:ext>
                  </a:extLst>
                </a:gridCol>
                <a:gridCol w="919696">
                  <a:extLst>
                    <a:ext uri="{9D8B030D-6E8A-4147-A177-3AD203B41FA5}">
                      <a16:colId xmlns:a16="http://schemas.microsoft.com/office/drawing/2014/main" val="2122358381"/>
                    </a:ext>
                  </a:extLst>
                </a:gridCol>
              </a:tblGrid>
              <a:tr h="266346">
                <a:tc gridSpan="5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800" b="1" dirty="0">
                          <a:effectLst/>
                        </a:rPr>
                        <a:t>VALUTAZIONE TRA PARI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15074"/>
                  </a:ext>
                </a:extLst>
              </a:tr>
              <a:tr h="532731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800" b="1">
                          <a:effectLst/>
                        </a:rPr>
                        <a:t> 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800" b="1">
                          <a:effectLst/>
                        </a:rPr>
                        <a:t>Gruppo 1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800" b="1">
                          <a:effectLst/>
                        </a:rPr>
                        <a:t>Gruppo 2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800" b="1">
                          <a:effectLst/>
                        </a:rPr>
                        <a:t>Gruppo 3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800" b="1">
                          <a:effectLst/>
                        </a:rPr>
                        <a:t>Gruppo 4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330361743"/>
                  </a:ext>
                </a:extLst>
              </a:tr>
              <a:tr h="532731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it-IT" sz="1800" b="1" dirty="0">
                          <a:effectLst/>
                        </a:rPr>
                        <a:t>La comunicazione è chiara? 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800" b="1">
                          <a:effectLst/>
                        </a:rPr>
                        <a:t> 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800" b="1">
                          <a:effectLst/>
                        </a:rPr>
                        <a:t> 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800" b="1">
                          <a:effectLst/>
                        </a:rPr>
                        <a:t> 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800" b="1">
                          <a:effectLst/>
                        </a:rPr>
                        <a:t> 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664451682"/>
                  </a:ext>
                </a:extLst>
              </a:tr>
              <a:tr h="532731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it-IT" sz="1800" b="1" dirty="0">
                          <a:effectLst/>
                        </a:rPr>
                        <a:t>I contenuti e la strategia risolutiva sono corretti?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800" b="1">
                          <a:effectLst/>
                        </a:rPr>
                        <a:t> 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800" b="1">
                          <a:effectLst/>
                        </a:rPr>
                        <a:t> 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800" b="1">
                          <a:effectLst/>
                        </a:rPr>
                        <a:t> 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800" b="1">
                          <a:effectLst/>
                        </a:rPr>
                        <a:t> 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446926398"/>
                  </a:ext>
                </a:extLst>
              </a:tr>
              <a:tr h="799096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it-IT" sz="1800" b="1" dirty="0">
                          <a:effectLst/>
                        </a:rPr>
                        <a:t>Il problema proposto è sviluppato in tutti i suoi aspetti?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800" b="1">
                          <a:effectLst/>
                        </a:rPr>
                        <a:t> 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800" b="1">
                          <a:effectLst/>
                        </a:rPr>
                        <a:t> 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800" b="1">
                          <a:effectLst/>
                        </a:rPr>
                        <a:t> 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800" b="1">
                          <a:effectLst/>
                        </a:rPr>
                        <a:t> 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47009669"/>
                  </a:ext>
                </a:extLst>
              </a:tr>
              <a:tr h="532731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it-IT" sz="1800" b="1" dirty="0">
                          <a:effectLst/>
                        </a:rPr>
                        <a:t>La presentazione è originale?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800" b="1">
                          <a:effectLst/>
                        </a:rPr>
                        <a:t> 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800" b="1">
                          <a:effectLst/>
                        </a:rPr>
                        <a:t> 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800" b="1">
                          <a:effectLst/>
                        </a:rPr>
                        <a:t> 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800" b="1" dirty="0">
                          <a:effectLst/>
                        </a:rPr>
                        <a:t> 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730116384"/>
                  </a:ext>
                </a:extLst>
              </a:tr>
            </a:tbl>
          </a:graphicData>
        </a:graphic>
      </p:graphicFrame>
      <p:sp>
        <p:nvSpPr>
          <p:cNvPr id="32811" name="Rettangolo 5">
            <a:extLst>
              <a:ext uri="{FF2B5EF4-FFF2-40B4-BE49-F238E27FC236}">
                <a16:creationId xmlns:a16="http://schemas.microsoft.com/office/drawing/2014/main" id="{64A6DCA6-9181-4968-A671-16851C598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9220" y="4137423"/>
            <a:ext cx="618886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450"/>
              </a:spcBef>
              <a:spcAft>
                <a:spcPts val="450"/>
              </a:spcAft>
              <a:buNone/>
            </a:pPr>
            <a:r>
              <a:rPr lang="it-IT" altLang="it-IT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Attribuire un punteggio da 1 a 5 dove 1=per niente,                2= insufficiente, 3= sufficiente, 4=buono 5=ottimo</a:t>
            </a:r>
          </a:p>
        </p:txBody>
      </p:sp>
    </p:spTree>
  </p:cSld>
  <p:clrMapOvr>
    <a:masterClrMapping/>
  </p:clrMapOvr>
  <p:transition spd="slow"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>
            <a:extLst>
              <a:ext uri="{FF2B5EF4-FFF2-40B4-BE49-F238E27FC236}">
                <a16:creationId xmlns:a16="http://schemas.microsoft.com/office/drawing/2014/main" id="{53A7CD58-60B7-4FF7-A3A6-C7BFF7AB5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3349" y="116958"/>
            <a:ext cx="6464596" cy="300082"/>
          </a:xfrm>
          <a:prstGeom prst="rect">
            <a:avLst/>
          </a:prstGeom>
          <a:solidFill>
            <a:srgbClr val="CC00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350" b="1" dirty="0">
                <a:solidFill>
                  <a:schemeClr val="bg1"/>
                </a:solidFill>
                <a:latin typeface="Arial" panose="020B0604020202020204" pitchFamily="34" charset="0"/>
              </a:rPr>
              <a:t>CLASSE II – AMBITO MATEMATICO : VALUTAZIONE x APPRENDIMENTO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04C47206-00AE-4181-A3BD-C2E8BBCA41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241675"/>
              </p:ext>
            </p:extLst>
          </p:nvPr>
        </p:nvGraphicFramePr>
        <p:xfrm>
          <a:off x="2190307" y="484667"/>
          <a:ext cx="6337006" cy="46939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112039">
                  <a:extLst>
                    <a:ext uri="{9D8B030D-6E8A-4147-A177-3AD203B41FA5}">
                      <a16:colId xmlns:a16="http://schemas.microsoft.com/office/drawing/2014/main" val="3673818296"/>
                    </a:ext>
                  </a:extLst>
                </a:gridCol>
                <a:gridCol w="628463">
                  <a:extLst>
                    <a:ext uri="{9D8B030D-6E8A-4147-A177-3AD203B41FA5}">
                      <a16:colId xmlns:a16="http://schemas.microsoft.com/office/drawing/2014/main" val="175216738"/>
                    </a:ext>
                  </a:extLst>
                </a:gridCol>
                <a:gridCol w="596504">
                  <a:extLst>
                    <a:ext uri="{9D8B030D-6E8A-4147-A177-3AD203B41FA5}">
                      <a16:colId xmlns:a16="http://schemas.microsoft.com/office/drawing/2014/main" val="3956101981"/>
                    </a:ext>
                  </a:extLst>
                </a:gridCol>
              </a:tblGrid>
              <a:tr h="943766"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800" b="1">
                          <a:effectLst/>
                        </a:rPr>
                        <a:t>AUTOVALUTAZIONE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800" b="1">
                          <a:effectLst/>
                        </a:rPr>
                        <a:t>Dopo avere lavorato in gruppo per la risoluzione del problema proposto valuta il tuo operato sulla base della seguente traccia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0210"/>
                  </a:ext>
                </a:extLst>
              </a:tr>
              <a:tr h="265434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800" b="1">
                          <a:effectLst/>
                        </a:rPr>
                        <a:t> 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800" b="1">
                          <a:effectLst/>
                        </a:rPr>
                        <a:t>SI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800" b="1">
                          <a:effectLst/>
                        </a:rPr>
                        <a:t>NO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extLst>
                  <a:ext uri="{0D108BD9-81ED-4DB2-BD59-A6C34878D82A}">
                    <a16:rowId xmlns:a16="http://schemas.microsoft.com/office/drawing/2014/main" val="3035009049"/>
                  </a:ext>
                </a:extLst>
              </a:tr>
              <a:tr h="530869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800" b="1">
                          <a:effectLst/>
                        </a:rPr>
                        <a:t>Ho collaborato in modo attivo con i miei compagni di gruppo?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800" b="1">
                          <a:effectLst/>
                        </a:rPr>
                        <a:t> 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800" b="1">
                          <a:effectLst/>
                        </a:rPr>
                        <a:t> 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extLst>
                  <a:ext uri="{0D108BD9-81ED-4DB2-BD59-A6C34878D82A}">
                    <a16:rowId xmlns:a16="http://schemas.microsoft.com/office/drawing/2014/main" val="1046719005"/>
                  </a:ext>
                </a:extLst>
              </a:tr>
              <a:tr h="530869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800" b="1">
                          <a:effectLst/>
                        </a:rPr>
                        <a:t>Ho saputo predisporre i materiali necessari per lo svolgimento del lavoro?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800" b="1">
                          <a:effectLst/>
                        </a:rPr>
                        <a:t> 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800" b="1">
                          <a:effectLst/>
                        </a:rPr>
                        <a:t> 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extLst>
                  <a:ext uri="{0D108BD9-81ED-4DB2-BD59-A6C34878D82A}">
                    <a16:rowId xmlns:a16="http://schemas.microsoft.com/office/drawing/2014/main" val="543091588"/>
                  </a:ext>
                </a:extLst>
              </a:tr>
              <a:tr h="796303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800" b="1">
                          <a:effectLst/>
                        </a:rPr>
                        <a:t>Ho trovato delle difficoltà oggettive nello svolgere il mio lavoro? (Tempo limitato/complessità della richiesta/Scarsa documentazione)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800" b="1">
                          <a:effectLst/>
                        </a:rPr>
                        <a:t> 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800" b="1">
                          <a:effectLst/>
                        </a:rPr>
                        <a:t> 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extLst>
                  <a:ext uri="{0D108BD9-81ED-4DB2-BD59-A6C34878D82A}">
                    <a16:rowId xmlns:a16="http://schemas.microsoft.com/office/drawing/2014/main" val="2928892734"/>
                  </a:ext>
                </a:extLst>
              </a:tr>
              <a:tr h="265434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800" b="1">
                          <a:effectLst/>
                        </a:rPr>
                        <a:t>Sarei in grado di affrontare questo lavoro da solo?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800" b="1">
                          <a:effectLst/>
                        </a:rPr>
                        <a:t> 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800" b="1">
                          <a:effectLst/>
                        </a:rPr>
                        <a:t> 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extLst>
                  <a:ext uri="{0D108BD9-81ED-4DB2-BD59-A6C34878D82A}">
                    <a16:rowId xmlns:a16="http://schemas.microsoft.com/office/drawing/2014/main" val="4172215925"/>
                  </a:ext>
                </a:extLst>
              </a:tr>
              <a:tr h="530869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800" b="1" dirty="0">
                          <a:effectLst/>
                        </a:rPr>
                        <a:t>Questa modalità di lavoro mi ha aiutato a comprendere l’argomento?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800" b="1">
                          <a:effectLst/>
                        </a:rPr>
                        <a:t> 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800" b="1" dirty="0">
                          <a:effectLst/>
                        </a:rPr>
                        <a:t> 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extLst>
                  <a:ext uri="{0D108BD9-81ED-4DB2-BD59-A6C34878D82A}">
                    <a16:rowId xmlns:a16="http://schemas.microsoft.com/office/drawing/2014/main" val="1761385669"/>
                  </a:ext>
                </a:extLst>
              </a:tr>
              <a:tr h="678332">
                <a:tc gridSpan="3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Che cosa ho imparato da questo lavoro?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it-IT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tc hMerge="1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it-IT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it-IT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53472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CasellaDiTesto 11">
            <a:extLst>
              <a:ext uri="{FF2B5EF4-FFF2-40B4-BE49-F238E27FC236}">
                <a16:creationId xmlns:a16="http://schemas.microsoft.com/office/drawing/2014/main" id="{47B447B9-DB33-4E1F-8862-8BA8679D3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2386" y="582216"/>
            <a:ext cx="5454253" cy="9417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225"/>
              </a:spcBef>
              <a:buNone/>
              <a:defRPr/>
            </a:pPr>
            <a:r>
              <a:rPr lang="it-IT" altLang="it-IT" sz="1200" b="1" dirty="0">
                <a:latin typeface="+mn-lt"/>
              </a:rPr>
              <a:t>BISOGNI FORMATIVI</a:t>
            </a:r>
          </a:p>
          <a:p>
            <a:pPr>
              <a:defRPr/>
            </a:pPr>
            <a:r>
              <a:rPr lang="it-IT" sz="1200" b="1" dirty="0">
                <a:latin typeface="+mn-lt"/>
              </a:rPr>
              <a:t> Saper interpretare il linguaggio giuridico.</a:t>
            </a:r>
          </a:p>
          <a:p>
            <a:pPr>
              <a:defRPr/>
            </a:pPr>
            <a:r>
              <a:rPr lang="it-IT" sz="1200" b="1" dirty="0">
                <a:latin typeface="+mn-lt"/>
              </a:rPr>
              <a:t>Saper utilizzare un linguaggio tecnico - specialistico</a:t>
            </a:r>
          </a:p>
          <a:p>
            <a:pPr>
              <a:defRPr/>
            </a:pPr>
            <a:r>
              <a:rPr lang="it-IT" sz="1200" b="1" dirty="0">
                <a:latin typeface="+mn-lt"/>
              </a:rPr>
              <a:t>Riuscire ad applicare le normative comunitarie a realtà quotidiane</a:t>
            </a:r>
          </a:p>
        </p:txBody>
      </p:sp>
      <p:sp>
        <p:nvSpPr>
          <p:cNvPr id="26629" name="CasellaDiTesto 12">
            <a:extLst>
              <a:ext uri="{FF2B5EF4-FFF2-40B4-BE49-F238E27FC236}">
                <a16:creationId xmlns:a16="http://schemas.microsoft.com/office/drawing/2014/main" id="{75CD9F4B-C257-4B71-A04A-1CC11E3C1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8275" y="2355057"/>
            <a:ext cx="1782366" cy="904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it-IT" altLang="it-IT" sz="1200" b="1" dirty="0">
                <a:latin typeface="+mj-lt"/>
              </a:rPr>
              <a:t>AMBITO TEMATICO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it-IT" sz="1200" b="1" dirty="0">
                <a:latin typeface="+mj-lt"/>
              </a:rPr>
              <a:t>Lotta Integrata a parassiti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it-IT" sz="1200" b="1" dirty="0">
                <a:latin typeface="+mj-lt"/>
              </a:rPr>
              <a:t>animali e vegetali</a:t>
            </a:r>
          </a:p>
        </p:txBody>
      </p:sp>
      <p:sp>
        <p:nvSpPr>
          <p:cNvPr id="26630" name="CasellaDiTesto 13">
            <a:extLst>
              <a:ext uri="{FF2B5EF4-FFF2-40B4-BE49-F238E27FC236}">
                <a16:creationId xmlns:a16="http://schemas.microsoft.com/office/drawing/2014/main" id="{45EE1483-ADD5-4A60-9E98-A4CC61D2F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2669" y="2118122"/>
            <a:ext cx="1782366" cy="1126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it-IT" altLang="it-IT" sz="1200" b="1" dirty="0">
                <a:latin typeface="+mn-lt"/>
              </a:rPr>
              <a:t>DISCIPLINE COINVOLTE</a:t>
            </a:r>
          </a:p>
          <a:p>
            <a:pPr>
              <a:defRPr/>
            </a:pPr>
            <a:r>
              <a:rPr lang="it-IT" sz="1200" b="1" dirty="0">
                <a:latin typeface="+mn-lt"/>
              </a:rPr>
              <a:t> Biotecnologie agrarie</a:t>
            </a:r>
          </a:p>
          <a:p>
            <a:pPr>
              <a:defRPr/>
            </a:pPr>
            <a:r>
              <a:rPr lang="it-IT" sz="1200" b="1" dirty="0">
                <a:latin typeface="+mn-lt"/>
              </a:rPr>
              <a:t>Produzioni Vegetali</a:t>
            </a:r>
          </a:p>
          <a:p>
            <a:pPr>
              <a:defRPr/>
            </a:pPr>
            <a:r>
              <a:rPr lang="it-IT" sz="1200" b="1" dirty="0">
                <a:latin typeface="+mn-lt"/>
              </a:rPr>
              <a:t>Chimica – Trasforma-zione dei prodotti</a:t>
            </a:r>
          </a:p>
        </p:txBody>
      </p:sp>
      <p:sp>
        <p:nvSpPr>
          <p:cNvPr id="74759" name="CasellaDiTesto 14">
            <a:extLst>
              <a:ext uri="{FF2B5EF4-FFF2-40B4-BE49-F238E27FC236}">
                <a16:creationId xmlns:a16="http://schemas.microsoft.com/office/drawing/2014/main" id="{33B2C31F-AB66-445C-9949-1D274D7C3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8080" y="3761185"/>
            <a:ext cx="5778103" cy="9417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it-IT" altLang="it-IT" sz="1200" b="1" dirty="0">
                <a:latin typeface="+mn-lt"/>
              </a:rPr>
              <a:t>DOMANDE CHIAVE</a:t>
            </a:r>
          </a:p>
          <a:p>
            <a:pPr>
              <a:defRPr/>
            </a:pPr>
            <a:r>
              <a:rPr lang="it-IT" sz="1200" b="1" dirty="0">
                <a:latin typeface="+mn-lt"/>
              </a:rPr>
              <a:t> Su quale parte della pianta è localizzato il danno?</a:t>
            </a:r>
          </a:p>
          <a:p>
            <a:pPr>
              <a:defRPr/>
            </a:pPr>
            <a:r>
              <a:rPr lang="it-IT" sz="1200" b="1" dirty="0">
                <a:latin typeface="+mn-lt"/>
              </a:rPr>
              <a:t> Quale organismo vivente può causare tale danno?</a:t>
            </a:r>
          </a:p>
          <a:p>
            <a:pPr>
              <a:defRPr/>
            </a:pPr>
            <a:r>
              <a:rPr lang="it-IT" sz="1200" b="1" dirty="0">
                <a:latin typeface="+mn-lt"/>
              </a:rPr>
              <a:t> Si è nelle condizioni economiche e di rischio biologico per intervenire?</a:t>
            </a:r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9B1B0620-1A64-4658-9ECE-686E93D5F686}"/>
              </a:ext>
            </a:extLst>
          </p:cNvPr>
          <p:cNvSpPr/>
          <p:nvPr/>
        </p:nvSpPr>
        <p:spPr>
          <a:xfrm>
            <a:off x="3442099" y="1882380"/>
            <a:ext cx="2430065" cy="140136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 sz="1350"/>
          </a:p>
        </p:txBody>
      </p:sp>
      <p:sp>
        <p:nvSpPr>
          <p:cNvPr id="23561" name="CasellaDiTesto 15">
            <a:extLst>
              <a:ext uri="{FF2B5EF4-FFF2-40B4-BE49-F238E27FC236}">
                <a16:creationId xmlns:a16="http://schemas.microsoft.com/office/drawing/2014/main" id="{451BAAE5-9018-4D5A-BD20-EBD6017E3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0692" y="2072879"/>
            <a:ext cx="2153840" cy="105259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it-IT" altLang="it-IT" sz="1200" b="1" dirty="0">
                <a:latin typeface="+mn-lt"/>
              </a:rPr>
              <a:t>COMPETENZA FOCUS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it-IT" sz="1200" b="1" dirty="0">
                <a:latin typeface="+mn-lt"/>
              </a:rPr>
              <a:t>Interpretare ed applicare le normative comunitarie, nazionali e regionali, relative alle attività agricole integrate</a:t>
            </a:r>
            <a:endParaRPr lang="it-IT" altLang="it-IT" sz="1200" b="1" dirty="0">
              <a:latin typeface="+mn-lt"/>
            </a:endParaRPr>
          </a:p>
        </p:txBody>
      </p:sp>
      <p:cxnSp>
        <p:nvCxnSpPr>
          <p:cNvPr id="34824" name="AutoShape 2">
            <a:extLst>
              <a:ext uri="{FF2B5EF4-FFF2-40B4-BE49-F238E27FC236}">
                <a16:creationId xmlns:a16="http://schemas.microsoft.com/office/drawing/2014/main" id="{AF9FDD2E-BA87-4E82-A25C-ED00F78ADC6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62626" y="2662238"/>
            <a:ext cx="302419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DDE5BBFC-33E7-4BFC-85B0-8F44265AD45C}"/>
              </a:ext>
            </a:extLst>
          </p:cNvPr>
          <p:cNvCxnSpPr/>
          <p:nvPr/>
        </p:nvCxnSpPr>
        <p:spPr>
          <a:xfrm>
            <a:off x="4657725" y="1612108"/>
            <a:ext cx="0" cy="27027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CAC57038-5ED4-4A24-8036-75DF60A6E724}"/>
              </a:ext>
            </a:extLst>
          </p:cNvPr>
          <p:cNvCxnSpPr/>
          <p:nvPr/>
        </p:nvCxnSpPr>
        <p:spPr>
          <a:xfrm>
            <a:off x="4697016" y="3381376"/>
            <a:ext cx="0" cy="27027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827" name="Text Box 2">
            <a:extLst>
              <a:ext uri="{FF2B5EF4-FFF2-40B4-BE49-F238E27FC236}">
                <a16:creationId xmlns:a16="http://schemas.microsoft.com/office/drawing/2014/main" id="{FA6220D9-7719-4A68-B325-E903435E9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7048" y="0"/>
            <a:ext cx="6858001" cy="300082"/>
          </a:xfrm>
          <a:prstGeom prst="rect">
            <a:avLst/>
          </a:prstGeom>
          <a:solidFill>
            <a:srgbClr val="CC00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it-IT" altLang="it-IT" sz="1350" b="1">
                <a:solidFill>
                  <a:schemeClr val="bg1"/>
                </a:solidFill>
                <a:latin typeface="Arial" panose="020B0604020202020204" pitchFamily="34" charset="0"/>
              </a:rPr>
              <a:t>IV SUPERIORE:  IDEA PROGETTUALE</a:t>
            </a:r>
          </a:p>
        </p:txBody>
      </p:sp>
      <p:cxnSp>
        <p:nvCxnSpPr>
          <p:cNvPr id="34828" name="AutoShape 2">
            <a:extLst>
              <a:ext uri="{FF2B5EF4-FFF2-40B4-BE49-F238E27FC236}">
                <a16:creationId xmlns:a16="http://schemas.microsoft.com/office/drawing/2014/main" id="{935706C7-8C1C-44D2-B331-742033FF23F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20642" y="2583656"/>
            <a:ext cx="302419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slow"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>
            <a:extLst>
              <a:ext uri="{FF2B5EF4-FFF2-40B4-BE49-F238E27FC236}">
                <a16:creationId xmlns:a16="http://schemas.microsoft.com/office/drawing/2014/main" id="{EC36551D-2DD5-4794-BD42-016B0B9C4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7048" y="0"/>
            <a:ext cx="6858001" cy="300082"/>
          </a:xfrm>
          <a:prstGeom prst="rect">
            <a:avLst/>
          </a:prstGeom>
          <a:solidFill>
            <a:srgbClr val="CC00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it-IT" altLang="it-IT" sz="1350" b="1" dirty="0">
                <a:solidFill>
                  <a:schemeClr val="bg1"/>
                </a:solidFill>
                <a:latin typeface="Arial" panose="020B0604020202020204" pitchFamily="34" charset="0"/>
              </a:rPr>
              <a:t>IV SUPERIORE :  RUBRICA VALUTATIVA E SITUAZIONE PROBLEMA</a:t>
            </a: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96E5193A-4F71-49A0-AD49-B3922B9409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309339"/>
              </p:ext>
            </p:extLst>
          </p:nvPr>
        </p:nvGraphicFramePr>
        <p:xfrm>
          <a:off x="1225155" y="309564"/>
          <a:ext cx="6697266" cy="268727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14156">
                  <a:extLst>
                    <a:ext uri="{9D8B030D-6E8A-4147-A177-3AD203B41FA5}">
                      <a16:colId xmlns:a16="http://schemas.microsoft.com/office/drawing/2014/main" val="2542554740"/>
                    </a:ext>
                  </a:extLst>
                </a:gridCol>
                <a:gridCol w="312621">
                  <a:extLst>
                    <a:ext uri="{9D8B030D-6E8A-4147-A177-3AD203B41FA5}">
                      <a16:colId xmlns:a16="http://schemas.microsoft.com/office/drawing/2014/main" val="2961155312"/>
                    </a:ext>
                  </a:extLst>
                </a:gridCol>
                <a:gridCol w="324062">
                  <a:extLst>
                    <a:ext uri="{9D8B030D-6E8A-4147-A177-3AD203B41FA5}">
                      <a16:colId xmlns:a16="http://schemas.microsoft.com/office/drawing/2014/main" val="4249433264"/>
                    </a:ext>
                  </a:extLst>
                </a:gridCol>
                <a:gridCol w="378071">
                  <a:extLst>
                    <a:ext uri="{9D8B030D-6E8A-4147-A177-3AD203B41FA5}">
                      <a16:colId xmlns:a16="http://schemas.microsoft.com/office/drawing/2014/main" val="1548525933"/>
                    </a:ext>
                  </a:extLst>
                </a:gridCol>
                <a:gridCol w="4268356">
                  <a:extLst>
                    <a:ext uri="{9D8B030D-6E8A-4147-A177-3AD203B41FA5}">
                      <a16:colId xmlns:a16="http://schemas.microsoft.com/office/drawing/2014/main" val="4016869157"/>
                    </a:ext>
                  </a:extLst>
                </a:gridCol>
              </a:tblGrid>
              <a:tr h="1641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381375" algn="l"/>
                        </a:tabLst>
                      </a:pPr>
                      <a:r>
                        <a:rPr lang="it-IT" sz="1100" b="1" kern="100" dirty="0">
                          <a:effectLst/>
                        </a:rPr>
                        <a:t>DIMENSIONI </a:t>
                      </a: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3" marR="514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381375" algn="l"/>
                        </a:tabLst>
                      </a:pPr>
                      <a:r>
                        <a:rPr lang="it-IT" sz="1100" b="1" kern="100" dirty="0">
                          <a:effectLst/>
                        </a:rPr>
                        <a:t>INI</a:t>
                      </a: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3" marR="514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381375" algn="l"/>
                        </a:tabLst>
                      </a:pPr>
                      <a:r>
                        <a:rPr lang="it-IT" sz="1100" b="1" kern="100" dirty="0">
                          <a:effectLst/>
                        </a:rPr>
                        <a:t>BAS</a:t>
                      </a: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3" marR="514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kern="100" dirty="0">
                          <a:effectLst/>
                        </a:rPr>
                        <a:t>INT</a:t>
                      </a:r>
                      <a:endParaRPr lang="it-IT" sz="1100" b="1" dirty="0">
                        <a:effectLst/>
                      </a:endParaRPr>
                    </a:p>
                  </a:txBody>
                  <a:tcPr marL="51443" marR="514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381375" algn="l"/>
                        </a:tabLst>
                      </a:pPr>
                      <a:r>
                        <a:rPr lang="it-IT" sz="1100" b="1" kern="100" dirty="0">
                          <a:effectLst/>
                        </a:rPr>
                        <a:t>AVANZATO</a:t>
                      </a: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3" marR="51443" marT="0" marB="0"/>
                </a:tc>
                <a:extLst>
                  <a:ext uri="{0D108BD9-81ED-4DB2-BD59-A6C34878D82A}">
                    <a16:rowId xmlns:a16="http://schemas.microsoft.com/office/drawing/2014/main" val="2865107"/>
                  </a:ext>
                </a:extLst>
              </a:tr>
              <a:tr h="3668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b="1" kern="50" dirty="0">
                          <a:effectLst/>
                        </a:rPr>
                        <a:t>Padronanza conoscenze e abilità</a:t>
                      </a:r>
                      <a:endParaRPr lang="it-IT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3" marR="514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kern="50">
                          <a:effectLst/>
                        </a:rPr>
                        <a:t> </a:t>
                      </a:r>
                      <a:endParaRPr lang="it-IT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3" marR="514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kern="50">
                          <a:effectLst/>
                        </a:rPr>
                        <a:t> </a:t>
                      </a:r>
                      <a:endParaRPr lang="it-IT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3" marR="514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kern="50">
                          <a:effectLst/>
                        </a:rPr>
                        <a:t> </a:t>
                      </a:r>
                      <a:endParaRPr lang="it-IT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3" marR="51443" marT="0" marB="0"/>
                </a:tc>
                <a:tc>
                  <a:txBody>
                    <a:bodyPr/>
                    <a:lstStyle/>
                    <a:p>
                      <a:r>
                        <a:rPr lang="it-IT" sz="11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Utilizza con sicurezza e proprietà le conoscenze e le abilità richieste per il corretto svolgimento dell'attività.</a:t>
                      </a: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3" marR="51443" marT="0" marB="0"/>
                </a:tc>
                <a:extLst>
                  <a:ext uri="{0D108BD9-81ED-4DB2-BD59-A6C34878D82A}">
                    <a16:rowId xmlns:a16="http://schemas.microsoft.com/office/drawing/2014/main" val="3585114546"/>
                  </a:ext>
                </a:extLst>
              </a:tr>
              <a:tr h="3668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b="1" kern="100" dirty="0">
                          <a:effectLst/>
                        </a:rPr>
                        <a:t>Analisi della situa-zione problema</a:t>
                      </a:r>
                      <a:endParaRPr lang="it-IT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3" marR="514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kern="50" dirty="0">
                          <a:effectLst/>
                        </a:rPr>
                        <a:t> </a:t>
                      </a:r>
                      <a:endParaRPr lang="it-IT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3" marR="514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kern="50">
                          <a:effectLst/>
                        </a:rPr>
                        <a:t> </a:t>
                      </a:r>
                      <a:endParaRPr lang="it-IT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3" marR="514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kern="50">
                          <a:effectLst/>
                        </a:rPr>
                        <a:t> </a:t>
                      </a:r>
                      <a:endParaRPr lang="it-IT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3" marR="51443" marT="0" marB="0"/>
                </a:tc>
                <a:tc>
                  <a:txBody>
                    <a:bodyPr/>
                    <a:lstStyle/>
                    <a:p>
                      <a:r>
                        <a:rPr lang="it-IT" sz="11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Individua rapidamente e in autonomia la situazione problema</a:t>
                      </a: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3" marR="51443" marT="0" marB="0"/>
                </a:tc>
                <a:extLst>
                  <a:ext uri="{0D108BD9-81ED-4DB2-BD59-A6C34878D82A}">
                    <a16:rowId xmlns:a16="http://schemas.microsoft.com/office/drawing/2014/main" val="3400263866"/>
                  </a:ext>
                </a:extLst>
              </a:tr>
              <a:tr h="4815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b="1" kern="50" dirty="0">
                          <a:effectLst/>
                        </a:rPr>
                        <a:t>Attivazione</a:t>
                      </a:r>
                      <a:r>
                        <a:rPr lang="it-IT" sz="1200" b="1" kern="50" baseline="0" dirty="0">
                          <a:effectLst/>
                        </a:rPr>
                        <a:t> </a:t>
                      </a:r>
                      <a:r>
                        <a:rPr lang="it-IT" sz="1200" b="1" kern="50" dirty="0">
                          <a:effectLst/>
                        </a:rPr>
                        <a:t>di strategie d’azione</a:t>
                      </a:r>
                      <a:endParaRPr lang="it-IT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3" marR="514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kern="50">
                          <a:effectLst/>
                        </a:rPr>
                        <a:t> </a:t>
                      </a:r>
                      <a:endParaRPr lang="it-IT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3" marR="514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kern="50">
                          <a:effectLst/>
                        </a:rPr>
                        <a:t> </a:t>
                      </a:r>
                      <a:endParaRPr lang="it-IT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3" marR="514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kern="50" dirty="0">
                          <a:effectLst/>
                        </a:rPr>
                        <a:t> </a:t>
                      </a:r>
                      <a:endParaRPr lang="it-IT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3" marR="51443" marT="0" marB="0"/>
                </a:tc>
                <a:tc>
                  <a:txBody>
                    <a:bodyPr/>
                    <a:lstStyle/>
                    <a:p>
                      <a:r>
                        <a:rPr lang="it-IT" sz="11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Analizza le soluzioni disponibili, elaborando rapidamente la strategia di azione più corretta</a:t>
                      </a:r>
                    </a:p>
                    <a:p>
                      <a:r>
                        <a:rPr lang="it-IT" sz="11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dimostrando autonomia e originalità</a:t>
                      </a: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3" marR="51443" marT="0" marB="0"/>
                </a:tc>
                <a:extLst>
                  <a:ext uri="{0D108BD9-81ED-4DB2-BD59-A6C34878D82A}">
                    <a16:rowId xmlns:a16="http://schemas.microsoft.com/office/drawing/2014/main" val="1075498376"/>
                  </a:ext>
                </a:extLst>
              </a:tr>
              <a:tr h="550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b="1" kern="50" dirty="0">
                          <a:effectLst/>
                        </a:rPr>
                        <a:t>Controllo e regolazione del processo</a:t>
                      </a:r>
                      <a:endParaRPr lang="it-IT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3" marR="514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kern="50">
                          <a:effectLst/>
                        </a:rPr>
                        <a:t> </a:t>
                      </a:r>
                      <a:endParaRPr lang="it-IT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3" marR="514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kern="50">
                          <a:effectLst/>
                        </a:rPr>
                        <a:t> </a:t>
                      </a:r>
                      <a:endParaRPr lang="it-IT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3" marR="514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kern="50">
                          <a:effectLst/>
                        </a:rPr>
                        <a:t> </a:t>
                      </a:r>
                      <a:endParaRPr lang="it-IT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3" marR="51443" marT="0" marB="0"/>
                </a:tc>
                <a:tc>
                  <a:txBody>
                    <a:bodyPr/>
                    <a:lstStyle/>
                    <a:p>
                      <a:r>
                        <a:rPr lang="it-IT" sz="11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 orienta in modo consapevole nel percorso di analisi</a:t>
                      </a:r>
                    </a:p>
                    <a:p>
                      <a:r>
                        <a:rPr lang="it-IT" sz="11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organizzando materiali, fonti e strumenti, gestendo tempi e spazi in modo adeguato.</a:t>
                      </a: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3" marR="51443" marT="0" marB="0"/>
                </a:tc>
                <a:extLst>
                  <a:ext uri="{0D108BD9-81ED-4DB2-BD59-A6C34878D82A}">
                    <a16:rowId xmlns:a16="http://schemas.microsoft.com/office/drawing/2014/main" val="2351900473"/>
                  </a:ext>
                </a:extLst>
              </a:tr>
              <a:tr h="550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b="1" kern="50" dirty="0">
                          <a:effectLst/>
                        </a:rPr>
                        <a:t>Atteggiamento positivo e collaborativo</a:t>
                      </a:r>
                      <a:endParaRPr lang="it-IT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3" marR="514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kern="50">
                          <a:effectLst/>
                        </a:rPr>
                        <a:t> </a:t>
                      </a:r>
                      <a:endParaRPr lang="it-IT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3" marR="514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kern="50">
                          <a:effectLst/>
                        </a:rPr>
                        <a:t> </a:t>
                      </a:r>
                      <a:endParaRPr lang="it-IT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3" marR="514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kern="50">
                          <a:effectLst/>
                        </a:rPr>
                        <a:t> </a:t>
                      </a:r>
                      <a:endParaRPr lang="it-IT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3" marR="51443" marT="0" marB="0"/>
                </a:tc>
                <a:tc>
                  <a:txBody>
                    <a:bodyPr/>
                    <a:lstStyle/>
                    <a:p>
                      <a:r>
                        <a:rPr lang="it-IT" sz="11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E' sempre pronto a rivedere il proprio elaborato, sforzandosi di migliorarlo. Sa lavorare in gruppo</a:t>
                      </a:r>
                    </a:p>
                    <a:p>
                      <a:r>
                        <a:rPr lang="it-IT" sz="11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 collaborare tra pari</a:t>
                      </a:r>
                      <a:r>
                        <a:rPr lang="it-IT" sz="1100" b="1" dirty="0">
                          <a:effectLst/>
                        </a:rPr>
                        <a:t>.</a:t>
                      </a:r>
                      <a:endParaRPr lang="it-IT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3" marR="51443" marT="0" marB="0"/>
                </a:tc>
                <a:extLst>
                  <a:ext uri="{0D108BD9-81ED-4DB2-BD59-A6C34878D82A}">
                    <a16:rowId xmlns:a16="http://schemas.microsoft.com/office/drawing/2014/main" val="3389208726"/>
                  </a:ext>
                </a:extLst>
              </a:tr>
            </a:tbl>
          </a:graphicData>
        </a:graphic>
      </p:graphicFrame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02D19733-EF81-4F8A-8841-861CACAFBE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727630"/>
              </p:ext>
            </p:extLst>
          </p:nvPr>
        </p:nvGraphicFramePr>
        <p:xfrm>
          <a:off x="1297781" y="2813448"/>
          <a:ext cx="6697266" cy="22835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97266">
                  <a:extLst>
                    <a:ext uri="{9D8B030D-6E8A-4147-A177-3AD203B41FA5}">
                      <a16:colId xmlns:a16="http://schemas.microsoft.com/office/drawing/2014/main" val="600878441"/>
                    </a:ext>
                  </a:extLst>
                </a:gridCol>
              </a:tblGrid>
              <a:tr h="22645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it-IT" sz="1200" b="1" cap="all" baseline="0" dirty="0">
                          <a:effectLst/>
                        </a:rPr>
                        <a:t>Situazione problema</a:t>
                      </a:r>
                    </a:p>
                    <a:p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Gli alunni verranno divisi in gruppi omogenei tra loro ma disomogenei al loro interno. I docenti consegneranno ad ogni gruppo del materiale fotografico con immagini di colture cerealicole e/o arboree in cui sia evidente un danno da fitofago, con breve descrizione delle dimensioni dell'appezzamento colpito, età e distanza tra gli impianti. Gli studenti, sulla base delle loro conoscenze pregresse, dovranno</a:t>
                      </a:r>
                    </a:p>
                    <a:p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identificare il fitofago</a:t>
                      </a:r>
                    </a:p>
                    <a:p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sviluppare la migliore strategia di difesa nella logica della lotta integrata</a:t>
                      </a:r>
                    </a:p>
                    <a:p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cercare nell'azienda scolastica una forma di patologia simile a quella in esame</a:t>
                      </a:r>
                    </a:p>
                    <a:p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Ogni gruppo presenterà il proprio lavoro mediante presentazione </a:t>
                      </a:r>
                      <a:r>
                        <a:rPr lang="it-IT" sz="12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power</a:t>
                      </a:r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point</a:t>
                      </a:r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all'intera classe della durata di dieci minuti.</a:t>
                      </a:r>
                    </a:p>
                    <a:p>
                      <a:r>
                        <a:rPr lang="it-IT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 valutazione terrà conto della correttezza dell'analisi, della capacità collaborativa e dell'esposizione del lavoro prodotto</a:t>
                      </a:r>
                      <a:endParaRPr lang="it-IT" sz="1200" b="1" dirty="0">
                        <a:effectLst/>
                      </a:endParaRPr>
                    </a:p>
                  </a:txBody>
                  <a:tcPr marL="32015" marR="3201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24489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>
            <a:extLst>
              <a:ext uri="{FF2B5EF4-FFF2-40B4-BE49-F238E27FC236}">
                <a16:creationId xmlns:a16="http://schemas.microsoft.com/office/drawing/2014/main" id="{49126D6B-37E9-4295-BB66-210CDAFA1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7048" y="0"/>
            <a:ext cx="6858001" cy="300082"/>
          </a:xfrm>
          <a:prstGeom prst="rect">
            <a:avLst/>
          </a:prstGeom>
          <a:solidFill>
            <a:srgbClr val="CC00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it-IT" altLang="it-IT" sz="1350" b="1">
                <a:solidFill>
                  <a:schemeClr val="bg1"/>
                </a:solidFill>
                <a:latin typeface="Arial" panose="020B0604020202020204" pitchFamily="34" charset="0"/>
              </a:rPr>
              <a:t>IV SUPERIORE :  ARTICOLAZIONE OPERATIVA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4404D546-A1CC-4FAA-8689-EA8A9C933BF1}"/>
              </a:ext>
            </a:extLst>
          </p:cNvPr>
          <p:cNvGraphicFramePr>
            <a:graphicFrameLocks noGrp="1"/>
          </p:cNvGraphicFramePr>
          <p:nvPr/>
        </p:nvGraphicFramePr>
        <p:xfrm>
          <a:off x="1240633" y="325041"/>
          <a:ext cx="6650833" cy="479464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58356">
                  <a:extLst>
                    <a:ext uri="{9D8B030D-6E8A-4147-A177-3AD203B41FA5}">
                      <a16:colId xmlns:a16="http://schemas.microsoft.com/office/drawing/2014/main" val="407342624"/>
                    </a:ext>
                  </a:extLst>
                </a:gridCol>
                <a:gridCol w="492470">
                  <a:extLst>
                    <a:ext uri="{9D8B030D-6E8A-4147-A177-3AD203B41FA5}">
                      <a16:colId xmlns:a16="http://schemas.microsoft.com/office/drawing/2014/main" val="987041819"/>
                    </a:ext>
                  </a:extLst>
                </a:gridCol>
                <a:gridCol w="1671966">
                  <a:extLst>
                    <a:ext uri="{9D8B030D-6E8A-4147-A177-3AD203B41FA5}">
                      <a16:colId xmlns:a16="http://schemas.microsoft.com/office/drawing/2014/main" val="3216020754"/>
                    </a:ext>
                  </a:extLst>
                </a:gridCol>
                <a:gridCol w="672179">
                  <a:extLst>
                    <a:ext uri="{9D8B030D-6E8A-4147-A177-3AD203B41FA5}">
                      <a16:colId xmlns:a16="http://schemas.microsoft.com/office/drawing/2014/main" val="1524732315"/>
                    </a:ext>
                  </a:extLst>
                </a:gridCol>
                <a:gridCol w="353794">
                  <a:extLst>
                    <a:ext uri="{9D8B030D-6E8A-4147-A177-3AD203B41FA5}">
                      <a16:colId xmlns:a16="http://schemas.microsoft.com/office/drawing/2014/main" val="370189302"/>
                    </a:ext>
                  </a:extLst>
                </a:gridCol>
                <a:gridCol w="257967">
                  <a:extLst>
                    <a:ext uri="{9D8B030D-6E8A-4147-A177-3AD203B41FA5}">
                      <a16:colId xmlns:a16="http://schemas.microsoft.com/office/drawing/2014/main" val="31665399"/>
                    </a:ext>
                  </a:extLst>
                </a:gridCol>
                <a:gridCol w="1223344">
                  <a:extLst>
                    <a:ext uri="{9D8B030D-6E8A-4147-A177-3AD203B41FA5}">
                      <a16:colId xmlns:a16="http://schemas.microsoft.com/office/drawing/2014/main" val="97107338"/>
                    </a:ext>
                  </a:extLst>
                </a:gridCol>
                <a:gridCol w="732632">
                  <a:extLst>
                    <a:ext uri="{9D8B030D-6E8A-4147-A177-3AD203B41FA5}">
                      <a16:colId xmlns:a16="http://schemas.microsoft.com/office/drawing/2014/main" val="357336644"/>
                    </a:ext>
                  </a:extLst>
                </a:gridCol>
                <a:gridCol w="588125">
                  <a:extLst>
                    <a:ext uri="{9D8B030D-6E8A-4147-A177-3AD203B41FA5}">
                      <a16:colId xmlns:a16="http://schemas.microsoft.com/office/drawing/2014/main" val="1377661198"/>
                    </a:ext>
                  </a:extLst>
                </a:gridCol>
              </a:tblGrid>
              <a:tr h="18288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+mn-lt"/>
                        </a:rPr>
                        <a:t>FASI</a:t>
                      </a:r>
                      <a:endParaRPr lang="it-IT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6" marR="16336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+mn-lt"/>
                        </a:rPr>
                        <a:t>DIDATTICA IN PRESENZA</a:t>
                      </a:r>
                      <a:endParaRPr lang="it-IT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6" marR="16336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+mn-lt"/>
                        </a:rPr>
                        <a:t>DIDATTICA A DISTANZA</a:t>
                      </a:r>
                      <a:endParaRPr lang="it-IT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6" marR="16336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n-lt"/>
                        </a:rPr>
                        <a:t>FOCUS SULLA COMPET</a:t>
                      </a:r>
                      <a:endParaRPr lang="it-IT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6" marR="16336" marT="0" marB="0"/>
                </a:tc>
                <a:extLst>
                  <a:ext uri="{0D108BD9-81ED-4DB2-BD59-A6C34878D82A}">
                    <a16:rowId xmlns:a16="http://schemas.microsoft.com/office/drawing/2014/main" val="4227887509"/>
                  </a:ext>
                </a:extLst>
              </a:tr>
              <a:tr h="36576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+mn-lt"/>
                        </a:rPr>
                        <a:t>TEMPI</a:t>
                      </a:r>
                      <a:endParaRPr lang="it-IT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6" marR="16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n-lt"/>
                        </a:rPr>
                        <a:t>ATTIVITA’</a:t>
                      </a:r>
                      <a:endParaRPr lang="it-IT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6" marR="16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n-lt"/>
                        </a:rPr>
                        <a:t>INDICAZ. METODOL</a:t>
                      </a:r>
                      <a:endParaRPr lang="it-IT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6" marR="16336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+mn-lt"/>
                        </a:rPr>
                        <a:t>TEMPI</a:t>
                      </a:r>
                      <a:endParaRPr lang="it-IT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6" marR="16336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+mn-lt"/>
                        </a:rPr>
                        <a:t>ATTIVITA’</a:t>
                      </a:r>
                      <a:endParaRPr lang="it-IT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6" marR="16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+mn-lt"/>
                        </a:rPr>
                        <a:t>WEB TOOLS</a:t>
                      </a:r>
                      <a:endParaRPr lang="it-IT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6" marR="16336" marT="0" marB="0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010871"/>
                  </a:ext>
                </a:extLst>
              </a:tr>
              <a:tr h="12801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n-lt"/>
                        </a:rPr>
                        <a:t>CONDI-VISIONE DI SENSO</a:t>
                      </a:r>
                      <a:endParaRPr lang="it-IT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6" marR="16336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200" b="0" i="0" u="none" strike="noStrike" baseline="0" dirty="0">
                          <a:latin typeface="+mn-lt"/>
                        </a:rPr>
                        <a:t>Biotecnologie</a:t>
                      </a:r>
                    </a:p>
                    <a:p>
                      <a:pPr algn="l"/>
                      <a:r>
                        <a:rPr lang="it-IT" sz="1200" b="0" i="0" u="none" strike="noStrike" baseline="0" dirty="0">
                          <a:latin typeface="+mn-lt"/>
                        </a:rPr>
                        <a:t>Agrarie</a:t>
                      </a:r>
                    </a:p>
                    <a:p>
                      <a:pPr algn="l"/>
                      <a:endParaRPr lang="it-IT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6" marR="16336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200" b="0" i="0" u="none" strike="noStrike" baseline="0" dirty="0">
                          <a:latin typeface="+mn-lt"/>
                        </a:rPr>
                        <a:t>Visione, e successiva</a:t>
                      </a:r>
                    </a:p>
                    <a:p>
                      <a:pPr algn="l"/>
                      <a:r>
                        <a:rPr lang="it-IT" sz="1200" b="0" i="0" u="none" strike="noStrike" baseline="0" dirty="0">
                          <a:latin typeface="+mn-lt"/>
                        </a:rPr>
                        <a:t>discussione, di</a:t>
                      </a:r>
                    </a:p>
                    <a:p>
                      <a:pPr algn="l"/>
                      <a:r>
                        <a:rPr lang="it-IT" sz="1200" b="0" i="0" u="none" strike="noStrike" baseline="0" dirty="0">
                          <a:latin typeface="+mn-lt"/>
                        </a:rPr>
                        <a:t>video da piattaforme web sull'importanza e sull'applicazione</a:t>
                      </a:r>
                    </a:p>
                    <a:p>
                      <a:pPr algn="l"/>
                      <a:r>
                        <a:rPr lang="it-IT" sz="1200" b="0" i="0" u="none" strike="noStrike" baseline="0" dirty="0">
                          <a:latin typeface="+mn-lt"/>
                        </a:rPr>
                        <a:t>della lotta integrata in agricoltura</a:t>
                      </a:r>
                      <a:endParaRPr lang="it-IT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6" marR="1633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i="0" u="none" strike="noStrike" baseline="0" dirty="0">
                          <a:latin typeface="+mn-lt"/>
                        </a:rPr>
                        <a:t>Video</a:t>
                      </a:r>
                    </a:p>
                    <a:p>
                      <a:pPr algn="ctr"/>
                      <a:r>
                        <a:rPr lang="it-IT" sz="1200" b="0" i="0" u="none" strike="noStrike" baseline="0" dirty="0">
                          <a:latin typeface="+mn-lt"/>
                        </a:rPr>
                        <a:t>Brain </a:t>
                      </a:r>
                      <a:r>
                        <a:rPr lang="it-IT" sz="1200" b="0" i="0" u="none" strike="noStrike" baseline="0" dirty="0" err="1">
                          <a:latin typeface="+mn-lt"/>
                        </a:rPr>
                        <a:t>Storming</a:t>
                      </a:r>
                      <a:endParaRPr lang="it-IT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6" marR="16336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lang="it-IT" sz="120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alternativa, possibilità di svolgerla a distanza</a:t>
                      </a:r>
                      <a:endParaRPr lang="it-IT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6" marR="16336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784" marR="21784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784" marR="217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ANALISI</a:t>
                      </a:r>
                      <a:r>
                        <a:rPr lang="it-IT" sz="120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DELLA SITUAZIONE PROBLEMA</a:t>
                      </a:r>
                      <a:endParaRPr lang="it-IT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6" marR="16336" marT="0" marB="0"/>
                </a:tc>
                <a:extLst>
                  <a:ext uri="{0D108BD9-81ED-4DB2-BD59-A6C34878D82A}">
                    <a16:rowId xmlns:a16="http://schemas.microsoft.com/office/drawing/2014/main" val="2802235523"/>
                  </a:ext>
                </a:extLst>
              </a:tr>
              <a:tr h="914415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n-lt"/>
                        </a:rPr>
                        <a:t>ALLENA MENTO</a:t>
                      </a:r>
                      <a:endParaRPr lang="it-IT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6" marR="1633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6" marR="16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6" marR="16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6" marR="16336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200" b="0" i="0" u="none" strike="noStrike" baseline="0" dirty="0">
                          <a:latin typeface="+mn-lt"/>
                        </a:rPr>
                        <a:t>2h</a:t>
                      </a:r>
                    </a:p>
                    <a:p>
                      <a:pPr algn="l"/>
                      <a:r>
                        <a:rPr lang="it-IT" sz="1200" b="0" i="0" u="none" strike="noStrike" baseline="0" dirty="0" err="1">
                          <a:latin typeface="+mn-lt"/>
                        </a:rPr>
                        <a:t>Produz</a:t>
                      </a:r>
                      <a:r>
                        <a:rPr lang="it-IT" sz="1200" b="0" i="0" u="none" strike="noStrike" baseline="0" dirty="0">
                          <a:latin typeface="+mn-lt"/>
                        </a:rPr>
                        <a:t>.</a:t>
                      </a:r>
                    </a:p>
                    <a:p>
                      <a:pPr algn="l"/>
                      <a:r>
                        <a:rPr lang="it-IT" sz="1200" b="0" i="0" u="none" strike="noStrike" baseline="0" dirty="0">
                          <a:latin typeface="+mn-lt"/>
                        </a:rPr>
                        <a:t>vegetale</a:t>
                      </a:r>
                      <a:endParaRPr lang="it-IT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6" marR="16336" marT="0" marB="0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it-IT" sz="1200" b="0" i="0" u="none" strike="noStrike" baseline="0" dirty="0">
                          <a:latin typeface="+mn-lt"/>
                        </a:rPr>
                        <a:t>Ripasso delle </a:t>
                      </a:r>
                      <a:r>
                        <a:rPr lang="it-IT" sz="1200" b="0" i="0" u="none" strike="noStrike" baseline="0" dirty="0" err="1">
                          <a:latin typeface="+mn-lt"/>
                        </a:rPr>
                        <a:t>princi</a:t>
                      </a:r>
                      <a:r>
                        <a:rPr lang="it-IT" sz="1200" b="0" i="0" u="none" strike="noStrike" baseline="0" dirty="0">
                          <a:latin typeface="+mn-lt"/>
                        </a:rPr>
                        <a:t>-pali caratteristiche</a:t>
                      </a:r>
                    </a:p>
                    <a:p>
                      <a:pPr algn="l"/>
                      <a:r>
                        <a:rPr lang="it-IT" sz="1200" b="0" i="0" u="none" strike="noStrike" baseline="0" dirty="0">
                          <a:latin typeface="+mn-lt"/>
                        </a:rPr>
                        <a:t>biologiche dei cereali e delle più comuni colture arboree</a:t>
                      </a:r>
                      <a:endParaRPr lang="it-IT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6" marR="16336" marT="0" marB="0"/>
                </a:tc>
                <a:tc hMerge="1">
                  <a:txBody>
                    <a:bodyPr/>
                    <a:lstStyle/>
                    <a:p>
                      <a:pPr algn="l"/>
                      <a:endParaRPr lang="it-IT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784" marR="21784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200" b="0" i="0" u="none" strike="noStrike" baseline="0" dirty="0">
                          <a:latin typeface="+mn-lt"/>
                        </a:rPr>
                        <a:t>Materiale</a:t>
                      </a:r>
                    </a:p>
                    <a:p>
                      <a:pPr algn="l"/>
                      <a:r>
                        <a:rPr lang="it-IT" sz="1200" b="0" i="0" u="none" strike="noStrike" baseline="0" dirty="0">
                          <a:latin typeface="+mn-lt"/>
                        </a:rPr>
                        <a:t>Libro di testo</a:t>
                      </a:r>
                    </a:p>
                    <a:p>
                      <a:pPr algn="l"/>
                      <a:r>
                        <a:rPr lang="it-IT" sz="1200" b="0" i="0" u="none" strike="noStrike" baseline="0" dirty="0">
                          <a:latin typeface="+mn-lt"/>
                        </a:rPr>
                        <a:t>Internet</a:t>
                      </a:r>
                      <a:endParaRPr lang="it-IT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6" marR="16336" marT="0" marB="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n-lt"/>
                        </a:rPr>
                        <a:t> PADRONANZA CONOSCENZE E ABILITA’</a:t>
                      </a:r>
                      <a:endParaRPr lang="it-IT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6" marR="16336" marT="0" marB="0"/>
                </a:tc>
                <a:extLst>
                  <a:ext uri="{0D108BD9-81ED-4DB2-BD59-A6C34878D82A}">
                    <a16:rowId xmlns:a16="http://schemas.microsoft.com/office/drawing/2014/main" val="45988525"/>
                  </a:ext>
                </a:extLst>
              </a:tr>
              <a:tr h="1136987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784" marR="21784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200" b="0" i="0" u="none" strike="noStrike" baseline="0" dirty="0">
                          <a:latin typeface="+mn-lt"/>
                        </a:rPr>
                        <a:t>2h</a:t>
                      </a:r>
                    </a:p>
                    <a:p>
                      <a:pPr algn="l"/>
                      <a:r>
                        <a:rPr lang="it-IT" sz="1200" b="0" i="0" u="none" strike="noStrike" baseline="0" dirty="0" err="1">
                          <a:latin typeface="+mn-lt"/>
                        </a:rPr>
                        <a:t>Biotecno</a:t>
                      </a:r>
                      <a:endParaRPr lang="it-IT" sz="1200" b="0" i="0" u="none" strike="noStrike" baseline="0" dirty="0">
                        <a:latin typeface="+mn-lt"/>
                      </a:endParaRPr>
                    </a:p>
                    <a:p>
                      <a:pPr algn="l"/>
                      <a:r>
                        <a:rPr lang="it-IT" sz="1200" b="0" i="0" u="none" strike="noStrike" baseline="0" dirty="0" err="1">
                          <a:latin typeface="+mn-lt"/>
                        </a:rPr>
                        <a:t>logie</a:t>
                      </a:r>
                      <a:endParaRPr lang="it-IT" sz="1200" b="0" i="0" u="none" strike="noStrike" baseline="0" dirty="0">
                        <a:latin typeface="+mn-lt"/>
                      </a:endParaRPr>
                    </a:p>
                    <a:p>
                      <a:pPr algn="l"/>
                      <a:r>
                        <a:rPr lang="it-IT" sz="1200" b="0" i="0" u="none" strike="noStrike" baseline="0" dirty="0">
                          <a:latin typeface="+mn-lt"/>
                        </a:rPr>
                        <a:t>Agrarie</a:t>
                      </a:r>
                    </a:p>
                  </a:txBody>
                  <a:tcPr marL="16336" marR="16336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200" b="0" i="0" u="none" strike="noStrike" baseline="0" dirty="0">
                          <a:latin typeface="+mn-lt"/>
                        </a:rPr>
                        <a:t>Caratteristiche generali dei fitofagi, </a:t>
                      </a:r>
                      <a:r>
                        <a:rPr lang="it-IT" sz="1200" b="0" i="0" u="none" strike="noStrike" baseline="0" dirty="0" err="1">
                          <a:latin typeface="+mn-lt"/>
                        </a:rPr>
                        <a:t>anticritto</a:t>
                      </a:r>
                      <a:r>
                        <a:rPr lang="it-IT" sz="1200" b="0" i="0" u="none" strike="noStrike" baseline="0" dirty="0">
                          <a:latin typeface="+mn-lt"/>
                        </a:rPr>
                        <a:t>-gamici e insetticidi, linee guida della comunità europea in merito alla lotta integrata</a:t>
                      </a:r>
                      <a:endParaRPr lang="it-IT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6" marR="16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Lezione e messa</a:t>
                      </a:r>
                      <a:r>
                        <a:rPr lang="it-IT" sz="120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 disposizione materiale</a:t>
                      </a:r>
                      <a:endParaRPr lang="it-IT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6" marR="16336" marT="0" marB="0"/>
                </a:tc>
                <a:tc>
                  <a:txBody>
                    <a:bodyPr/>
                    <a:lstStyle/>
                    <a:p>
                      <a:pPr algn="l"/>
                      <a:endParaRPr lang="it-IT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6" marR="16336" marT="0" marB="0"/>
                </a:tc>
                <a:tc gridSpan="2">
                  <a:txBody>
                    <a:bodyPr/>
                    <a:lstStyle/>
                    <a:p>
                      <a:pPr algn="l"/>
                      <a:endParaRPr lang="it-IT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6" marR="16336" marT="0" marB="0"/>
                </a:tc>
                <a:tc hMerge="1">
                  <a:txBody>
                    <a:bodyPr/>
                    <a:lstStyle/>
                    <a:p>
                      <a:pPr algn="l"/>
                      <a:endParaRPr lang="it-IT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784" marR="21784" marT="0" marB="0"/>
                </a:tc>
                <a:tc>
                  <a:txBody>
                    <a:bodyPr/>
                    <a:lstStyle/>
                    <a:p>
                      <a:pPr algn="l"/>
                      <a:endParaRPr lang="it-IT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6" marR="16336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784" marR="21784" marT="0" marB="0"/>
                </a:tc>
                <a:extLst>
                  <a:ext uri="{0D108BD9-81ED-4DB2-BD59-A6C34878D82A}">
                    <a16:rowId xmlns:a16="http://schemas.microsoft.com/office/drawing/2014/main" val="2985941511"/>
                  </a:ext>
                </a:extLst>
              </a:tr>
              <a:tr h="914415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784" marR="21784" marT="0" marB="0"/>
                </a:tc>
                <a:tc>
                  <a:txBody>
                    <a:bodyPr/>
                    <a:lstStyle/>
                    <a:p>
                      <a:pPr algn="l"/>
                      <a:endParaRPr lang="it-IT" sz="1200" b="0" i="0" u="none" strike="noStrike" baseline="0" dirty="0">
                        <a:latin typeface="+mn-lt"/>
                      </a:endParaRPr>
                    </a:p>
                  </a:txBody>
                  <a:tcPr marL="16336" marR="16336" marT="0" marB="0"/>
                </a:tc>
                <a:tc>
                  <a:txBody>
                    <a:bodyPr/>
                    <a:lstStyle/>
                    <a:p>
                      <a:pPr algn="l"/>
                      <a:endParaRPr lang="it-IT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6" marR="16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6" marR="16336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200" b="0" i="0" u="none" strike="noStrike" baseline="0" dirty="0">
                          <a:latin typeface="+mn-lt"/>
                        </a:rPr>
                        <a:t>2 h</a:t>
                      </a:r>
                    </a:p>
                    <a:p>
                      <a:pPr algn="l"/>
                      <a:r>
                        <a:rPr lang="it-IT" sz="1200" b="0" i="0" u="none" strike="noStrike" baseline="0" dirty="0">
                          <a:latin typeface="+mn-lt"/>
                        </a:rPr>
                        <a:t>Chimica</a:t>
                      </a:r>
                    </a:p>
                    <a:p>
                      <a:pPr algn="l"/>
                      <a:endParaRPr lang="it-IT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6" marR="16336" marT="0" marB="0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it-IT" sz="1200" b="0" i="0" u="none" strike="noStrike" baseline="0" dirty="0">
                          <a:latin typeface="+mn-lt"/>
                        </a:rPr>
                        <a:t>Trasformazione dei prodotti. Ripasso dei principali composti</a:t>
                      </a:r>
                    </a:p>
                    <a:p>
                      <a:pPr algn="l"/>
                      <a:r>
                        <a:rPr lang="it-IT" sz="1200" b="0" i="0" u="none" strike="noStrike" baseline="0" dirty="0">
                          <a:latin typeface="+mn-lt"/>
                        </a:rPr>
                        <a:t>organici di interesse in ambito biologico</a:t>
                      </a:r>
                      <a:endParaRPr lang="it-IT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6" marR="16336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200" b="0" i="0" u="none" strike="noStrike" baseline="0" dirty="0">
                          <a:latin typeface="+mn-lt"/>
                        </a:rPr>
                        <a:t>Materiale</a:t>
                      </a:r>
                    </a:p>
                    <a:p>
                      <a:pPr algn="l"/>
                      <a:r>
                        <a:rPr lang="it-IT" sz="1200" b="0" i="0" u="none" strike="noStrike" baseline="0" dirty="0">
                          <a:latin typeface="+mn-lt"/>
                        </a:rPr>
                        <a:t>Libro di testo</a:t>
                      </a:r>
                    </a:p>
                    <a:p>
                      <a:pPr algn="l"/>
                      <a:r>
                        <a:rPr lang="it-IT" sz="1200" b="0" i="0" u="none" strike="noStrike" baseline="0" dirty="0">
                          <a:latin typeface="+mn-lt"/>
                        </a:rPr>
                        <a:t>Internet</a:t>
                      </a:r>
                    </a:p>
                  </a:txBody>
                  <a:tcPr marL="16336" marR="16336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784" marR="21784" marT="0" marB="0"/>
                </a:tc>
                <a:extLst>
                  <a:ext uri="{0D108BD9-81ED-4DB2-BD59-A6C34878D82A}">
                    <a16:rowId xmlns:a16="http://schemas.microsoft.com/office/drawing/2014/main" val="232585894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ttangolo 9">
            <a:extLst>
              <a:ext uri="{FF2B5EF4-FFF2-40B4-BE49-F238E27FC236}">
                <a16:creationId xmlns:a16="http://schemas.microsoft.com/office/drawing/2014/main" id="{1EBA4321-FA95-4B8F-B3A5-C48D477BD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758474"/>
            <a:ext cx="197167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350" b="1" dirty="0">
                <a:solidFill>
                  <a:srgbClr val="0070C0"/>
                </a:solidFill>
                <a:latin typeface="Arial" panose="020B0604020202020204" pitchFamily="34" charset="0"/>
              </a:rPr>
              <a:t>COMPRENSIONE PROFONDA</a:t>
            </a:r>
          </a:p>
        </p:txBody>
      </p:sp>
      <p:sp>
        <p:nvSpPr>
          <p:cNvPr id="26628" name="Rettangolo 9">
            <a:extLst>
              <a:ext uri="{FF2B5EF4-FFF2-40B4-BE49-F238E27FC236}">
                <a16:creationId xmlns:a16="http://schemas.microsoft.com/office/drawing/2014/main" id="{25BF0110-7F9C-4539-A298-0D73E1AC9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532" y="439342"/>
            <a:ext cx="4131469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350" b="1" dirty="0">
                <a:solidFill>
                  <a:srgbClr val="0070C0"/>
                </a:solidFill>
                <a:latin typeface="Arial" panose="020B0604020202020204" pitchFamily="34" charset="0"/>
              </a:rPr>
              <a:t>CAPACITA’ DI COMPRENDERE IL SENSO E TRASFERIRE I PROPRI APPRENDIMENTI NEI CONTESTI DI VITA</a:t>
            </a:r>
          </a:p>
        </p:txBody>
      </p:sp>
      <p:sp>
        <p:nvSpPr>
          <p:cNvPr id="26629" name="Rettangolo 9">
            <a:extLst>
              <a:ext uri="{FF2B5EF4-FFF2-40B4-BE49-F238E27FC236}">
                <a16:creationId xmlns:a16="http://schemas.microsoft.com/office/drawing/2014/main" id="{47D290EC-E728-428E-BBEB-62D173590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1" y="2312194"/>
            <a:ext cx="232171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350" b="1">
                <a:solidFill>
                  <a:srgbClr val="0070C0"/>
                </a:solidFill>
                <a:latin typeface="Arial" panose="020B0604020202020204" pitchFamily="34" charset="0"/>
              </a:rPr>
              <a:t>COMPRENSIONE</a:t>
            </a:r>
          </a:p>
        </p:txBody>
      </p:sp>
      <p:sp>
        <p:nvSpPr>
          <p:cNvPr id="26630" name="Rettangolo 9">
            <a:extLst>
              <a:ext uri="{FF2B5EF4-FFF2-40B4-BE49-F238E27FC236}">
                <a16:creationId xmlns:a16="http://schemas.microsoft.com/office/drawing/2014/main" id="{FBBB7B9F-B064-4683-856D-029091519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8289" y="2324100"/>
            <a:ext cx="232171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350" b="1">
                <a:solidFill>
                  <a:srgbClr val="0070C0"/>
                </a:solidFill>
                <a:latin typeface="Arial" panose="020B0604020202020204" pitchFamily="34" charset="0"/>
              </a:rPr>
              <a:t>COMPETENZA</a:t>
            </a:r>
          </a:p>
        </p:txBody>
      </p:sp>
      <p:sp>
        <p:nvSpPr>
          <p:cNvPr id="10" name="Freccia circolare in giù 9">
            <a:extLst>
              <a:ext uri="{FF2B5EF4-FFF2-40B4-BE49-F238E27FC236}">
                <a16:creationId xmlns:a16="http://schemas.microsoft.com/office/drawing/2014/main" id="{12C2F715-17BD-444B-9CA1-FF286200745C}"/>
              </a:ext>
            </a:extLst>
          </p:cNvPr>
          <p:cNvSpPr/>
          <p:nvPr/>
        </p:nvSpPr>
        <p:spPr>
          <a:xfrm>
            <a:off x="2736057" y="1290638"/>
            <a:ext cx="3551635" cy="79057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350">
              <a:solidFill>
                <a:schemeClr val="tx1"/>
              </a:solidFill>
            </a:endParaRPr>
          </a:p>
        </p:txBody>
      </p:sp>
      <p:sp>
        <p:nvSpPr>
          <p:cNvPr id="11" name="Freccia circolare in giù 10">
            <a:extLst>
              <a:ext uri="{FF2B5EF4-FFF2-40B4-BE49-F238E27FC236}">
                <a16:creationId xmlns:a16="http://schemas.microsoft.com/office/drawing/2014/main" id="{7172D617-56DD-4E3C-8177-9B5B0D917F50}"/>
              </a:ext>
            </a:extLst>
          </p:cNvPr>
          <p:cNvSpPr/>
          <p:nvPr/>
        </p:nvSpPr>
        <p:spPr>
          <a:xfrm rot="10800000">
            <a:off x="2681289" y="2720580"/>
            <a:ext cx="3550444" cy="7917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350">
              <a:solidFill>
                <a:schemeClr val="tx1"/>
              </a:solidFill>
            </a:endParaRPr>
          </a:p>
        </p:txBody>
      </p:sp>
      <p:sp>
        <p:nvSpPr>
          <p:cNvPr id="26633" name="Rettangolo 9">
            <a:extLst>
              <a:ext uri="{FF2B5EF4-FFF2-40B4-BE49-F238E27FC236}">
                <a16:creationId xmlns:a16="http://schemas.microsoft.com/office/drawing/2014/main" id="{9CCB4F95-666F-40D4-A978-7A4BF3210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0735" y="1388269"/>
            <a:ext cx="108108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350" b="1">
                <a:solidFill>
                  <a:srgbClr val="0070C0"/>
                </a:solidFill>
                <a:latin typeface="Arial" panose="020B0604020202020204" pitchFamily="34" charset="0"/>
              </a:rPr>
              <a:t>consente</a:t>
            </a:r>
          </a:p>
        </p:txBody>
      </p:sp>
      <p:sp>
        <p:nvSpPr>
          <p:cNvPr id="26634" name="Rettangolo 9">
            <a:extLst>
              <a:ext uri="{FF2B5EF4-FFF2-40B4-BE49-F238E27FC236}">
                <a16:creationId xmlns:a16="http://schemas.microsoft.com/office/drawing/2014/main" id="{6F6277EC-2C27-47BD-AE45-2C0297279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0026" y="3117056"/>
            <a:ext cx="107989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350" b="1">
                <a:solidFill>
                  <a:srgbClr val="0070C0"/>
                </a:solidFill>
                <a:latin typeface="Arial" panose="020B0604020202020204" pitchFamily="34" charset="0"/>
              </a:rPr>
              <a:t>richiede</a:t>
            </a:r>
          </a:p>
        </p:txBody>
      </p:sp>
      <p:sp>
        <p:nvSpPr>
          <p:cNvPr id="26636" name="Rettangolo 9">
            <a:extLst>
              <a:ext uri="{FF2B5EF4-FFF2-40B4-BE49-F238E27FC236}">
                <a16:creationId xmlns:a16="http://schemas.microsoft.com/office/drawing/2014/main" id="{8A443C54-B36C-4750-95D3-90DF6B05F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8525" y="415529"/>
            <a:ext cx="3774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3600" b="1" dirty="0">
                <a:solidFill>
                  <a:srgbClr val="0070C0"/>
                </a:solidFill>
                <a:latin typeface="Arial" panose="020B0604020202020204" pitchFamily="34" charset="0"/>
              </a:rPr>
              <a:t>=</a:t>
            </a:r>
          </a:p>
        </p:txBody>
      </p:sp>
      <p:sp>
        <p:nvSpPr>
          <p:cNvPr id="14" name="CasellaDiTesto 12">
            <a:extLst>
              <a:ext uri="{FF2B5EF4-FFF2-40B4-BE49-F238E27FC236}">
                <a16:creationId xmlns:a16="http://schemas.microsoft.com/office/drawing/2014/main" id="{FA085783-1FFA-4033-B5C0-B31EDAEA8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8536" y="4006454"/>
            <a:ext cx="18502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350" b="1">
                <a:solidFill>
                  <a:srgbClr val="FF0000"/>
                </a:solidFill>
                <a:latin typeface="Arial" panose="020B0604020202020204" pitchFamily="34" charset="0"/>
              </a:rPr>
              <a:t>SPIEGAZIONE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EE220E8-A62D-452F-B45E-2B939DD29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3539" y="4423172"/>
            <a:ext cx="18502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350" b="1">
                <a:solidFill>
                  <a:srgbClr val="FF0000"/>
                </a:solidFill>
                <a:latin typeface="Arial" panose="020B0604020202020204" pitchFamily="34" charset="0"/>
              </a:rPr>
              <a:t>INTERPRETAZIONE</a:t>
            </a:r>
          </a:p>
        </p:txBody>
      </p:sp>
      <p:sp>
        <p:nvSpPr>
          <p:cNvPr id="16" name="CasellaDiTesto 12">
            <a:extLst>
              <a:ext uri="{FF2B5EF4-FFF2-40B4-BE49-F238E27FC236}">
                <a16:creationId xmlns:a16="http://schemas.microsoft.com/office/drawing/2014/main" id="{EC6C9AFE-7804-4CAE-8649-C059D87E7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295" y="4838700"/>
            <a:ext cx="18502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350" b="1">
                <a:solidFill>
                  <a:srgbClr val="FF0000"/>
                </a:solidFill>
                <a:latin typeface="Arial" panose="020B0604020202020204" pitchFamily="34" charset="0"/>
              </a:rPr>
              <a:t>APPLICAZIONE</a:t>
            </a:r>
          </a:p>
        </p:txBody>
      </p:sp>
      <p:sp>
        <p:nvSpPr>
          <p:cNvPr id="17" name="CasellaDiTesto 12">
            <a:extLst>
              <a:ext uri="{FF2B5EF4-FFF2-40B4-BE49-F238E27FC236}">
                <a16:creationId xmlns:a16="http://schemas.microsoft.com/office/drawing/2014/main" id="{0C33C6C7-BCD4-4D1F-8F8C-8B0882AAE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2576" y="4019550"/>
            <a:ext cx="18502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350" b="1">
                <a:solidFill>
                  <a:srgbClr val="FF0000"/>
                </a:solidFill>
                <a:latin typeface="Arial" panose="020B0604020202020204" pitchFamily="34" charset="0"/>
              </a:rPr>
              <a:t>PROSPETTIVA</a:t>
            </a:r>
          </a:p>
        </p:txBody>
      </p:sp>
      <p:sp>
        <p:nvSpPr>
          <p:cNvPr id="18" name="CasellaDiTesto 12">
            <a:extLst>
              <a:ext uri="{FF2B5EF4-FFF2-40B4-BE49-F238E27FC236}">
                <a16:creationId xmlns:a16="http://schemas.microsoft.com/office/drawing/2014/main" id="{FDD9D276-04B5-47E2-A128-BD7B006D1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2576" y="4392216"/>
            <a:ext cx="18502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350" b="1">
                <a:solidFill>
                  <a:srgbClr val="FF0000"/>
                </a:solidFill>
                <a:latin typeface="Arial" panose="020B0604020202020204" pitchFamily="34" charset="0"/>
              </a:rPr>
              <a:t>EMPATIA</a:t>
            </a:r>
          </a:p>
        </p:txBody>
      </p:sp>
      <p:sp>
        <p:nvSpPr>
          <p:cNvPr id="19" name="CasellaDiTesto 12">
            <a:extLst>
              <a:ext uri="{FF2B5EF4-FFF2-40B4-BE49-F238E27FC236}">
                <a16:creationId xmlns:a16="http://schemas.microsoft.com/office/drawing/2014/main" id="{B87E75E7-B6BA-4E71-9790-675A6A560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2576" y="4755356"/>
            <a:ext cx="185023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350" b="1" dirty="0">
                <a:solidFill>
                  <a:srgbClr val="FF0000"/>
                </a:solidFill>
                <a:latin typeface="Arial" panose="020B0604020202020204" pitchFamily="34" charset="0"/>
              </a:rPr>
              <a:t>AUTOCONOSCENZA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6E3DA214-82BD-4F14-B9E5-2CBD3BCFD53E}"/>
              </a:ext>
            </a:extLst>
          </p:cNvPr>
          <p:cNvSpPr/>
          <p:nvPr/>
        </p:nvSpPr>
        <p:spPr>
          <a:xfrm>
            <a:off x="1938338" y="3655219"/>
            <a:ext cx="523875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350" b="1" cap="all" dirty="0">
                <a:solidFill>
                  <a:srgbClr val="FF0000"/>
                </a:solidFill>
                <a:ea typeface="Times New Roman" panose="02020603050405020304" pitchFamily="18" charset="0"/>
              </a:rPr>
              <a:t>LE «LENTI» DELLA COMPRENSIONE</a:t>
            </a:r>
            <a:endParaRPr lang="it-IT" sz="1350" b="1" cap="all" dirty="0">
              <a:solidFill>
                <a:srgbClr val="FF0000"/>
              </a:solidFill>
            </a:endParaRPr>
          </a:p>
        </p:txBody>
      </p:sp>
      <p:sp>
        <p:nvSpPr>
          <p:cNvPr id="7186" name="Text Box 2">
            <a:extLst>
              <a:ext uri="{FF2B5EF4-FFF2-40B4-BE49-F238E27FC236}">
                <a16:creationId xmlns:a16="http://schemas.microsoft.com/office/drawing/2014/main" id="{46E5B203-B1D4-4B32-BE81-C5333DA54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5381" y="0"/>
            <a:ext cx="6858000" cy="300082"/>
          </a:xfrm>
          <a:prstGeom prst="rect">
            <a:avLst/>
          </a:prstGeom>
          <a:solidFill>
            <a:srgbClr val="CC00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350" b="1">
                <a:solidFill>
                  <a:schemeClr val="bg1"/>
                </a:solidFill>
                <a:latin typeface="Arial" panose="020B0604020202020204" pitchFamily="34" charset="0"/>
              </a:rPr>
              <a:t>PROGETTAZIONE A RITROSO: PRINCIPI CHIAVE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26628" grpId="0"/>
      <p:bldP spid="26629" grpId="0"/>
      <p:bldP spid="26630" grpId="0"/>
      <p:bldP spid="10" grpId="0" animBg="1"/>
      <p:bldP spid="11" grpId="0" animBg="1"/>
      <p:bldP spid="26633" grpId="0"/>
      <p:bldP spid="26634" grpId="0"/>
      <p:bldP spid="26636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>
            <a:extLst>
              <a:ext uri="{FF2B5EF4-FFF2-40B4-BE49-F238E27FC236}">
                <a16:creationId xmlns:a16="http://schemas.microsoft.com/office/drawing/2014/main" id="{BBB213FC-A409-41C5-8395-A2523DF4A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7048" y="0"/>
            <a:ext cx="6858001" cy="300082"/>
          </a:xfrm>
          <a:prstGeom prst="rect">
            <a:avLst/>
          </a:prstGeom>
          <a:solidFill>
            <a:srgbClr val="CC00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it-IT" altLang="it-IT" sz="1350" b="1">
                <a:solidFill>
                  <a:schemeClr val="bg1"/>
                </a:solidFill>
                <a:latin typeface="Arial" panose="020B0604020202020204" pitchFamily="34" charset="0"/>
              </a:rPr>
              <a:t>IV SUPERIORE :  ARTICOLAZIONE OPERATIVA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721C65BB-5152-4F09-9207-3A2C5F232DD8}"/>
              </a:ext>
            </a:extLst>
          </p:cNvPr>
          <p:cNvGraphicFramePr>
            <a:graphicFrameLocks noGrp="1"/>
          </p:cNvGraphicFramePr>
          <p:nvPr/>
        </p:nvGraphicFramePr>
        <p:xfrm>
          <a:off x="1247776" y="359570"/>
          <a:ext cx="6636544" cy="478417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56942">
                  <a:extLst>
                    <a:ext uri="{9D8B030D-6E8A-4147-A177-3AD203B41FA5}">
                      <a16:colId xmlns:a16="http://schemas.microsoft.com/office/drawing/2014/main" val="407342624"/>
                    </a:ext>
                  </a:extLst>
                </a:gridCol>
                <a:gridCol w="328283">
                  <a:extLst>
                    <a:ext uri="{9D8B030D-6E8A-4147-A177-3AD203B41FA5}">
                      <a16:colId xmlns:a16="http://schemas.microsoft.com/office/drawing/2014/main" val="987041819"/>
                    </a:ext>
                  </a:extLst>
                </a:gridCol>
                <a:gridCol w="1305484">
                  <a:extLst>
                    <a:ext uri="{9D8B030D-6E8A-4147-A177-3AD203B41FA5}">
                      <a16:colId xmlns:a16="http://schemas.microsoft.com/office/drawing/2014/main" val="3216020754"/>
                    </a:ext>
                  </a:extLst>
                </a:gridCol>
                <a:gridCol w="979162">
                  <a:extLst>
                    <a:ext uri="{9D8B030D-6E8A-4147-A177-3AD203B41FA5}">
                      <a16:colId xmlns:a16="http://schemas.microsoft.com/office/drawing/2014/main" val="1524732315"/>
                    </a:ext>
                  </a:extLst>
                </a:gridCol>
                <a:gridCol w="380776">
                  <a:extLst>
                    <a:ext uri="{9D8B030D-6E8A-4147-A177-3AD203B41FA5}">
                      <a16:colId xmlns:a16="http://schemas.microsoft.com/office/drawing/2014/main" val="370189302"/>
                    </a:ext>
                  </a:extLst>
                </a:gridCol>
                <a:gridCol w="1740683">
                  <a:extLst>
                    <a:ext uri="{9D8B030D-6E8A-4147-A177-3AD203B41FA5}">
                      <a16:colId xmlns:a16="http://schemas.microsoft.com/office/drawing/2014/main" val="97107338"/>
                    </a:ext>
                  </a:extLst>
                </a:gridCol>
                <a:gridCol w="707153">
                  <a:extLst>
                    <a:ext uri="{9D8B030D-6E8A-4147-A177-3AD203B41FA5}">
                      <a16:colId xmlns:a16="http://schemas.microsoft.com/office/drawing/2014/main" val="357336644"/>
                    </a:ext>
                  </a:extLst>
                </a:gridCol>
                <a:gridCol w="538061">
                  <a:extLst>
                    <a:ext uri="{9D8B030D-6E8A-4147-A177-3AD203B41FA5}">
                      <a16:colId xmlns:a16="http://schemas.microsoft.com/office/drawing/2014/main" val="1377661198"/>
                    </a:ext>
                  </a:extLst>
                </a:gridCol>
              </a:tblGrid>
              <a:tr h="18288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  <a:latin typeface="+mn-lt"/>
                        </a:rPr>
                        <a:t>FASI</a:t>
                      </a:r>
                      <a:endParaRPr lang="it-IT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7" marR="16337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  <a:latin typeface="+mn-lt"/>
                        </a:rPr>
                        <a:t>DIDATTICA IN PRESENZA</a:t>
                      </a:r>
                      <a:endParaRPr lang="it-IT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7" marR="16337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  <a:latin typeface="+mn-lt"/>
                        </a:rPr>
                        <a:t>DIDATTICA A DISTANZA</a:t>
                      </a:r>
                      <a:endParaRPr lang="it-IT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7" marR="16337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+mn-lt"/>
                        </a:rPr>
                        <a:t>FOCUS SULLA COMP</a:t>
                      </a:r>
                      <a:endParaRPr lang="it-IT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7" marR="16337" marT="0" marB="0"/>
                </a:tc>
                <a:extLst>
                  <a:ext uri="{0D108BD9-81ED-4DB2-BD59-A6C34878D82A}">
                    <a16:rowId xmlns:a16="http://schemas.microsoft.com/office/drawing/2014/main" val="4227887509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  <a:latin typeface="+mn-lt"/>
                        </a:rPr>
                        <a:t>TEMPI</a:t>
                      </a:r>
                      <a:endParaRPr lang="it-IT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7" marR="163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  <a:latin typeface="+mn-lt"/>
                        </a:rPr>
                        <a:t>ATTIVITA’</a:t>
                      </a:r>
                      <a:endParaRPr lang="it-IT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7" marR="163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+mn-lt"/>
                        </a:rPr>
                        <a:t>INDICAZIONI METODOLOG</a:t>
                      </a:r>
                      <a:endParaRPr lang="it-IT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7" marR="163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  <a:latin typeface="+mn-lt"/>
                        </a:rPr>
                        <a:t>TEMPI</a:t>
                      </a:r>
                      <a:endParaRPr lang="it-IT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7" marR="163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  <a:latin typeface="+mn-lt"/>
                        </a:rPr>
                        <a:t>ATTIVITA’</a:t>
                      </a:r>
                      <a:endParaRPr lang="it-IT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7" marR="163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+mn-lt"/>
                        </a:rPr>
                        <a:t>WEB TOOLS</a:t>
                      </a:r>
                      <a:endParaRPr lang="it-IT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7" marR="16337" marT="0" marB="0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010871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+mn-lt"/>
                        </a:rPr>
                        <a:t>PARTITA</a:t>
                      </a:r>
                      <a:endParaRPr lang="it-IT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7" marR="16337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200" b="0" i="0" u="none" strike="noStrike" baseline="0" dirty="0">
                          <a:latin typeface="+mn-lt"/>
                        </a:rPr>
                        <a:t>1h </a:t>
                      </a:r>
                      <a:endParaRPr lang="it-IT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7" marR="16337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200" b="0" i="0" u="none" strike="noStrike" baseline="0" dirty="0">
                          <a:latin typeface="+mn-lt"/>
                        </a:rPr>
                        <a:t>Divisione del</a:t>
                      </a:r>
                    </a:p>
                    <a:p>
                      <a:pPr algn="l"/>
                      <a:r>
                        <a:rPr lang="it-IT" sz="1200" b="0" i="0" u="none" strike="noStrike" baseline="0" dirty="0">
                          <a:latin typeface="+mn-lt"/>
                        </a:rPr>
                        <a:t>gruppo classe in</a:t>
                      </a:r>
                    </a:p>
                    <a:p>
                      <a:pPr algn="l"/>
                      <a:r>
                        <a:rPr lang="it-IT" sz="1200" b="0" i="0" u="none" strike="noStrike" baseline="0" dirty="0">
                          <a:latin typeface="+mn-lt"/>
                        </a:rPr>
                        <a:t>Gruppi eterogenei e consegna ad ogni gruppo del materia-le relativo al caso</a:t>
                      </a:r>
                      <a:endParaRPr lang="it-IT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7" marR="16337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200" b="0" i="0" u="none" strike="noStrike" baseline="0" dirty="0">
                          <a:latin typeface="+mn-lt"/>
                        </a:rPr>
                        <a:t>Lezione frontale</a:t>
                      </a:r>
                    </a:p>
                    <a:p>
                      <a:pPr algn="l"/>
                      <a:r>
                        <a:rPr lang="it-IT" sz="1200" b="0" i="0" u="none" strike="noStrike" baseline="0" dirty="0">
                          <a:latin typeface="+mn-lt"/>
                        </a:rPr>
                        <a:t>Cooperative</a:t>
                      </a:r>
                    </a:p>
                    <a:p>
                      <a:pPr algn="l"/>
                      <a:r>
                        <a:rPr lang="it-IT" sz="1200" b="0" i="0" u="none" strike="noStrike" baseline="0" dirty="0">
                          <a:latin typeface="+mn-lt"/>
                        </a:rPr>
                        <a:t>Learning</a:t>
                      </a:r>
                      <a:endParaRPr lang="it-IT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7" marR="163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7" marR="1633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7" marR="163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7" marR="16337" marT="0" marB="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STRATEGIE D’AZIONE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it-IT" sz="1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ATTEGGIAMENTO</a:t>
                      </a:r>
                    </a:p>
                  </a:txBody>
                  <a:tcPr marL="16337" marR="16337" marT="0" marB="0"/>
                </a:tc>
                <a:extLst>
                  <a:ext uri="{0D108BD9-81ED-4DB2-BD59-A6C34878D82A}">
                    <a16:rowId xmlns:a16="http://schemas.microsoft.com/office/drawing/2014/main" val="791731100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7" marR="163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7" marR="1633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7" marR="1633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7" marR="16337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200" b="0" i="0" u="none" strike="noStrike" baseline="0" dirty="0">
                          <a:latin typeface="+mn-lt"/>
                        </a:rPr>
                        <a:t>4 h </a:t>
                      </a:r>
                    </a:p>
                    <a:p>
                      <a:pPr algn="l"/>
                      <a:endParaRPr lang="it-IT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7" marR="16337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200" b="0" i="0" u="none" strike="noStrike" baseline="0" dirty="0">
                          <a:latin typeface="+mn-lt"/>
                        </a:rPr>
                        <a:t>Identificazione dell'agente eziologico del danno, elaborazione della strategia di difesa e quindi del materiale da esporre</a:t>
                      </a:r>
                    </a:p>
                    <a:p>
                      <a:pPr algn="l"/>
                      <a:r>
                        <a:rPr lang="it-IT" sz="1200" b="0" i="0" u="none" strike="noStrike" baseline="0" dirty="0">
                          <a:latin typeface="+mn-lt"/>
                        </a:rPr>
                        <a:t>all'intera classe</a:t>
                      </a:r>
                      <a:endParaRPr lang="it-IT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7" marR="16337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200" b="0" i="0" u="none" strike="noStrike" baseline="0" dirty="0" err="1">
                          <a:latin typeface="+mn-lt"/>
                        </a:rPr>
                        <a:t>Meet</a:t>
                      </a:r>
                      <a:endParaRPr lang="it-IT" sz="1200" b="0" i="0" u="none" strike="noStrike" baseline="0" dirty="0">
                        <a:latin typeface="+mn-lt"/>
                      </a:endParaRPr>
                    </a:p>
                    <a:p>
                      <a:pPr algn="l"/>
                      <a:r>
                        <a:rPr lang="it-IT" sz="1200" b="0" i="0" u="none" strike="noStrike" baseline="0" dirty="0" err="1">
                          <a:latin typeface="+mn-lt"/>
                        </a:rPr>
                        <a:t>Power</a:t>
                      </a:r>
                      <a:r>
                        <a:rPr lang="it-IT" sz="1200" b="0" i="0" u="none" strike="noStrike" baseline="0" dirty="0">
                          <a:latin typeface="+mn-lt"/>
                        </a:rPr>
                        <a:t> Point</a:t>
                      </a:r>
                      <a:endParaRPr lang="it-IT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it-IT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7" marR="16337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784" marR="21784" marT="0" marB="0"/>
                </a:tc>
                <a:extLst>
                  <a:ext uri="{0D108BD9-81ED-4DB2-BD59-A6C34878D82A}">
                    <a16:rowId xmlns:a16="http://schemas.microsoft.com/office/drawing/2014/main" val="3124411276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7" marR="16337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200" b="0" i="0" u="none" strike="noStrike" baseline="0" dirty="0">
                          <a:latin typeface="+mn-lt"/>
                        </a:rPr>
                        <a:t>1h </a:t>
                      </a:r>
                      <a:endParaRPr lang="it-IT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7" marR="16337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200" b="0" i="0" u="none" strike="noStrike" baseline="0" dirty="0">
                          <a:latin typeface="+mn-lt"/>
                        </a:rPr>
                        <a:t>Ricerca nell'azienda della scuola di una</a:t>
                      </a:r>
                    </a:p>
                    <a:p>
                      <a:pPr algn="l"/>
                      <a:r>
                        <a:rPr lang="it-IT" sz="1200" b="0" i="0" u="none" strike="noStrike" baseline="0" dirty="0">
                          <a:latin typeface="+mn-lt"/>
                        </a:rPr>
                        <a:t>forma di patologia simile a quella</a:t>
                      </a:r>
                    </a:p>
                    <a:p>
                      <a:pPr algn="l"/>
                      <a:r>
                        <a:rPr lang="it-IT" sz="1200" b="0" i="0" u="none" strike="noStrike" baseline="0" dirty="0">
                          <a:latin typeface="+mn-lt"/>
                        </a:rPr>
                        <a:t>in esame</a:t>
                      </a:r>
                      <a:endParaRPr lang="it-IT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7" marR="16337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200" b="0" i="0" u="none" strike="noStrike" baseline="0" dirty="0">
                          <a:latin typeface="+mn-lt"/>
                        </a:rPr>
                        <a:t>Cooperative</a:t>
                      </a:r>
                    </a:p>
                    <a:p>
                      <a:pPr algn="l"/>
                      <a:r>
                        <a:rPr lang="it-IT" sz="1200" b="0" i="0" u="none" strike="noStrike" baseline="0" dirty="0">
                          <a:latin typeface="+mn-lt"/>
                        </a:rPr>
                        <a:t>Learning</a:t>
                      </a:r>
                    </a:p>
                    <a:p>
                      <a:pPr algn="l"/>
                      <a:r>
                        <a:rPr lang="it-IT" sz="1200" b="0" i="0" u="none" strike="noStrike" baseline="0" dirty="0">
                          <a:latin typeface="+mn-lt"/>
                        </a:rPr>
                        <a:t>Learning by</a:t>
                      </a:r>
                    </a:p>
                    <a:p>
                      <a:pPr algn="l"/>
                      <a:r>
                        <a:rPr lang="it-IT" sz="1200" b="0" i="0" u="none" strike="noStrike" baseline="0" dirty="0" err="1">
                          <a:latin typeface="+mn-lt"/>
                        </a:rPr>
                        <a:t>Doing</a:t>
                      </a:r>
                      <a:endParaRPr lang="it-IT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7" marR="163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7" marR="163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7" marR="1633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7" marR="16337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784" marR="21784" marT="0" marB="0"/>
                </a:tc>
                <a:extLst>
                  <a:ext uri="{0D108BD9-81ED-4DB2-BD59-A6C34878D82A}">
                    <a16:rowId xmlns:a16="http://schemas.microsoft.com/office/drawing/2014/main" val="1770392185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RIFLESSIONE</a:t>
                      </a:r>
                    </a:p>
                  </a:txBody>
                  <a:tcPr marL="16337" marR="16337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h</a:t>
                      </a:r>
                    </a:p>
                  </a:txBody>
                  <a:tcPr marL="16337" marR="16337" marT="0" marB="0"/>
                </a:tc>
                <a:tc>
                  <a:txBody>
                    <a:bodyPr/>
                    <a:lstStyle/>
                    <a:p>
                      <a:r>
                        <a:rPr lang="it-IT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Visione delle</a:t>
                      </a:r>
                    </a:p>
                    <a:p>
                      <a:r>
                        <a:rPr lang="it-IT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presentazioni</a:t>
                      </a:r>
                    </a:p>
                    <a:p>
                      <a:r>
                        <a:rPr lang="it-IT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realizzate dagli</a:t>
                      </a:r>
                    </a:p>
                    <a:p>
                      <a:r>
                        <a:rPr lang="it-IT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studenti e valutazione tra pari</a:t>
                      </a:r>
                      <a:endParaRPr lang="it-IT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7" marR="16337" marT="0" marB="0"/>
                </a:tc>
                <a:tc>
                  <a:txBody>
                    <a:bodyPr/>
                    <a:lstStyle/>
                    <a:p>
                      <a:r>
                        <a:rPr lang="it-IT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Power</a:t>
                      </a:r>
                      <a:r>
                        <a:rPr lang="it-IT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Point</a:t>
                      </a:r>
                    </a:p>
                    <a:p>
                      <a:r>
                        <a:rPr lang="it-IT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Eventuali video</a:t>
                      </a:r>
                    </a:p>
                    <a:p>
                      <a:r>
                        <a:rPr lang="it-IT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realizzati dagli</a:t>
                      </a:r>
                    </a:p>
                    <a:p>
                      <a:r>
                        <a:rPr lang="it-IT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studenti</a:t>
                      </a:r>
                      <a:endParaRPr lang="it-IT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7" marR="163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7" marR="163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7" marR="1633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7" marR="16337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CONTROLLO E REGOLAZIOJNE</a:t>
                      </a:r>
                    </a:p>
                  </a:txBody>
                  <a:tcPr marL="16337" marR="16337" marT="0" marB="0"/>
                </a:tc>
                <a:extLst>
                  <a:ext uri="{0D108BD9-81ED-4DB2-BD59-A6C34878D82A}">
                    <a16:rowId xmlns:a16="http://schemas.microsoft.com/office/drawing/2014/main" val="1069447804"/>
                  </a:ext>
                </a:extLst>
              </a:tr>
              <a:tr h="2121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7" marR="16337" marT="0" marB="0"/>
                </a:tc>
                <a:tc>
                  <a:txBody>
                    <a:bodyPr/>
                    <a:lstStyle/>
                    <a:p>
                      <a:pPr algn="l"/>
                      <a:endParaRPr lang="it-IT" sz="1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7" marR="16337" marT="0" marB="0"/>
                </a:tc>
                <a:tc>
                  <a:txBody>
                    <a:bodyPr/>
                    <a:lstStyle/>
                    <a:p>
                      <a:endParaRPr lang="it-IT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7" marR="16337" marT="0" marB="0"/>
                </a:tc>
                <a:tc>
                  <a:txBody>
                    <a:bodyPr/>
                    <a:lstStyle/>
                    <a:p>
                      <a:endParaRPr lang="it-IT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7" marR="163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30’</a:t>
                      </a:r>
                    </a:p>
                  </a:txBody>
                  <a:tcPr marL="16337" marR="163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Scheda</a:t>
                      </a:r>
                      <a:r>
                        <a:rPr lang="it-IT" sz="1200" b="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di autovalutazione</a:t>
                      </a:r>
                      <a:endParaRPr lang="it-IT" sz="1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7" marR="1633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b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Classroom</a:t>
                      </a:r>
                      <a:endParaRPr lang="it-IT" sz="1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37" marR="16337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784" marR="21784" marT="0" marB="0"/>
                </a:tc>
                <a:extLst>
                  <a:ext uri="{0D108BD9-81ED-4DB2-BD59-A6C34878D82A}">
                    <a16:rowId xmlns:a16="http://schemas.microsoft.com/office/drawing/2014/main" val="402810264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>
            <a:extLst>
              <a:ext uri="{FF2B5EF4-FFF2-40B4-BE49-F238E27FC236}">
                <a16:creationId xmlns:a16="http://schemas.microsoft.com/office/drawing/2014/main" id="{3DCD5427-8561-462C-8244-AE1056925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7048" y="0"/>
            <a:ext cx="6858001" cy="300082"/>
          </a:xfrm>
          <a:prstGeom prst="rect">
            <a:avLst/>
          </a:prstGeom>
          <a:solidFill>
            <a:srgbClr val="CC00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it-IT" altLang="it-IT" sz="1350" b="1">
                <a:solidFill>
                  <a:schemeClr val="bg1"/>
                </a:solidFill>
                <a:latin typeface="Arial" panose="020B0604020202020204" pitchFamily="34" charset="0"/>
              </a:rPr>
              <a:t>IV SUPERIORE :  VALUTAZIONE PER L’APPRENDIMENTO</a:t>
            </a: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C4015D3C-6542-4D3D-92D0-667D87B95C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683788"/>
              </p:ext>
            </p:extLst>
          </p:nvPr>
        </p:nvGraphicFramePr>
        <p:xfrm>
          <a:off x="1244203" y="797669"/>
          <a:ext cx="6643688" cy="347795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12384">
                  <a:extLst>
                    <a:ext uri="{9D8B030D-6E8A-4147-A177-3AD203B41FA5}">
                      <a16:colId xmlns:a16="http://schemas.microsoft.com/office/drawing/2014/main" val="3111293980"/>
                    </a:ext>
                  </a:extLst>
                </a:gridCol>
                <a:gridCol w="2862728">
                  <a:extLst>
                    <a:ext uri="{9D8B030D-6E8A-4147-A177-3AD203B41FA5}">
                      <a16:colId xmlns:a16="http://schemas.microsoft.com/office/drawing/2014/main" val="1865775792"/>
                    </a:ext>
                  </a:extLst>
                </a:gridCol>
                <a:gridCol w="2268576">
                  <a:extLst>
                    <a:ext uri="{9D8B030D-6E8A-4147-A177-3AD203B41FA5}">
                      <a16:colId xmlns:a16="http://schemas.microsoft.com/office/drawing/2014/main" val="799873693"/>
                    </a:ext>
                  </a:extLst>
                </a:gridCol>
              </a:tblGrid>
              <a:tr h="1804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 </a:t>
                      </a:r>
                      <a:endParaRPr lang="it-IT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3" marR="514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STRUMENTO VALUTATIVO</a:t>
                      </a:r>
                      <a:endParaRPr lang="it-IT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3" marR="514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MODALITA’ DI IMPIEGO</a:t>
                      </a:r>
                      <a:endParaRPr lang="it-IT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3" marR="51443" marT="0" marB="0"/>
                </a:tc>
                <a:extLst>
                  <a:ext uri="{0D108BD9-81ED-4DB2-BD59-A6C34878D82A}">
                    <a16:rowId xmlns:a16="http://schemas.microsoft.com/office/drawing/2014/main" val="2605725034"/>
                  </a:ext>
                </a:extLst>
              </a:tr>
              <a:tr h="12411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COSA SA FARE?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Analisi delle prestazioni degli allievi</a:t>
                      </a:r>
                      <a:endParaRPr lang="it-IT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3" marR="51443" marT="0" marB="0"/>
                </a:tc>
                <a:tc>
                  <a:txBody>
                    <a:bodyPr/>
                    <a:lstStyle/>
                    <a:p>
                      <a:r>
                        <a:rPr lang="it-IT" sz="1200" b="1" dirty="0">
                          <a:effectLst/>
                        </a:rPr>
                        <a:t> </a:t>
                      </a:r>
                      <a:r>
                        <a:rPr lang="it-IT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Identificazione dell'agente eziologico del</a:t>
                      </a:r>
                    </a:p>
                    <a:p>
                      <a:r>
                        <a:rPr lang="it-IT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danno, elaborazione della strategia di</a:t>
                      </a:r>
                    </a:p>
                    <a:p>
                      <a:r>
                        <a:rPr lang="it-IT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difesa e quindi del materiale (presentazione o video) da esporre all'intera classe</a:t>
                      </a:r>
                      <a:endParaRPr lang="it-IT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3" marR="51443" marT="0" marB="0"/>
                </a:tc>
                <a:tc>
                  <a:txBody>
                    <a:bodyPr/>
                    <a:lstStyle/>
                    <a:p>
                      <a:r>
                        <a:rPr lang="it-IT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Valutazione del prodotto da parte</a:t>
                      </a:r>
                    </a:p>
                    <a:p>
                      <a:r>
                        <a:rPr lang="it-IT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del docente secondo griglia di</a:t>
                      </a:r>
                    </a:p>
                    <a:p>
                      <a:r>
                        <a:rPr lang="it-IT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Valutazione presentata agli</a:t>
                      </a:r>
                    </a:p>
                    <a:p>
                      <a:r>
                        <a:rPr lang="it-IT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studenti all'avvio della fase di</a:t>
                      </a:r>
                    </a:p>
                    <a:p>
                      <a:r>
                        <a:rPr lang="it-IT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partita, e restituzione della</a:t>
                      </a:r>
                    </a:p>
                    <a:p>
                      <a:r>
                        <a:rPr lang="it-IT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valutazione collettiva agli allievi di</a:t>
                      </a:r>
                    </a:p>
                    <a:p>
                      <a:r>
                        <a:rPr lang="it-IT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ogni gruppo.</a:t>
                      </a:r>
                      <a:endParaRPr lang="it-IT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3" marR="51443" marT="0" marB="0"/>
                </a:tc>
                <a:extLst>
                  <a:ext uri="{0D108BD9-81ED-4DB2-BD59-A6C34878D82A}">
                    <a16:rowId xmlns:a16="http://schemas.microsoft.com/office/drawing/2014/main" val="1183600503"/>
                  </a:ext>
                </a:extLst>
              </a:tr>
              <a:tr h="8865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COME SI VEDE?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Modalità di autovalutazione</a:t>
                      </a:r>
                      <a:endParaRPr lang="it-IT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3" marR="51443" marT="0" marB="0"/>
                </a:tc>
                <a:tc>
                  <a:txBody>
                    <a:bodyPr/>
                    <a:lstStyle/>
                    <a:p>
                      <a:r>
                        <a:rPr lang="it-IT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Questionario di autovalutazione sulla</a:t>
                      </a:r>
                    </a:p>
                    <a:p>
                      <a:r>
                        <a:rPr lang="it-IT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situazione problema proposta: lo studente</a:t>
                      </a:r>
                    </a:p>
                    <a:p>
                      <a:r>
                        <a:rPr lang="it-IT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potrà individuare i propri punti di forza e di</a:t>
                      </a:r>
                    </a:p>
                    <a:p>
                      <a:r>
                        <a:rPr lang="it-IT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debolezza, stabilendo conoscenze e abilità</a:t>
                      </a:r>
                    </a:p>
                    <a:p>
                      <a:r>
                        <a:rPr lang="it-IT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che deve ancora acquisire o migliorare</a:t>
                      </a:r>
                      <a:endParaRPr lang="it-IT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3" marR="51443" marT="0" marB="0"/>
                </a:tc>
                <a:tc>
                  <a:txBody>
                    <a:bodyPr/>
                    <a:lstStyle/>
                    <a:p>
                      <a:r>
                        <a:rPr lang="it-IT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Utilizzo della scheda di</a:t>
                      </a:r>
                    </a:p>
                    <a:p>
                      <a:r>
                        <a:rPr lang="it-IT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autovalutazione proposta dai</a:t>
                      </a:r>
                    </a:p>
                    <a:p>
                      <a:r>
                        <a:rPr lang="it-IT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docenti</a:t>
                      </a:r>
                      <a:endParaRPr lang="it-IT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3" marR="51443" marT="0" marB="0"/>
                </a:tc>
                <a:extLst>
                  <a:ext uri="{0D108BD9-81ED-4DB2-BD59-A6C34878D82A}">
                    <a16:rowId xmlns:a16="http://schemas.microsoft.com/office/drawing/2014/main" val="2286614055"/>
                  </a:ext>
                </a:extLst>
              </a:tr>
              <a:tr h="10638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COME LO VEDONO GLI ALTRI?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Osservazione dei docenti e valutazione tra pari</a:t>
                      </a:r>
                      <a:endParaRPr lang="it-IT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3" marR="51443" marT="0" marB="0"/>
                </a:tc>
                <a:tc>
                  <a:txBody>
                    <a:bodyPr/>
                    <a:lstStyle/>
                    <a:p>
                      <a:r>
                        <a:rPr lang="it-IT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Presentazione alla classe del prodotto</a:t>
                      </a:r>
                    </a:p>
                    <a:p>
                      <a:r>
                        <a:rPr lang="it-IT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multimediale, elaborato sul materiale</a:t>
                      </a:r>
                    </a:p>
                    <a:p>
                      <a:r>
                        <a:rPr lang="it-IT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consegnato dai docenti e sul materiale</a:t>
                      </a:r>
                    </a:p>
                    <a:p>
                      <a:r>
                        <a:rPr lang="it-IT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raccolto in azienda Valutazione tra pari mediante scheda che gli studenti di ogni gruppo compileranno</a:t>
                      </a:r>
                      <a:endParaRPr lang="it-IT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3" marR="51443" marT="0" marB="0"/>
                </a:tc>
                <a:tc>
                  <a:txBody>
                    <a:bodyPr/>
                    <a:lstStyle/>
                    <a:p>
                      <a:r>
                        <a:rPr lang="it-IT" sz="1200" b="1" dirty="0">
                          <a:effectLst/>
                        </a:rPr>
                        <a:t> </a:t>
                      </a:r>
                      <a:r>
                        <a:rPr lang="it-IT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Compilazione della scheda di</a:t>
                      </a:r>
                    </a:p>
                    <a:p>
                      <a:r>
                        <a:rPr lang="it-IT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valutazione per ogni gruppo e</a:t>
                      </a:r>
                    </a:p>
                    <a:p>
                      <a:r>
                        <a:rPr lang="it-IT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discussione di confronto finale sui</a:t>
                      </a:r>
                    </a:p>
                    <a:p>
                      <a:r>
                        <a:rPr lang="it-IT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prodotti tra studenti e docenti</a:t>
                      </a:r>
                      <a:endParaRPr lang="it-IT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3" marR="51443" marT="0" marB="0"/>
                </a:tc>
                <a:extLst>
                  <a:ext uri="{0D108BD9-81ED-4DB2-BD59-A6C34878D82A}">
                    <a16:rowId xmlns:a16="http://schemas.microsoft.com/office/drawing/2014/main" val="418533237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>
            <a:extLst>
              <a:ext uri="{FF2B5EF4-FFF2-40B4-BE49-F238E27FC236}">
                <a16:creationId xmlns:a16="http://schemas.microsoft.com/office/drawing/2014/main" id="{FFDAC931-46A7-4EDE-8ED1-AC1D3FFF8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7048" y="0"/>
            <a:ext cx="6858001" cy="300082"/>
          </a:xfrm>
          <a:prstGeom prst="rect">
            <a:avLst/>
          </a:prstGeom>
          <a:solidFill>
            <a:srgbClr val="CC00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it-IT" altLang="it-IT" sz="1350" b="1">
                <a:solidFill>
                  <a:schemeClr val="bg1"/>
                </a:solidFill>
                <a:latin typeface="Arial" panose="020B0604020202020204" pitchFamily="34" charset="0"/>
              </a:rPr>
              <a:t>IV SUPERIORE :  VALUTAZIONE PER L’APPRENDIMENTO</a:t>
            </a:r>
          </a:p>
        </p:txBody>
      </p:sp>
      <p:pic>
        <p:nvPicPr>
          <p:cNvPr id="39939" name="Immagine 4">
            <a:extLst>
              <a:ext uri="{FF2B5EF4-FFF2-40B4-BE49-F238E27FC236}">
                <a16:creationId xmlns:a16="http://schemas.microsoft.com/office/drawing/2014/main" id="{0C9024F6-E5A1-4BFF-B4B3-F4CFC37EDC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311" y="956929"/>
            <a:ext cx="6425803" cy="3732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>
            <a:extLst>
              <a:ext uri="{FF2B5EF4-FFF2-40B4-BE49-F238E27FC236}">
                <a16:creationId xmlns:a16="http://schemas.microsoft.com/office/drawing/2014/main" id="{116757C7-9C18-48B5-AAFA-667B74807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7048" y="0"/>
            <a:ext cx="6858001" cy="300082"/>
          </a:xfrm>
          <a:prstGeom prst="rect">
            <a:avLst/>
          </a:prstGeom>
          <a:solidFill>
            <a:srgbClr val="CC00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it-IT" altLang="it-IT" sz="1350" b="1">
                <a:solidFill>
                  <a:schemeClr val="bg1"/>
                </a:solidFill>
                <a:latin typeface="Arial" panose="020B0604020202020204" pitchFamily="34" charset="0"/>
              </a:rPr>
              <a:t>IV SUPERIORE :  VALUTAZIONE PER L’APPRENDIMENTO</a:t>
            </a:r>
          </a:p>
        </p:txBody>
      </p:sp>
      <p:pic>
        <p:nvPicPr>
          <p:cNvPr id="40963" name="Immagine 4">
            <a:extLst>
              <a:ext uri="{FF2B5EF4-FFF2-40B4-BE49-F238E27FC236}">
                <a16:creationId xmlns:a16="http://schemas.microsoft.com/office/drawing/2014/main" id="{93B28851-D778-468C-B572-7F20CBF80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733" y="967562"/>
            <a:ext cx="6574631" cy="320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AA732A91-8AC9-4DD2-8EB6-1D10318E0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0"/>
            <a:ext cx="6858000" cy="300082"/>
          </a:xfrm>
          <a:prstGeom prst="rect">
            <a:avLst/>
          </a:prstGeom>
          <a:solidFill>
            <a:srgbClr val="0000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350" b="1">
                <a:solidFill>
                  <a:schemeClr val="bg1"/>
                </a:solidFill>
                <a:latin typeface="Arial" panose="020B0604020202020204" pitchFamily="34" charset="0"/>
              </a:rPr>
              <a:t>CHE COSA QUALIFICA LA PROPOSTA?</a:t>
            </a:r>
          </a:p>
        </p:txBody>
      </p:sp>
      <p:sp>
        <p:nvSpPr>
          <p:cNvPr id="3" name="Rettangolo 9">
            <a:extLst>
              <a:ext uri="{FF2B5EF4-FFF2-40B4-BE49-F238E27FC236}">
                <a16:creationId xmlns:a16="http://schemas.microsoft.com/office/drawing/2014/main" id="{B88F91FD-926C-41E2-BDB6-FEF590996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0860" y="789385"/>
            <a:ext cx="68770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500" b="1">
                <a:solidFill>
                  <a:srgbClr val="0070C0"/>
                </a:solidFill>
                <a:latin typeface="Arial" panose="020B0604020202020204" pitchFamily="34" charset="0"/>
              </a:rPr>
              <a:t>METTERE AL CENTRO DEL PROGETTO                                                                IL TRAGUARDO DI COMPETENZA</a:t>
            </a:r>
          </a:p>
        </p:txBody>
      </p:sp>
      <p:sp>
        <p:nvSpPr>
          <p:cNvPr id="4" name="Rettangolo 9">
            <a:extLst>
              <a:ext uri="{FF2B5EF4-FFF2-40B4-BE49-F238E27FC236}">
                <a16:creationId xmlns:a16="http://schemas.microsoft.com/office/drawing/2014/main" id="{8B12E9E3-E868-4D36-86EA-CA358C039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762126"/>
            <a:ext cx="68770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500" b="1">
                <a:solidFill>
                  <a:srgbClr val="FF0000"/>
                </a:solidFill>
                <a:latin typeface="Arial" panose="020B0604020202020204" pitchFamily="34" charset="0"/>
              </a:rPr>
              <a:t>ASSUMERE LA SITUAZIONE PROBLEMA COME CORNICE DI SENSO                            E COME PRODOTTO DEL PERCORSO PROGETTUALE</a:t>
            </a:r>
          </a:p>
        </p:txBody>
      </p:sp>
      <p:sp>
        <p:nvSpPr>
          <p:cNvPr id="5" name="Rettangolo 9">
            <a:extLst>
              <a:ext uri="{FF2B5EF4-FFF2-40B4-BE49-F238E27FC236}">
                <a16:creationId xmlns:a16="http://schemas.microsoft.com/office/drawing/2014/main" id="{AFDD982C-F4C1-4645-A30E-B4C26DC3F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4672" y="3543300"/>
            <a:ext cx="68770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500" b="1">
                <a:solidFill>
                  <a:srgbClr val="FF0000"/>
                </a:solidFill>
                <a:latin typeface="Arial" panose="020B0604020202020204" pitchFamily="34" charset="0"/>
              </a:rPr>
              <a:t>UTILIZZARE LA VALUTAZIONE COME RISORSA PER L’APPRENDIMENTO</a:t>
            </a:r>
          </a:p>
        </p:txBody>
      </p:sp>
      <p:sp>
        <p:nvSpPr>
          <p:cNvPr id="6" name="Rettangolo 9">
            <a:extLst>
              <a:ext uri="{FF2B5EF4-FFF2-40B4-BE49-F238E27FC236}">
                <a16:creationId xmlns:a16="http://schemas.microsoft.com/office/drawing/2014/main" id="{42BCE697-03DB-4753-8A64-18A8AB3CC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8719" y="2720579"/>
            <a:ext cx="68770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500" b="1">
                <a:solidFill>
                  <a:srgbClr val="0070C0"/>
                </a:solidFill>
                <a:latin typeface="Arial" panose="020B0604020202020204" pitchFamily="34" charset="0"/>
              </a:rPr>
              <a:t>METTERE A TEMA I PROCESSI NEL LAVORO FORMATIVO</a:t>
            </a:r>
          </a:p>
        </p:txBody>
      </p:sp>
      <p:sp>
        <p:nvSpPr>
          <p:cNvPr id="7" name="Rettangolo 9">
            <a:extLst>
              <a:ext uri="{FF2B5EF4-FFF2-40B4-BE49-F238E27FC236}">
                <a16:creationId xmlns:a16="http://schemas.microsoft.com/office/drawing/2014/main" id="{6C351923-3C4D-4377-8504-0EF7D4B09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3950" y="4270773"/>
            <a:ext cx="68770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500" b="1">
                <a:solidFill>
                  <a:srgbClr val="0070C0"/>
                </a:solidFill>
                <a:latin typeface="Arial" panose="020B0604020202020204" pitchFamily="34" charset="0"/>
              </a:rPr>
              <a:t>INTEGRARE ATTIVITA’ IN PRESENZA E A DISTANZA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FE374F1E-B192-4D18-86BA-8F12CC5DFA4B}"/>
              </a:ext>
            </a:extLst>
          </p:cNvPr>
          <p:cNvGraphicFramePr>
            <a:graphicFrameLocks noGrp="1"/>
          </p:cNvGraphicFramePr>
          <p:nvPr/>
        </p:nvGraphicFramePr>
        <p:xfrm>
          <a:off x="1277541" y="1228726"/>
          <a:ext cx="6372226" cy="2971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1657">
                  <a:extLst>
                    <a:ext uri="{9D8B030D-6E8A-4147-A177-3AD203B41FA5}">
                      <a16:colId xmlns:a16="http://schemas.microsoft.com/office/drawing/2014/main" val="1647661576"/>
                    </a:ext>
                  </a:extLst>
                </a:gridCol>
                <a:gridCol w="1392517">
                  <a:extLst>
                    <a:ext uri="{9D8B030D-6E8A-4147-A177-3AD203B41FA5}">
                      <a16:colId xmlns:a16="http://schemas.microsoft.com/office/drawing/2014/main" val="1792793340"/>
                    </a:ext>
                  </a:extLst>
                </a:gridCol>
                <a:gridCol w="1458052">
                  <a:extLst>
                    <a:ext uri="{9D8B030D-6E8A-4147-A177-3AD203B41FA5}">
                      <a16:colId xmlns:a16="http://schemas.microsoft.com/office/drawing/2014/main" val="496627367"/>
                    </a:ext>
                  </a:extLst>
                </a:gridCol>
              </a:tblGrid>
              <a:tr h="4801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PRINCIPI CHIAVE</a:t>
                      </a:r>
                    </a:p>
                  </a:txBody>
                  <a:tcPr marL="68575" marR="68575" marT="34296" marB="34296"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  <a:p>
                      <a:pPr algn="ctr"/>
                      <a:r>
                        <a:rPr lang="it-IT" sz="1400" dirty="0"/>
                        <a:t>TRASFERIBILE</a:t>
                      </a:r>
                    </a:p>
                  </a:txBody>
                  <a:tcPr marL="68575" marR="68575" marT="34296" marB="342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NON TRASFERIBILE</a:t>
                      </a:r>
                    </a:p>
                  </a:txBody>
                  <a:tcPr marL="68575" marR="68575" marT="34296" marB="34296"/>
                </a:tc>
                <a:extLst>
                  <a:ext uri="{0D108BD9-81ED-4DB2-BD59-A6C34878D82A}">
                    <a16:rowId xmlns:a16="http://schemas.microsoft.com/office/drawing/2014/main" val="1807471043"/>
                  </a:ext>
                </a:extLst>
              </a:tr>
              <a:tr h="4801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it-IT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METTERE AL CENTRO DEL PROGETTO                                                                IL TRAGUARDO DI COMPETENZA</a:t>
                      </a:r>
                    </a:p>
                  </a:txBody>
                  <a:tcPr marL="68575" marR="68575" marT="34296" marB="34296"/>
                </a:tc>
                <a:tc>
                  <a:txBody>
                    <a:bodyPr/>
                    <a:lstStyle/>
                    <a:p>
                      <a:endParaRPr lang="it-IT" sz="1400"/>
                    </a:p>
                  </a:txBody>
                  <a:tcPr marL="68575" marR="68575" marT="34296" marB="34296"/>
                </a:tc>
                <a:tc>
                  <a:txBody>
                    <a:bodyPr/>
                    <a:lstStyle/>
                    <a:p>
                      <a:endParaRPr lang="it-IT" sz="1400"/>
                    </a:p>
                  </a:txBody>
                  <a:tcPr marL="68575" marR="68575" marT="34296" marB="34296"/>
                </a:tc>
                <a:extLst>
                  <a:ext uri="{0D108BD9-81ED-4DB2-BD59-A6C34878D82A}">
                    <a16:rowId xmlns:a16="http://schemas.microsoft.com/office/drawing/2014/main" val="2030472910"/>
                  </a:ext>
                </a:extLst>
              </a:tr>
              <a:tr h="278176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LAVORARE PER SITUAZIONI PROBLEMA</a:t>
                      </a:r>
                    </a:p>
                  </a:txBody>
                  <a:tcPr marL="68575" marR="68575" marT="34296" marB="34296"/>
                </a:tc>
                <a:tc>
                  <a:txBody>
                    <a:bodyPr/>
                    <a:lstStyle/>
                    <a:p>
                      <a:endParaRPr lang="it-IT" sz="1400"/>
                    </a:p>
                  </a:txBody>
                  <a:tcPr marL="68575" marR="68575" marT="34296" marB="34296"/>
                </a:tc>
                <a:tc>
                  <a:txBody>
                    <a:bodyPr/>
                    <a:lstStyle/>
                    <a:p>
                      <a:endParaRPr lang="it-IT" sz="1400"/>
                    </a:p>
                  </a:txBody>
                  <a:tcPr marL="68575" marR="68575" marT="34296" marB="34296"/>
                </a:tc>
                <a:extLst>
                  <a:ext uri="{0D108BD9-81ED-4DB2-BD59-A6C34878D82A}">
                    <a16:rowId xmlns:a16="http://schemas.microsoft.com/office/drawing/2014/main" val="3004029048"/>
                  </a:ext>
                </a:extLst>
              </a:tr>
              <a:tr h="278176">
                <a:tc>
                  <a:txBody>
                    <a:bodyPr/>
                    <a:lstStyle/>
                    <a:p>
                      <a:pPr algn="ctr"/>
                      <a:r>
                        <a:rPr lang="it-IT" altLang="it-IT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METTERE A TEMA I PROCESSI </a:t>
                      </a:r>
                      <a:endParaRPr lang="it-IT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75" marR="68575" marT="34296" marB="34296"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 marL="68575" marR="68575" marT="34296" marB="34296"/>
                </a:tc>
                <a:tc>
                  <a:txBody>
                    <a:bodyPr/>
                    <a:lstStyle/>
                    <a:p>
                      <a:endParaRPr lang="it-IT" sz="1400"/>
                    </a:p>
                  </a:txBody>
                  <a:tcPr marL="68575" marR="68575" marT="34296" marB="34296"/>
                </a:tc>
                <a:extLst>
                  <a:ext uri="{0D108BD9-81ED-4DB2-BD59-A6C34878D82A}">
                    <a16:rowId xmlns:a16="http://schemas.microsoft.com/office/drawing/2014/main" val="4053168460"/>
                  </a:ext>
                </a:extLst>
              </a:tr>
              <a:tr h="6859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it-IT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UTILIZZARE LA VALUTAZIONE COME RISORSA PER L’APPRENDIMENTO</a:t>
                      </a:r>
                    </a:p>
                    <a:p>
                      <a:pPr algn="ctr"/>
                      <a:endParaRPr lang="it-IT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75" marR="68575" marT="34296" marB="34296"/>
                </a:tc>
                <a:tc>
                  <a:txBody>
                    <a:bodyPr/>
                    <a:lstStyle/>
                    <a:p>
                      <a:endParaRPr lang="it-IT" sz="1400"/>
                    </a:p>
                  </a:txBody>
                  <a:tcPr marL="68575" marR="68575" marT="34296" marB="34296"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 marL="68575" marR="68575" marT="34296" marB="34296"/>
                </a:tc>
                <a:extLst>
                  <a:ext uri="{0D108BD9-81ED-4DB2-BD59-A6C34878D82A}">
                    <a16:rowId xmlns:a16="http://schemas.microsoft.com/office/drawing/2014/main" val="2166414665"/>
                  </a:ext>
                </a:extLst>
              </a:tr>
              <a:tr h="6859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it-IT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INTEGRARE ATTIVITA’ IN PRESENZA E A DISTANZA</a:t>
                      </a:r>
                    </a:p>
                    <a:p>
                      <a:pPr algn="ctr"/>
                      <a:endParaRPr lang="it-IT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75" marR="68575" marT="34296" marB="34296"/>
                </a:tc>
                <a:tc>
                  <a:txBody>
                    <a:bodyPr/>
                    <a:lstStyle/>
                    <a:p>
                      <a:endParaRPr lang="it-IT" sz="1400"/>
                    </a:p>
                  </a:txBody>
                  <a:tcPr marL="68575" marR="68575" marT="34296" marB="34296"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 marL="68575" marR="68575" marT="34296" marB="34296"/>
                </a:tc>
                <a:extLst>
                  <a:ext uri="{0D108BD9-81ED-4DB2-BD59-A6C34878D82A}">
                    <a16:rowId xmlns:a16="http://schemas.microsoft.com/office/drawing/2014/main" val="246746672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C99002DD-CA3C-43AC-91B4-9DEC96458F76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26814" y="2505879"/>
            <a:ext cx="2743200" cy="276999"/>
          </a:xfrm>
          <a:prstGeom prst="rect">
            <a:avLst/>
          </a:prstGeom>
          <a:solidFill>
            <a:srgbClr val="CC3300"/>
          </a:solidFill>
          <a:ln w="9525">
            <a:solidFill>
              <a:srgbClr val="9900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1" lang="it-IT" altLang="it-IT" sz="1200" b="1">
                <a:solidFill>
                  <a:schemeClr val="bg1"/>
                </a:solidFill>
                <a:latin typeface="Arial" panose="020B0604020202020204" pitchFamily="34" charset="0"/>
              </a:rPr>
              <a:t>CONDIVISIONE DI SENSO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AC59B6C6-5509-4A09-91C5-11800B991B57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54262" y="2235018"/>
            <a:ext cx="2750344" cy="825867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675"/>
              </a:spcBef>
              <a:buNone/>
            </a:pPr>
            <a:r>
              <a:rPr kumimoji="1" lang="it-IT" altLang="it-IT" sz="1200" b="1">
                <a:solidFill>
                  <a:srgbClr val="CC3300"/>
                </a:solidFill>
                <a:latin typeface="Arial" panose="020B0604020202020204" pitchFamily="34" charset="0"/>
              </a:rPr>
              <a:t>PROBLEMATIZZARE</a:t>
            </a:r>
          </a:p>
          <a:p>
            <a:pPr algn="ctr">
              <a:spcBef>
                <a:spcPts val="675"/>
              </a:spcBef>
              <a:buNone/>
            </a:pPr>
            <a:r>
              <a:rPr kumimoji="1" lang="it-IT" altLang="it-IT" sz="1200" b="1">
                <a:solidFill>
                  <a:srgbClr val="CC3300"/>
                </a:solidFill>
                <a:latin typeface="Arial" panose="020B0604020202020204" pitchFamily="34" charset="0"/>
              </a:rPr>
              <a:t>ESPLORARE </a:t>
            </a:r>
          </a:p>
          <a:p>
            <a:pPr algn="ctr">
              <a:spcBef>
                <a:spcPts val="675"/>
              </a:spcBef>
              <a:buNone/>
            </a:pPr>
            <a:r>
              <a:rPr kumimoji="1" lang="it-IT" altLang="it-IT" sz="1200" b="1">
                <a:solidFill>
                  <a:srgbClr val="CC3300"/>
                </a:solidFill>
                <a:latin typeface="Arial" panose="020B0604020202020204" pitchFamily="34" charset="0"/>
              </a:rPr>
              <a:t>MOTIVARE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0AB4B114-65D2-468F-9B57-A023D1D61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4206" y="1258492"/>
            <a:ext cx="2571750" cy="276999"/>
          </a:xfrm>
          <a:prstGeom prst="rect">
            <a:avLst/>
          </a:prstGeom>
          <a:solidFill>
            <a:srgbClr val="FF00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1" lang="it-IT" altLang="it-IT" sz="1200" b="1">
                <a:solidFill>
                  <a:schemeClr val="bg1"/>
                </a:solidFill>
                <a:latin typeface="Arial" panose="020B0604020202020204" pitchFamily="34" charset="0"/>
              </a:rPr>
              <a:t>ALLENAMENTO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BB421CE2-B446-4CE6-959A-F9AEA8637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4681" y="1457326"/>
            <a:ext cx="2571750" cy="82586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675"/>
              </a:spcBef>
              <a:buNone/>
            </a:pPr>
            <a:r>
              <a:rPr kumimoji="1" lang="it-IT" altLang="it-IT" sz="1200" b="1">
                <a:solidFill>
                  <a:srgbClr val="FF0000"/>
                </a:solidFill>
                <a:latin typeface="Arial" panose="020B0604020202020204" pitchFamily="34" charset="0"/>
              </a:rPr>
              <a:t>ACQUISIRE  </a:t>
            </a:r>
          </a:p>
          <a:p>
            <a:pPr algn="ctr">
              <a:spcBef>
                <a:spcPts val="675"/>
              </a:spcBef>
              <a:buNone/>
            </a:pPr>
            <a:r>
              <a:rPr kumimoji="1" lang="it-IT" altLang="it-IT" sz="1200" b="1">
                <a:solidFill>
                  <a:srgbClr val="FF0000"/>
                </a:solidFill>
                <a:latin typeface="Arial" panose="020B0604020202020204" pitchFamily="34" charset="0"/>
              </a:rPr>
              <a:t>CONSOLIDARE</a:t>
            </a:r>
          </a:p>
          <a:p>
            <a:pPr algn="ctr">
              <a:spcBef>
                <a:spcPts val="675"/>
              </a:spcBef>
              <a:buNone/>
            </a:pPr>
            <a:r>
              <a:rPr kumimoji="1" lang="it-IT" altLang="it-IT" sz="1200" b="1">
                <a:solidFill>
                  <a:srgbClr val="FF0000"/>
                </a:solidFill>
                <a:latin typeface="Arial" panose="020B0604020202020204" pitchFamily="34" charset="0"/>
              </a:rPr>
              <a:t>POTENZIARE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F0D4C2D6-7DD0-4D6E-901C-7ECACEF19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4681" y="2933701"/>
            <a:ext cx="2571750" cy="276999"/>
          </a:xfrm>
          <a:prstGeom prst="rect">
            <a:avLst/>
          </a:prstGeom>
          <a:solidFill>
            <a:srgbClr val="CC00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1" lang="it-IT" altLang="it-IT" sz="1200" b="1">
                <a:solidFill>
                  <a:schemeClr val="bg1"/>
                </a:solidFill>
                <a:latin typeface="Arial" panose="020B0604020202020204" pitchFamily="34" charset="0"/>
              </a:rPr>
              <a:t>PARTITA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1020C0A1-3D76-4A1C-AA62-544CCA167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5156" y="3187305"/>
            <a:ext cx="2581275" cy="825867"/>
          </a:xfrm>
          <a:prstGeom prst="rect">
            <a:avLst/>
          </a:prstGeom>
          <a:noFill/>
          <a:ln w="9525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675"/>
              </a:spcBef>
              <a:buNone/>
            </a:pPr>
            <a:r>
              <a:rPr kumimoji="1" lang="it-IT" altLang="it-IT" sz="1200" b="1">
                <a:solidFill>
                  <a:srgbClr val="CC00FF"/>
                </a:solidFill>
                <a:latin typeface="Arial" panose="020B0604020202020204" pitchFamily="34" charset="0"/>
              </a:rPr>
              <a:t>MOBILITARE</a:t>
            </a:r>
          </a:p>
          <a:p>
            <a:pPr algn="ctr">
              <a:spcBef>
                <a:spcPts val="675"/>
              </a:spcBef>
              <a:buNone/>
            </a:pPr>
            <a:r>
              <a:rPr kumimoji="1" lang="it-IT" altLang="it-IT" sz="1200" b="1">
                <a:solidFill>
                  <a:srgbClr val="CC00FF"/>
                </a:solidFill>
                <a:latin typeface="Arial" panose="020B0604020202020204" pitchFamily="34" charset="0"/>
              </a:rPr>
              <a:t>UTILIZZARE</a:t>
            </a:r>
          </a:p>
          <a:p>
            <a:pPr algn="ctr">
              <a:spcBef>
                <a:spcPts val="675"/>
              </a:spcBef>
              <a:buNone/>
            </a:pPr>
            <a:r>
              <a:rPr kumimoji="1" lang="it-IT" altLang="it-IT" sz="1200" b="1">
                <a:solidFill>
                  <a:srgbClr val="CC00FF"/>
                </a:solidFill>
                <a:latin typeface="Arial" panose="020B0604020202020204" pitchFamily="34" charset="0"/>
              </a:rPr>
              <a:t>INTEGRARE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A37F7530-148F-4DA5-86C8-33CA38D2E7D7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5934672" y="2505880"/>
            <a:ext cx="2764631" cy="276999"/>
          </a:xfrm>
          <a:prstGeom prst="rect">
            <a:avLst/>
          </a:prstGeom>
          <a:solidFill>
            <a:srgbClr val="3333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1" lang="it-IT" altLang="it-IT" sz="1200" b="1">
                <a:solidFill>
                  <a:schemeClr val="bg1"/>
                </a:solidFill>
                <a:latin typeface="Arial" panose="020B0604020202020204" pitchFamily="34" charset="0"/>
              </a:rPr>
              <a:t>RIFLESSIONE</a:t>
            </a: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31354782-7CE0-4656-A48E-991EFCC261FD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5403057" y="2220731"/>
            <a:ext cx="2750344" cy="825867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675"/>
              </a:spcBef>
              <a:buNone/>
            </a:pPr>
            <a:r>
              <a:rPr kumimoji="1" lang="it-IT" altLang="it-IT" sz="1200" b="1">
                <a:solidFill>
                  <a:srgbClr val="3333FF"/>
                </a:solidFill>
                <a:latin typeface="Arial" panose="020B0604020202020204" pitchFamily="34" charset="0"/>
              </a:rPr>
              <a:t>CAPITALIZZARE</a:t>
            </a:r>
          </a:p>
          <a:p>
            <a:pPr algn="ctr">
              <a:spcBef>
                <a:spcPts val="675"/>
              </a:spcBef>
              <a:buNone/>
            </a:pPr>
            <a:r>
              <a:rPr kumimoji="1" lang="it-IT" altLang="it-IT" sz="1200" b="1">
                <a:solidFill>
                  <a:srgbClr val="3333FF"/>
                </a:solidFill>
                <a:latin typeface="Arial" panose="020B0604020202020204" pitchFamily="34" charset="0"/>
              </a:rPr>
              <a:t>GENERALIZZARE</a:t>
            </a:r>
          </a:p>
          <a:p>
            <a:pPr algn="ctr">
              <a:spcBef>
                <a:spcPts val="675"/>
              </a:spcBef>
              <a:buNone/>
            </a:pPr>
            <a:r>
              <a:rPr kumimoji="1" lang="it-IT" altLang="it-IT" sz="1200" b="1">
                <a:solidFill>
                  <a:srgbClr val="3333FF"/>
                </a:solidFill>
                <a:latin typeface="Arial" panose="020B0604020202020204" pitchFamily="34" charset="0"/>
              </a:rPr>
              <a:t>TRASFERIRE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BCEC6EDB-EFF4-4739-B9BF-62AAFE5E0A83}"/>
              </a:ext>
            </a:extLst>
          </p:cNvPr>
          <p:cNvSpPr/>
          <p:nvPr/>
        </p:nvSpPr>
        <p:spPr>
          <a:xfrm>
            <a:off x="3332560" y="4373166"/>
            <a:ext cx="191116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350" b="1" cap="all" dirty="0">
                <a:ea typeface="Times New Roman" panose="02020603050405020304" pitchFamily="18" charset="0"/>
              </a:rPr>
              <a:t>Situazione problema</a:t>
            </a:r>
            <a:endParaRPr lang="it-IT" sz="1350" b="1" cap="all" dirty="0"/>
          </a:p>
        </p:txBody>
      </p:sp>
      <p:sp>
        <p:nvSpPr>
          <p:cNvPr id="18" name="Freccia in giù 17">
            <a:extLst>
              <a:ext uri="{FF2B5EF4-FFF2-40B4-BE49-F238E27FC236}">
                <a16:creationId xmlns:a16="http://schemas.microsoft.com/office/drawing/2014/main" id="{00565AFF-AF3E-479D-A476-F1935976E4F7}"/>
              </a:ext>
            </a:extLst>
          </p:cNvPr>
          <p:cNvSpPr/>
          <p:nvPr/>
        </p:nvSpPr>
        <p:spPr>
          <a:xfrm rot="10800000">
            <a:off x="4264819" y="4133850"/>
            <a:ext cx="323850" cy="233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35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47C0A280-97CA-4584-84DA-905546954C1A}"/>
              </a:ext>
            </a:extLst>
          </p:cNvPr>
          <p:cNvSpPr/>
          <p:nvPr/>
        </p:nvSpPr>
        <p:spPr>
          <a:xfrm>
            <a:off x="5910263" y="4504135"/>
            <a:ext cx="184785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350" b="1" cap="all" dirty="0">
                <a:ea typeface="Times New Roman" panose="02020603050405020304" pitchFamily="18" charset="0"/>
              </a:rPr>
              <a:t>CONCLUSIONE</a:t>
            </a:r>
            <a:endParaRPr lang="it-IT" sz="1350" b="1" cap="all" dirty="0"/>
          </a:p>
        </p:txBody>
      </p:sp>
      <p:sp>
        <p:nvSpPr>
          <p:cNvPr id="20" name="Freccia in giù 19">
            <a:extLst>
              <a:ext uri="{FF2B5EF4-FFF2-40B4-BE49-F238E27FC236}">
                <a16:creationId xmlns:a16="http://schemas.microsoft.com/office/drawing/2014/main" id="{BD6395D0-5052-45A4-B45E-B97568D44B31}"/>
              </a:ext>
            </a:extLst>
          </p:cNvPr>
          <p:cNvSpPr/>
          <p:nvPr/>
        </p:nvSpPr>
        <p:spPr>
          <a:xfrm rot="10800000">
            <a:off x="6778229" y="4139803"/>
            <a:ext cx="323850" cy="233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350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1F4A8A18-64E4-429C-9604-AFAE711E0CD9}"/>
              </a:ext>
            </a:extLst>
          </p:cNvPr>
          <p:cNvSpPr/>
          <p:nvPr/>
        </p:nvSpPr>
        <p:spPr>
          <a:xfrm>
            <a:off x="2894411" y="444104"/>
            <a:ext cx="3131344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350" b="1" cap="all" dirty="0">
                <a:ea typeface="Times New Roman" panose="02020603050405020304" pitchFamily="18" charset="0"/>
              </a:rPr>
              <a:t>Sviluppo/consolidamento risorse cognitive e processi</a:t>
            </a:r>
            <a:endParaRPr lang="it-IT" sz="1350" b="1" cap="all" dirty="0"/>
          </a:p>
        </p:txBody>
      </p:sp>
      <p:sp>
        <p:nvSpPr>
          <p:cNvPr id="24" name="Freccia in giù 23">
            <a:extLst>
              <a:ext uri="{FF2B5EF4-FFF2-40B4-BE49-F238E27FC236}">
                <a16:creationId xmlns:a16="http://schemas.microsoft.com/office/drawing/2014/main" id="{97979D01-D2FE-4C32-A8E8-09C87443BF5A}"/>
              </a:ext>
            </a:extLst>
          </p:cNvPr>
          <p:cNvSpPr/>
          <p:nvPr/>
        </p:nvSpPr>
        <p:spPr>
          <a:xfrm>
            <a:off x="4243389" y="945356"/>
            <a:ext cx="345281" cy="2869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350"/>
          </a:p>
        </p:txBody>
      </p: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F9A359ED-1EF3-4EE5-ADC5-660137490003}"/>
              </a:ext>
            </a:extLst>
          </p:cNvPr>
          <p:cNvCxnSpPr>
            <a:stCxn id="5" idx="2"/>
            <a:endCxn id="6" idx="0"/>
          </p:cNvCxnSpPr>
          <p:nvPr/>
        </p:nvCxnSpPr>
        <p:spPr>
          <a:xfrm>
            <a:off x="4450556" y="2283193"/>
            <a:ext cx="0" cy="65050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929" name="Text Box 2">
            <a:extLst>
              <a:ext uri="{FF2B5EF4-FFF2-40B4-BE49-F238E27FC236}">
                <a16:creationId xmlns:a16="http://schemas.microsoft.com/office/drawing/2014/main" id="{8381BCE6-6AA0-4B9F-BF02-2627904CB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9904" y="0"/>
            <a:ext cx="6858001" cy="300082"/>
          </a:xfrm>
          <a:prstGeom prst="rect">
            <a:avLst/>
          </a:prstGeom>
          <a:solidFill>
            <a:srgbClr val="0000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350" b="1">
                <a:solidFill>
                  <a:schemeClr val="bg1"/>
                </a:solidFill>
                <a:latin typeface="Arial" panose="020B0604020202020204" pitchFamily="34" charset="0"/>
              </a:rPr>
              <a:t>ARTICOLAZIONE OPERATIVA: LOGICA DIDATTICA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7F44B4F3-9336-45CD-9121-F3A8B8586929}"/>
              </a:ext>
            </a:extLst>
          </p:cNvPr>
          <p:cNvSpPr/>
          <p:nvPr/>
        </p:nvSpPr>
        <p:spPr>
          <a:xfrm>
            <a:off x="1143000" y="4421981"/>
            <a:ext cx="184785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350" b="1" cap="all" dirty="0">
                <a:ea typeface="Times New Roman" panose="02020603050405020304" pitchFamily="18" charset="0"/>
              </a:rPr>
              <a:t>INCIPIT</a:t>
            </a:r>
            <a:endParaRPr lang="it-IT" sz="1350" b="1" cap="all" dirty="0"/>
          </a:p>
        </p:txBody>
      </p:sp>
      <p:sp>
        <p:nvSpPr>
          <p:cNvPr id="25" name="Freccia in giù 24">
            <a:extLst>
              <a:ext uri="{FF2B5EF4-FFF2-40B4-BE49-F238E27FC236}">
                <a16:creationId xmlns:a16="http://schemas.microsoft.com/office/drawing/2014/main" id="{7D85D7EF-E1C5-435A-813E-B500CFD90F53}"/>
              </a:ext>
            </a:extLst>
          </p:cNvPr>
          <p:cNvSpPr/>
          <p:nvPr/>
        </p:nvSpPr>
        <p:spPr>
          <a:xfrm rot="10800000">
            <a:off x="1913335" y="4139803"/>
            <a:ext cx="323850" cy="233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35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3" grpId="0" animBg="1" autoUpdateAnimBg="0"/>
      <p:bldP spid="4" grpId="0" animBg="1" autoUpdateAnimBg="0"/>
      <p:bldP spid="5" grpId="0" animBg="1" autoUpdateAnimBg="0"/>
      <p:bldP spid="6" grpId="0" animBg="1" autoUpdateAnimBg="0"/>
      <p:bldP spid="7" grpId="0" animBg="1" autoUpdateAnimBg="0"/>
      <p:bldP spid="8" grpId="0" animBg="1" autoUpdateAnimBg="0"/>
      <p:bldP spid="9" grpId="0" animBg="1" autoUpdateAnimBg="0"/>
      <p:bldP spid="17" grpId="0"/>
      <p:bldP spid="18" grpId="0" animBg="1"/>
      <p:bldP spid="19" grpId="0"/>
      <p:bldP spid="20" grpId="0" animBg="1"/>
      <p:bldP spid="23" grpId="0"/>
      <p:bldP spid="24" grpId="0" animBg="1"/>
      <p:bldP spid="38929" grpId="0" animBg="1"/>
      <p:bldP spid="22" grpId="0"/>
      <p:bldP spid="2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3">
            <a:extLst>
              <a:ext uri="{FF2B5EF4-FFF2-40B4-BE49-F238E27FC236}">
                <a16:creationId xmlns:a16="http://schemas.microsoft.com/office/drawing/2014/main" id="{056BE6AB-912E-492F-8A60-8BBDC2DB4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185" y="1004887"/>
            <a:ext cx="165735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500">
                <a:solidFill>
                  <a:srgbClr val="0000CC"/>
                </a:solidFill>
              </a:rPr>
              <a:t>VALUTAZIONE PERTINENZA DELLA SOLUZIONE</a:t>
            </a:r>
          </a:p>
        </p:txBody>
      </p:sp>
      <p:sp>
        <p:nvSpPr>
          <p:cNvPr id="45059" name="Text Box 4">
            <a:extLst>
              <a:ext uri="{FF2B5EF4-FFF2-40B4-BE49-F238E27FC236}">
                <a16:creationId xmlns:a16="http://schemas.microsoft.com/office/drawing/2014/main" id="{822E8225-31D8-485A-9C04-03CEB8842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3513" y="3214689"/>
            <a:ext cx="2057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500">
                <a:solidFill>
                  <a:srgbClr val="0000CC"/>
                </a:solidFill>
              </a:rPr>
              <a:t>SITUAZIONE   PROBLEMA</a:t>
            </a:r>
          </a:p>
        </p:txBody>
      </p:sp>
      <p:sp>
        <p:nvSpPr>
          <p:cNvPr id="45060" name="Text Box 5">
            <a:extLst>
              <a:ext uri="{FF2B5EF4-FFF2-40B4-BE49-F238E27FC236}">
                <a16:creationId xmlns:a16="http://schemas.microsoft.com/office/drawing/2014/main" id="{11B10EEB-E95B-452B-9135-94034263F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2150" y="1021557"/>
            <a:ext cx="2057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500">
                <a:solidFill>
                  <a:srgbClr val="0000CC"/>
                </a:solidFill>
              </a:rPr>
              <a:t>INDIVIDUAZIONE SOLUZIONE</a:t>
            </a:r>
          </a:p>
        </p:txBody>
      </p:sp>
      <p:sp>
        <p:nvSpPr>
          <p:cNvPr id="45061" name="Text Box 6">
            <a:extLst>
              <a:ext uri="{FF2B5EF4-FFF2-40B4-BE49-F238E27FC236}">
                <a16:creationId xmlns:a16="http://schemas.microsoft.com/office/drawing/2014/main" id="{3CD23918-5A4B-4A7F-84CB-25A2828F6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2150" y="3265885"/>
            <a:ext cx="2057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500">
                <a:solidFill>
                  <a:srgbClr val="0000CC"/>
                </a:solidFill>
              </a:rPr>
              <a:t>ANALISI DELLA SITUAZIONE PROBLEMA</a:t>
            </a:r>
          </a:p>
        </p:txBody>
      </p:sp>
      <p:sp>
        <p:nvSpPr>
          <p:cNvPr id="45062" name="Line 7">
            <a:extLst>
              <a:ext uri="{FF2B5EF4-FFF2-40B4-BE49-F238E27FC236}">
                <a16:creationId xmlns:a16="http://schemas.microsoft.com/office/drawing/2014/main" id="{66D52502-27BA-4243-ABD9-5E7989F53A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90912" y="3473053"/>
            <a:ext cx="2281238" cy="4763"/>
          </a:xfrm>
          <a:prstGeom prst="line">
            <a:avLst/>
          </a:prstGeom>
          <a:noFill/>
          <a:ln w="57150">
            <a:solidFill>
              <a:srgbClr val="CC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t-IT" sz="1350"/>
          </a:p>
        </p:txBody>
      </p:sp>
      <p:sp>
        <p:nvSpPr>
          <p:cNvPr id="45063" name="Line 8">
            <a:extLst>
              <a:ext uri="{FF2B5EF4-FFF2-40B4-BE49-F238E27FC236}">
                <a16:creationId xmlns:a16="http://schemas.microsoft.com/office/drawing/2014/main" id="{1A5A9C11-FE07-41B4-89E5-EDFE94738AE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00850" y="1600200"/>
            <a:ext cx="0" cy="1609725"/>
          </a:xfrm>
          <a:prstGeom prst="line">
            <a:avLst/>
          </a:prstGeom>
          <a:noFill/>
          <a:ln w="9525">
            <a:solidFill>
              <a:srgbClr val="050507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t-IT" sz="1350"/>
          </a:p>
        </p:txBody>
      </p:sp>
      <p:sp>
        <p:nvSpPr>
          <p:cNvPr id="25608" name="Line 9">
            <a:extLst>
              <a:ext uri="{FF2B5EF4-FFF2-40B4-BE49-F238E27FC236}">
                <a16:creationId xmlns:a16="http://schemas.microsoft.com/office/drawing/2014/main" id="{B9F71B5D-5FB1-46F9-B994-0B4634BF593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383757" y="1260872"/>
            <a:ext cx="2388394" cy="0"/>
          </a:xfrm>
          <a:prstGeom prst="line">
            <a:avLst/>
          </a:prstGeom>
          <a:ln w="57150">
            <a:solidFill>
              <a:srgbClr val="CC00CC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wrap="none"/>
          <a:lstStyle/>
          <a:p>
            <a:pPr>
              <a:defRPr/>
            </a:pPr>
            <a:endParaRPr lang="it-IT" sz="1350"/>
          </a:p>
        </p:txBody>
      </p:sp>
      <p:sp>
        <p:nvSpPr>
          <p:cNvPr id="45065" name="Line 10">
            <a:extLst>
              <a:ext uri="{FF2B5EF4-FFF2-40B4-BE49-F238E27FC236}">
                <a16:creationId xmlns:a16="http://schemas.microsoft.com/office/drawing/2014/main" id="{029CEC1B-8C5E-4FC9-A9A8-66F3C4452D8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96716" y="1600200"/>
            <a:ext cx="0" cy="1609725"/>
          </a:xfrm>
          <a:prstGeom prst="line">
            <a:avLst/>
          </a:prstGeom>
          <a:noFill/>
          <a:ln w="9525">
            <a:solidFill>
              <a:srgbClr val="050507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t-IT" sz="1350"/>
          </a:p>
        </p:txBody>
      </p:sp>
      <p:sp>
        <p:nvSpPr>
          <p:cNvPr id="45066" name="Line 11">
            <a:extLst>
              <a:ext uri="{FF2B5EF4-FFF2-40B4-BE49-F238E27FC236}">
                <a16:creationId xmlns:a16="http://schemas.microsoft.com/office/drawing/2014/main" id="{E267F3BD-C4E0-4DDA-B205-0FF9D508C21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7700" y="857250"/>
            <a:ext cx="0" cy="3754041"/>
          </a:xfrm>
          <a:prstGeom prst="line">
            <a:avLst/>
          </a:prstGeom>
          <a:noFill/>
          <a:ln w="9525">
            <a:solidFill>
              <a:srgbClr val="050507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t-IT" sz="1350"/>
          </a:p>
        </p:txBody>
      </p:sp>
      <p:sp>
        <p:nvSpPr>
          <p:cNvPr id="45067" name="CasellaDiTesto 21">
            <a:extLst>
              <a:ext uri="{FF2B5EF4-FFF2-40B4-BE49-F238E27FC236}">
                <a16:creationId xmlns:a16="http://schemas.microsoft.com/office/drawing/2014/main" id="{721CA340-B45F-4CFC-A9C5-1140E7ED4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719" y="4299348"/>
            <a:ext cx="2057400" cy="92333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solidFill>
                  <a:schemeClr val="bg1"/>
                </a:solidFill>
                <a:latin typeface="Times New Roman" panose="02020603050405020304" pitchFamily="18" charset="0"/>
              </a:rPr>
              <a:t>CONTESTO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solidFill>
                  <a:schemeClr val="bg1"/>
                </a:solidFill>
                <a:latin typeface="Times New Roman" panose="02020603050405020304" pitchFamily="18" charset="0"/>
              </a:rPr>
              <a:t>PROBLEMATICO</a:t>
            </a:r>
          </a:p>
        </p:txBody>
      </p:sp>
      <p:sp>
        <p:nvSpPr>
          <p:cNvPr id="45068" name="CasellaDiTesto 22">
            <a:extLst>
              <a:ext uri="{FF2B5EF4-FFF2-40B4-BE49-F238E27FC236}">
                <a16:creationId xmlns:a16="http://schemas.microsoft.com/office/drawing/2014/main" id="{A5F18D3A-D4C6-4950-83F9-B890232CE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8283" y="4268392"/>
            <a:ext cx="1783556" cy="646331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solidFill>
                  <a:schemeClr val="bg1"/>
                </a:solidFill>
                <a:latin typeface="Times New Roman" panose="02020603050405020304" pitchFamily="18" charset="0"/>
              </a:rPr>
              <a:t>SAPERI DISCIPLINARI</a:t>
            </a:r>
          </a:p>
        </p:txBody>
      </p:sp>
      <p:sp>
        <p:nvSpPr>
          <p:cNvPr id="45069" name="Text Box 15">
            <a:extLst>
              <a:ext uri="{FF2B5EF4-FFF2-40B4-BE49-F238E27FC236}">
                <a16:creationId xmlns:a16="http://schemas.microsoft.com/office/drawing/2014/main" id="{416C9C50-2FD7-4264-8E1E-788F08DF8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954"/>
            <a:ext cx="6858000" cy="30008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350" b="1">
                <a:solidFill>
                  <a:schemeClr val="bg1"/>
                </a:solidFill>
                <a:latin typeface="Arial" panose="020B0604020202020204" pitchFamily="34" charset="0"/>
              </a:rPr>
              <a:t>ORIENTARSI VERSO PROVE DI COMPETENZA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9359EE5-87A2-4F9D-800D-97BFCB5CE3F2}"/>
              </a:ext>
            </a:extLst>
          </p:cNvPr>
          <p:cNvSpPr/>
          <p:nvPr/>
        </p:nvSpPr>
        <p:spPr>
          <a:xfrm>
            <a:off x="5189936" y="857251"/>
            <a:ext cx="2568178" cy="3874294"/>
          </a:xfrm>
          <a:prstGeom prst="rect">
            <a:avLst/>
          </a:prstGeom>
          <a:noFill/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350"/>
          </a:p>
        </p:txBody>
      </p:sp>
      <p:sp>
        <p:nvSpPr>
          <p:cNvPr id="19" name="CasellaDiTesto 26">
            <a:extLst>
              <a:ext uri="{FF2B5EF4-FFF2-40B4-BE49-F238E27FC236}">
                <a16:creationId xmlns:a16="http://schemas.microsoft.com/office/drawing/2014/main" id="{261965D8-81FE-40D6-B89B-47F035A15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2139" y="297656"/>
            <a:ext cx="2337197" cy="5078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350" b="1">
                <a:solidFill>
                  <a:srgbClr val="008000"/>
                </a:solidFill>
                <a:latin typeface="Arial" panose="020B0604020202020204" pitchFamily="34" charset="0"/>
              </a:rPr>
              <a:t>PROVA DI CONOSCENZA/ABILITA’</a:t>
            </a:r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5E70F052-254E-42D9-8A0E-BAEF05FA0CCA}"/>
              </a:ext>
            </a:extLst>
          </p:cNvPr>
          <p:cNvCxnSpPr/>
          <p:nvPr/>
        </p:nvCxnSpPr>
        <p:spPr>
          <a:xfrm flipH="1">
            <a:off x="6707981" y="783432"/>
            <a:ext cx="133350" cy="738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25D8B8E-CE5B-433D-AD95-A4EA771E5D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457"/>
            <a:ext cx="9144000" cy="5142586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7905043F-8DAD-439A-86DC-E2A11B060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3935" y="234754"/>
            <a:ext cx="6207192" cy="467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7991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oggetto da esterni&#10;&#10;Descrizione generata automaticamente">
            <a:extLst>
              <a:ext uri="{FF2B5EF4-FFF2-40B4-BE49-F238E27FC236}">
                <a16:creationId xmlns:a16="http://schemas.microsoft.com/office/drawing/2014/main" id="{CCACBDFF-72DF-4300-A187-3D9E83759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"/>
            <a:ext cx="9144000" cy="514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580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2">
            <a:extLst>
              <a:ext uri="{FF2B5EF4-FFF2-40B4-BE49-F238E27FC236}">
                <a16:creationId xmlns:a16="http://schemas.microsoft.com/office/drawing/2014/main" id="{773E24F0-A94E-428E-A7EA-7D7C5103C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5094" y="302419"/>
            <a:ext cx="383381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350" b="1">
                <a:solidFill>
                  <a:srgbClr val="FF0000"/>
                </a:solidFill>
                <a:latin typeface="Arial" panose="020B0604020202020204" pitchFamily="34" charset="0"/>
              </a:rPr>
              <a:t>COMPRENSIONE COME SPIEGAZIONE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62104004-A4D8-4C66-8C6B-73A9FD32E9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064314"/>
              </p:ext>
            </p:extLst>
          </p:nvPr>
        </p:nvGraphicFramePr>
        <p:xfrm>
          <a:off x="1277541" y="601517"/>
          <a:ext cx="6480571" cy="24000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3012">
                  <a:extLst>
                    <a:ext uri="{9D8B030D-6E8A-4147-A177-3AD203B41FA5}">
                      <a16:colId xmlns:a16="http://schemas.microsoft.com/office/drawing/2014/main" val="3483515615"/>
                    </a:ext>
                  </a:extLst>
                </a:gridCol>
                <a:gridCol w="2977559">
                  <a:extLst>
                    <a:ext uri="{9D8B030D-6E8A-4147-A177-3AD203B41FA5}">
                      <a16:colId xmlns:a16="http://schemas.microsoft.com/office/drawing/2014/main" val="2789106079"/>
                    </a:ext>
                  </a:extLst>
                </a:gridCol>
              </a:tblGrid>
              <a:tr h="225095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DOMANDE GUIDA</a:t>
                      </a:r>
                    </a:p>
                  </a:txBody>
                  <a:tcPr marL="68579" marR="68579" marT="34253" marB="342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EVIDENZE DELLA COMPRENSIONE</a:t>
                      </a:r>
                    </a:p>
                  </a:txBody>
                  <a:tcPr marL="68579" marR="68579" marT="34253" marB="34253"/>
                </a:tc>
                <a:extLst>
                  <a:ext uri="{0D108BD9-81ED-4DB2-BD59-A6C34878D82A}">
                    <a16:rowId xmlns:a16="http://schemas.microsoft.com/office/drawing/2014/main" val="240864171"/>
                  </a:ext>
                </a:extLst>
              </a:tr>
              <a:tr h="1207615">
                <a:tc>
                  <a:txBody>
                    <a:bodyPr/>
                    <a:lstStyle/>
                    <a:p>
                      <a:pPr algn="ctr"/>
                      <a:r>
                        <a:rPr lang="it-IT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Perché è così? Perché ho fatto così? </a:t>
                      </a:r>
                    </a:p>
                    <a:p>
                      <a:pPr algn="ctr"/>
                      <a:r>
                        <a:rPr lang="it-IT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Perché ho scelto questa soluzione? </a:t>
                      </a:r>
                    </a:p>
                    <a:p>
                      <a:pPr algn="ctr"/>
                      <a:r>
                        <a:rPr lang="it-IT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cosa mi sembra più conveniente? </a:t>
                      </a:r>
                    </a:p>
                    <a:p>
                      <a:pPr algn="ctr"/>
                      <a:r>
                        <a:rPr lang="it-IT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Cosa spiegano questi eventi? </a:t>
                      </a:r>
                    </a:p>
                    <a:p>
                      <a:pPr algn="ctr"/>
                      <a:r>
                        <a:rPr lang="it-IT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Cosa giustifica tale effetto? </a:t>
                      </a:r>
                    </a:p>
                    <a:p>
                      <a:pPr algn="ctr"/>
                      <a:r>
                        <a:rPr lang="it-IT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Come possiamo provarlo? </a:t>
                      </a:r>
                    </a:p>
                    <a:p>
                      <a:pPr algn="ctr"/>
                      <a:r>
                        <a:rPr lang="it-IT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Come funziona? A cosa si collega e perché?</a:t>
                      </a:r>
                    </a:p>
                  </a:txBody>
                  <a:tcPr marL="68579" marR="68579" marT="34253" marB="34253"/>
                </a:tc>
                <a:tc>
                  <a:txBody>
                    <a:bodyPr/>
                    <a:lstStyle/>
                    <a:p>
                      <a:r>
                        <a:rPr lang="it-IT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Offre giustificazioni fondate e spiegazioni ben agganciate alla teoria, che danno senso a fenomeni, dati, sensazioni. 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it-IT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Spiega chiaramente e in modo esauriente con ricchezza di sfumature e di significati. 	</a:t>
                      </a:r>
                      <a:endParaRPr lang="it-IT" sz="1200" dirty="0"/>
                    </a:p>
                  </a:txBody>
                  <a:tcPr marL="68579" marR="68579" marT="34253" marB="34253"/>
                </a:tc>
                <a:extLst>
                  <a:ext uri="{0D108BD9-81ED-4DB2-BD59-A6C34878D82A}">
                    <a16:rowId xmlns:a16="http://schemas.microsoft.com/office/drawing/2014/main" val="2311192642"/>
                  </a:ext>
                </a:extLst>
              </a:tr>
              <a:tr h="716355">
                <a:tc gridSpan="2">
                  <a:txBody>
                    <a:bodyPr/>
                    <a:lstStyle/>
                    <a:p>
                      <a:pPr algn="ctr"/>
                      <a:r>
                        <a:rPr lang="it-IT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ESEMPI</a:t>
                      </a:r>
                    </a:p>
                    <a:p>
                      <a:pPr algn="ctr"/>
                      <a:r>
                        <a:rPr lang="it-IT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Argomentare la propria soluzione</a:t>
                      </a:r>
                    </a:p>
                    <a:p>
                      <a:pPr algn="ctr"/>
                      <a:r>
                        <a:rPr lang="it-IT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Formulare domande su un determinato argomento</a:t>
                      </a:r>
                    </a:p>
                    <a:p>
                      <a:pPr algn="ctr"/>
                      <a:r>
                        <a:rPr lang="it-IT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Analizzare le cause/effetti di un fenomeno</a:t>
                      </a:r>
                    </a:p>
                  </a:txBody>
                  <a:tcPr marL="68579" marR="68579" marT="34253" marB="34253"/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386055"/>
                  </a:ext>
                </a:extLst>
              </a:tr>
            </a:tbl>
          </a:graphicData>
        </a:graphic>
      </p:graphicFrame>
      <p:sp>
        <p:nvSpPr>
          <p:cNvPr id="4" name="CasellaDiTesto 12">
            <a:extLst>
              <a:ext uri="{FF2B5EF4-FFF2-40B4-BE49-F238E27FC236}">
                <a16:creationId xmlns:a16="http://schemas.microsoft.com/office/drawing/2014/main" id="{4B828F7D-6CD4-422A-9785-8CA49026C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981" y="3001567"/>
            <a:ext cx="383381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350" b="1">
                <a:solidFill>
                  <a:srgbClr val="FF0000"/>
                </a:solidFill>
                <a:latin typeface="Arial" panose="020B0604020202020204" pitchFamily="34" charset="0"/>
              </a:rPr>
              <a:t>COMPRENSIONE COME INTERPRETAZIONE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72DC7D5B-98DE-4581-B412-A4D5F982039A}"/>
              </a:ext>
            </a:extLst>
          </p:cNvPr>
          <p:cNvGraphicFramePr>
            <a:graphicFrameLocks noGrp="1"/>
          </p:cNvGraphicFramePr>
          <p:nvPr/>
        </p:nvGraphicFramePr>
        <p:xfrm>
          <a:off x="1277542" y="3251597"/>
          <a:ext cx="6535340" cy="18514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39976">
                  <a:extLst>
                    <a:ext uri="{9D8B030D-6E8A-4147-A177-3AD203B41FA5}">
                      <a16:colId xmlns:a16="http://schemas.microsoft.com/office/drawing/2014/main" val="3483515615"/>
                    </a:ext>
                  </a:extLst>
                </a:gridCol>
                <a:gridCol w="2995364">
                  <a:extLst>
                    <a:ext uri="{9D8B030D-6E8A-4147-A177-3AD203B41FA5}">
                      <a16:colId xmlns:a16="http://schemas.microsoft.com/office/drawing/2014/main" val="2789106079"/>
                    </a:ext>
                  </a:extLst>
                </a:gridCol>
              </a:tblGrid>
              <a:tr h="251394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DOMANDE GUIDA</a:t>
                      </a:r>
                    </a:p>
                  </a:txBody>
                  <a:tcPr marL="68587" marR="68587" marT="34257" marB="342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EVIDENZE DELLA COMPRENSIONE</a:t>
                      </a:r>
                    </a:p>
                  </a:txBody>
                  <a:tcPr marL="68587" marR="68587" marT="34257" marB="34257"/>
                </a:tc>
                <a:extLst>
                  <a:ext uri="{0D108BD9-81ED-4DB2-BD59-A6C34878D82A}">
                    <a16:rowId xmlns:a16="http://schemas.microsoft.com/office/drawing/2014/main" val="240864171"/>
                  </a:ext>
                </a:extLst>
              </a:tr>
              <a:tr h="800034">
                <a:tc>
                  <a:txBody>
                    <a:bodyPr/>
                    <a:lstStyle/>
                    <a:p>
                      <a:pPr algn="ctr"/>
                      <a:r>
                        <a:rPr lang="it-IT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Cosa significa? </a:t>
                      </a:r>
                    </a:p>
                    <a:p>
                      <a:pPr algn="ctr"/>
                      <a:r>
                        <a:rPr lang="it-IT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Perché è importante? </a:t>
                      </a:r>
                    </a:p>
                    <a:p>
                      <a:pPr algn="ctr"/>
                      <a:r>
                        <a:rPr lang="it-IT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Cosa illustra? </a:t>
                      </a:r>
                    </a:p>
                    <a:p>
                      <a:pPr algn="ctr"/>
                      <a:r>
                        <a:rPr lang="it-IT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Che senso ha per me? 	</a:t>
                      </a:r>
                      <a:endParaRPr lang="it-IT" sz="1200" dirty="0"/>
                    </a:p>
                  </a:txBody>
                  <a:tcPr marL="68587" marR="68587" marT="34257" marB="34257"/>
                </a:tc>
                <a:tc>
                  <a:txBody>
                    <a:bodyPr/>
                    <a:lstStyle/>
                    <a:p>
                      <a:r>
                        <a:rPr lang="it-IT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Dà senso alle narrazioni, rintraccia significati non superficiali, sa mostrare l’importanza di un evento o di un’idea. 	</a:t>
                      </a:r>
                    </a:p>
                    <a:p>
                      <a:pPr algn="ctr"/>
                      <a:endParaRPr lang="it-IT" sz="1200" dirty="0"/>
                    </a:p>
                  </a:txBody>
                  <a:tcPr marL="68587" marR="68587" marT="34257" marB="34257"/>
                </a:tc>
                <a:extLst>
                  <a:ext uri="{0D108BD9-81ED-4DB2-BD59-A6C34878D82A}">
                    <a16:rowId xmlns:a16="http://schemas.microsoft.com/office/drawing/2014/main" val="2311192642"/>
                  </a:ext>
                </a:extLst>
              </a:tr>
              <a:tr h="800034">
                <a:tc gridSpan="2">
                  <a:txBody>
                    <a:bodyPr/>
                    <a:lstStyle/>
                    <a:p>
                      <a:pPr algn="ctr"/>
                      <a:r>
                        <a:rPr lang="it-IT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ESEMPI</a:t>
                      </a:r>
                    </a:p>
                    <a:p>
                      <a:pPr algn="ctr"/>
                      <a:r>
                        <a:rPr lang="it-IT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Analizzare criticamente un testo/idea/evento</a:t>
                      </a:r>
                    </a:p>
                    <a:p>
                      <a:pPr algn="ctr"/>
                      <a:r>
                        <a:rPr lang="it-IT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Raccontare esperienze/storie per chiarire un concetto</a:t>
                      </a:r>
                    </a:p>
                    <a:p>
                      <a:pPr algn="ctr"/>
                      <a:r>
                        <a:rPr lang="it-IT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Fornire possibili interpretazioni di un testo/evento</a:t>
                      </a:r>
                      <a:endParaRPr lang="it-IT" sz="1200" dirty="0"/>
                    </a:p>
                  </a:txBody>
                  <a:tcPr marL="68587" marR="68587" marT="34257" marB="34257"/>
                </a:tc>
                <a:tc hMerge="1"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8243574"/>
                  </a:ext>
                </a:extLst>
              </a:tr>
            </a:tbl>
          </a:graphicData>
        </a:graphic>
      </p:graphicFrame>
      <p:sp>
        <p:nvSpPr>
          <p:cNvPr id="8222" name="Text Box 2">
            <a:extLst>
              <a:ext uri="{FF2B5EF4-FFF2-40B4-BE49-F238E27FC236}">
                <a16:creationId xmlns:a16="http://schemas.microsoft.com/office/drawing/2014/main" id="{2CF98E86-64D3-4C59-B294-22B88BAA9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5381" y="0"/>
            <a:ext cx="6858000" cy="300082"/>
          </a:xfrm>
          <a:prstGeom prst="rect">
            <a:avLst/>
          </a:prstGeom>
          <a:solidFill>
            <a:srgbClr val="CC00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350" b="1">
                <a:solidFill>
                  <a:schemeClr val="bg1"/>
                </a:solidFill>
                <a:latin typeface="Arial" panose="020B0604020202020204" pitchFamily="34" charset="0"/>
              </a:rPr>
              <a:t>PROGETTAZIONE A RITROSO: PRINCIPI CHIAVE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2">
            <a:extLst>
              <a:ext uri="{FF2B5EF4-FFF2-40B4-BE49-F238E27FC236}">
                <a16:creationId xmlns:a16="http://schemas.microsoft.com/office/drawing/2014/main" id="{5BFDEA2A-07F0-4B23-838D-4AB0FD6F9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8672" y="283369"/>
            <a:ext cx="383381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350" b="1">
                <a:solidFill>
                  <a:srgbClr val="FF0000"/>
                </a:solidFill>
                <a:latin typeface="Arial" panose="020B0604020202020204" pitchFamily="34" charset="0"/>
              </a:rPr>
              <a:t>COMPRENSIONE COME APPLICAZIONE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62104004-A4D8-4C66-8C6B-73A9FD32E981}"/>
              </a:ext>
            </a:extLst>
          </p:cNvPr>
          <p:cNvGraphicFramePr>
            <a:graphicFrameLocks noGrp="1"/>
          </p:cNvGraphicFramePr>
          <p:nvPr/>
        </p:nvGraphicFramePr>
        <p:xfrm>
          <a:off x="1385888" y="560786"/>
          <a:ext cx="6372225" cy="22443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59261">
                  <a:extLst>
                    <a:ext uri="{9D8B030D-6E8A-4147-A177-3AD203B41FA5}">
                      <a16:colId xmlns:a16="http://schemas.microsoft.com/office/drawing/2014/main" val="3483515615"/>
                    </a:ext>
                  </a:extLst>
                </a:gridCol>
                <a:gridCol w="2812964">
                  <a:extLst>
                    <a:ext uri="{9D8B030D-6E8A-4147-A177-3AD203B41FA5}">
                      <a16:colId xmlns:a16="http://schemas.microsoft.com/office/drawing/2014/main" val="2789106079"/>
                    </a:ext>
                  </a:extLst>
                </a:gridCol>
              </a:tblGrid>
              <a:tr h="278063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DOMANDE GUIDA</a:t>
                      </a:r>
                    </a:p>
                  </a:txBody>
                  <a:tcPr marL="68575" marR="68575" marT="34282" marB="342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EVIDENZE DELLA COMPRENSIONE</a:t>
                      </a:r>
                    </a:p>
                  </a:txBody>
                  <a:tcPr marL="68575" marR="68575" marT="34282" marB="34282"/>
                </a:tc>
                <a:extLst>
                  <a:ext uri="{0D108BD9-81ED-4DB2-BD59-A6C34878D82A}">
                    <a16:rowId xmlns:a16="http://schemas.microsoft.com/office/drawing/2014/main" val="240864171"/>
                  </a:ext>
                </a:extLst>
              </a:tr>
              <a:tr h="1166046">
                <a:tc>
                  <a:txBody>
                    <a:bodyPr/>
                    <a:lstStyle/>
                    <a:p>
                      <a:pPr algn="ctr"/>
                      <a:r>
                        <a:rPr lang="it-IT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Come e dove posso usare queste conoscenze? </a:t>
                      </a:r>
                    </a:p>
                    <a:p>
                      <a:pPr algn="ctr"/>
                      <a:r>
                        <a:rPr lang="it-IT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che modo si applicano nella vita reale? </a:t>
                      </a:r>
                    </a:p>
                    <a:p>
                      <a:pPr algn="ctr"/>
                      <a:r>
                        <a:rPr lang="it-IT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Come posso risolvere un problema reale con queste conoscenze? </a:t>
                      </a:r>
                    </a:p>
                    <a:p>
                      <a:pPr algn="ctr"/>
                      <a:r>
                        <a:rPr lang="it-IT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Il mio modo di pensare e/o di agire si è modificato a seguito di queste conoscenze?</a:t>
                      </a:r>
                    </a:p>
                  </a:txBody>
                  <a:tcPr marL="68575" marR="68575" marT="34282" marB="34282"/>
                </a:tc>
                <a:tc>
                  <a:txBody>
                    <a:bodyPr/>
                    <a:lstStyle/>
                    <a:p>
                      <a:r>
                        <a:rPr lang="it-IT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 usare efficacemente le conoscenze in situazioni nuove e in contesti diversi. 	</a:t>
                      </a:r>
                    </a:p>
                    <a:p>
                      <a:pPr algn="ctr"/>
                      <a:endParaRPr lang="it-IT" sz="1200" dirty="0"/>
                    </a:p>
                  </a:txBody>
                  <a:tcPr marL="68575" marR="68575" marT="34282" marB="34282"/>
                </a:tc>
                <a:extLst>
                  <a:ext uri="{0D108BD9-81ED-4DB2-BD59-A6C34878D82A}">
                    <a16:rowId xmlns:a16="http://schemas.microsoft.com/office/drawing/2014/main" val="2311192642"/>
                  </a:ext>
                </a:extLst>
              </a:tr>
              <a:tr h="800219">
                <a:tc gridSpan="2">
                  <a:txBody>
                    <a:bodyPr/>
                    <a:lstStyle/>
                    <a:p>
                      <a:pPr algn="ctr"/>
                      <a:r>
                        <a:rPr lang="it-IT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ESEMPI</a:t>
                      </a:r>
                    </a:p>
                    <a:p>
                      <a:pPr algn="ctr"/>
                      <a:r>
                        <a:rPr lang="it-IT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Progettare un’azione</a:t>
                      </a:r>
                    </a:p>
                    <a:p>
                      <a:pPr algn="ctr"/>
                      <a:r>
                        <a:rPr lang="it-IT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Utilizzare le proprie conoscenze per risolvere un problema</a:t>
                      </a:r>
                    </a:p>
                    <a:p>
                      <a:pPr algn="ctr"/>
                      <a:r>
                        <a:rPr lang="it-IT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Valutare la soluzione più appropriata ad una data situazione</a:t>
                      </a:r>
                    </a:p>
                  </a:txBody>
                  <a:tcPr marL="68575" marR="68575" marT="34282" marB="34282"/>
                </a:tc>
                <a:tc hMerge="1"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1497146"/>
                  </a:ext>
                </a:extLst>
              </a:tr>
            </a:tbl>
          </a:graphicData>
        </a:graphic>
      </p:graphicFrame>
      <p:sp>
        <p:nvSpPr>
          <p:cNvPr id="4" name="CasellaDiTesto 12">
            <a:extLst>
              <a:ext uri="{FF2B5EF4-FFF2-40B4-BE49-F238E27FC236}">
                <a16:creationId xmlns:a16="http://schemas.microsoft.com/office/drawing/2014/main" id="{759F000B-6964-45A4-86A0-CB1CE1697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636" y="2803923"/>
            <a:ext cx="383500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350" b="1">
                <a:solidFill>
                  <a:srgbClr val="FF0000"/>
                </a:solidFill>
                <a:latin typeface="Arial" panose="020B0604020202020204" pitchFamily="34" charset="0"/>
              </a:rPr>
              <a:t>COMPRENSIONE COME PROSPETTIVA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72DC7D5B-98DE-4581-B412-A4D5F982039A}"/>
              </a:ext>
            </a:extLst>
          </p:cNvPr>
          <p:cNvGraphicFramePr>
            <a:graphicFrameLocks noGrp="1"/>
          </p:cNvGraphicFramePr>
          <p:nvPr/>
        </p:nvGraphicFramePr>
        <p:xfrm>
          <a:off x="1412082" y="3165872"/>
          <a:ext cx="6426994" cy="18514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11043">
                  <a:extLst>
                    <a:ext uri="{9D8B030D-6E8A-4147-A177-3AD203B41FA5}">
                      <a16:colId xmlns:a16="http://schemas.microsoft.com/office/drawing/2014/main" val="3483515615"/>
                    </a:ext>
                  </a:extLst>
                </a:gridCol>
                <a:gridCol w="2915951">
                  <a:extLst>
                    <a:ext uri="{9D8B030D-6E8A-4147-A177-3AD203B41FA5}">
                      <a16:colId xmlns:a16="http://schemas.microsoft.com/office/drawing/2014/main" val="2789106079"/>
                    </a:ext>
                  </a:extLst>
                </a:gridCol>
              </a:tblGrid>
              <a:tr h="251394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DOMANDE GUIDA</a:t>
                      </a:r>
                    </a:p>
                  </a:txBody>
                  <a:tcPr marL="68583" marR="68583" marT="34257" marB="342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EVIDENZE DELLA COMPRENSIONE</a:t>
                      </a:r>
                    </a:p>
                  </a:txBody>
                  <a:tcPr marL="68583" marR="68583" marT="34257" marB="34257"/>
                </a:tc>
                <a:extLst>
                  <a:ext uri="{0D108BD9-81ED-4DB2-BD59-A6C34878D82A}">
                    <a16:rowId xmlns:a16="http://schemas.microsoft.com/office/drawing/2014/main" val="240864171"/>
                  </a:ext>
                </a:extLst>
              </a:tr>
              <a:tr h="800034">
                <a:tc>
                  <a:txBody>
                    <a:bodyPr/>
                    <a:lstStyle/>
                    <a:p>
                      <a:pPr algn="ctr"/>
                      <a:r>
                        <a:rPr lang="it-IT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 quale punto di vista? </a:t>
                      </a:r>
                    </a:p>
                    <a:p>
                      <a:pPr algn="ctr"/>
                      <a:r>
                        <a:rPr lang="it-IT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 quale angolatura? </a:t>
                      </a:r>
                    </a:p>
                    <a:p>
                      <a:pPr algn="ctr"/>
                      <a:r>
                        <a:rPr lang="it-IT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Quali aspetti di forza e di debolezza? </a:t>
                      </a:r>
                    </a:p>
                    <a:p>
                      <a:pPr algn="ctr"/>
                      <a:r>
                        <a:rPr lang="it-IT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Perché questa strada e non un’altra? </a:t>
                      </a:r>
                    </a:p>
                  </a:txBody>
                  <a:tcPr marL="68583" marR="68583" marT="34257" marB="34257"/>
                </a:tc>
                <a:tc>
                  <a:txBody>
                    <a:bodyPr/>
                    <a:lstStyle/>
                    <a:p>
                      <a:r>
                        <a:rPr lang="it-IT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Decentra il suo punto di vista e  sa osservare un fenomeno/situazione da una prospettiva particolare.</a:t>
                      </a:r>
                    </a:p>
                    <a:p>
                      <a:pPr algn="ctr"/>
                      <a:endParaRPr lang="it-IT" sz="1200" dirty="0"/>
                    </a:p>
                  </a:txBody>
                  <a:tcPr marL="68583" marR="68583" marT="34257" marB="34257"/>
                </a:tc>
                <a:extLst>
                  <a:ext uri="{0D108BD9-81ED-4DB2-BD59-A6C34878D82A}">
                    <a16:rowId xmlns:a16="http://schemas.microsoft.com/office/drawing/2014/main" val="2311192642"/>
                  </a:ext>
                </a:extLst>
              </a:tr>
              <a:tr h="800034">
                <a:tc gridSpan="2"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ESEMPI</a:t>
                      </a:r>
                    </a:p>
                    <a:p>
                      <a:pPr algn="ctr"/>
                      <a:r>
                        <a:rPr lang="it-IT" sz="1200" dirty="0"/>
                        <a:t>Analizzare una situazione da un determinato punto di vista</a:t>
                      </a:r>
                    </a:p>
                    <a:p>
                      <a:pPr algn="ctr"/>
                      <a:r>
                        <a:rPr lang="it-IT" sz="1200" dirty="0"/>
                        <a:t>Discutere le reciproche ragioni di posizioni opposte in rapporto ad un determinato tema</a:t>
                      </a:r>
                    </a:p>
                    <a:p>
                      <a:pPr algn="ctr"/>
                      <a:r>
                        <a:rPr lang="it-IT" sz="1200" dirty="0"/>
                        <a:t>Suggerire domande che invitano a cambiare il proprio punto di vista</a:t>
                      </a:r>
                    </a:p>
                  </a:txBody>
                  <a:tcPr marL="68583" marR="68583" marT="34257" marB="34257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4219872"/>
                  </a:ext>
                </a:extLst>
              </a:tr>
            </a:tbl>
          </a:graphicData>
        </a:graphic>
      </p:graphicFrame>
      <p:sp>
        <p:nvSpPr>
          <p:cNvPr id="9246" name="Text Box 2">
            <a:extLst>
              <a:ext uri="{FF2B5EF4-FFF2-40B4-BE49-F238E27FC236}">
                <a16:creationId xmlns:a16="http://schemas.microsoft.com/office/drawing/2014/main" id="{CF05EB40-ABE2-4BE0-B03D-A22D091B0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5381" y="0"/>
            <a:ext cx="6858000" cy="300082"/>
          </a:xfrm>
          <a:prstGeom prst="rect">
            <a:avLst/>
          </a:prstGeom>
          <a:solidFill>
            <a:srgbClr val="CC00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350" b="1">
                <a:solidFill>
                  <a:schemeClr val="bg1"/>
                </a:solidFill>
                <a:latin typeface="Arial" panose="020B0604020202020204" pitchFamily="34" charset="0"/>
              </a:rPr>
              <a:t>PROGETTAZIONE A RITROSO: PRINCIPI CHIAVE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2">
            <a:extLst>
              <a:ext uri="{FF2B5EF4-FFF2-40B4-BE49-F238E27FC236}">
                <a16:creationId xmlns:a16="http://schemas.microsoft.com/office/drawing/2014/main" id="{5538A0CE-8991-464E-81A3-5A8B721C2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5094" y="328612"/>
            <a:ext cx="383381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350" b="1">
                <a:solidFill>
                  <a:srgbClr val="FF0000"/>
                </a:solidFill>
                <a:latin typeface="Arial" panose="020B0604020202020204" pitchFamily="34" charset="0"/>
              </a:rPr>
              <a:t>COMPRENSIONE COME EMPATIA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62104004-A4D8-4C66-8C6B-73A9FD32E981}"/>
              </a:ext>
            </a:extLst>
          </p:cNvPr>
          <p:cNvGraphicFramePr>
            <a:graphicFrameLocks noGrp="1"/>
          </p:cNvGraphicFramePr>
          <p:nvPr/>
        </p:nvGraphicFramePr>
        <p:xfrm>
          <a:off x="1277542" y="644130"/>
          <a:ext cx="6426994" cy="19548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4051">
                  <a:extLst>
                    <a:ext uri="{9D8B030D-6E8A-4147-A177-3AD203B41FA5}">
                      <a16:colId xmlns:a16="http://schemas.microsoft.com/office/drawing/2014/main" val="3483515615"/>
                    </a:ext>
                  </a:extLst>
                </a:gridCol>
                <a:gridCol w="2952943">
                  <a:extLst>
                    <a:ext uri="{9D8B030D-6E8A-4147-A177-3AD203B41FA5}">
                      <a16:colId xmlns:a16="http://schemas.microsoft.com/office/drawing/2014/main" val="2789106079"/>
                    </a:ext>
                  </a:extLst>
                </a:gridCol>
              </a:tblGrid>
              <a:tr h="278198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DOMANDE GUIDA</a:t>
                      </a:r>
                    </a:p>
                  </a:txBody>
                  <a:tcPr marL="68583" marR="68583" marT="34298" marB="342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EVIDENZE DELLA COMPRENSIONE</a:t>
                      </a:r>
                    </a:p>
                  </a:txBody>
                  <a:tcPr marL="68583" marR="68583" marT="34298" marB="34298"/>
                </a:tc>
                <a:extLst>
                  <a:ext uri="{0D108BD9-81ED-4DB2-BD59-A6C34878D82A}">
                    <a16:rowId xmlns:a16="http://schemas.microsoft.com/office/drawing/2014/main" val="240864171"/>
                  </a:ext>
                </a:extLst>
              </a:tr>
              <a:tr h="857461">
                <a:tc>
                  <a:txBody>
                    <a:bodyPr/>
                    <a:lstStyle/>
                    <a:p>
                      <a:pPr algn="ctr"/>
                      <a:r>
                        <a:rPr lang="it-IT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Cosa vedono o sentono che io non vedo o non sento? </a:t>
                      </a:r>
                    </a:p>
                    <a:p>
                      <a:pPr algn="ctr"/>
                      <a:r>
                        <a:rPr lang="it-IT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Cosa dovrei provare per capire i loro sentimenti? </a:t>
                      </a:r>
                    </a:p>
                    <a:p>
                      <a:pPr algn="ctr"/>
                      <a:r>
                        <a:rPr lang="it-IT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Come posso far capire questo concetto nella maniera più chiara possibile? </a:t>
                      </a:r>
                    </a:p>
                  </a:txBody>
                  <a:tcPr marL="68583" marR="68583" marT="34298" marB="34298"/>
                </a:tc>
                <a:tc>
                  <a:txBody>
                    <a:bodyPr/>
                    <a:lstStyle/>
                    <a:p>
                      <a:r>
                        <a:rPr lang="it-IT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 entrare nei sentimenti e nella visione del mondo di un’altra persona. 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it-IT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 come spiegare qualcosa a chi ha necessità di capire. 	</a:t>
                      </a:r>
                      <a:endParaRPr lang="it-IT" sz="1200" dirty="0"/>
                    </a:p>
                  </a:txBody>
                  <a:tcPr marL="68583" marR="68583" marT="34298" marB="34298"/>
                </a:tc>
                <a:extLst>
                  <a:ext uri="{0D108BD9-81ED-4DB2-BD59-A6C34878D82A}">
                    <a16:rowId xmlns:a16="http://schemas.microsoft.com/office/drawing/2014/main" val="2311192642"/>
                  </a:ext>
                </a:extLst>
              </a:tr>
              <a:tr h="800297">
                <a:tc gridSpan="2">
                  <a:txBody>
                    <a:bodyPr/>
                    <a:lstStyle/>
                    <a:p>
                      <a:pPr algn="ctr"/>
                      <a:r>
                        <a:rPr lang="it-IT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ESEMPI</a:t>
                      </a:r>
                    </a:p>
                    <a:p>
                      <a:pPr algn="ctr"/>
                      <a:r>
                        <a:rPr lang="it-IT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Individuare le ragioni di una posizione non condivisa</a:t>
                      </a:r>
                    </a:p>
                    <a:p>
                      <a:pPr algn="ctr"/>
                      <a:r>
                        <a:rPr lang="it-IT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Esplorare i sentimenti e i pensieri di un personaggio</a:t>
                      </a:r>
                    </a:p>
                    <a:p>
                      <a:pPr algn="ctr"/>
                      <a:r>
                        <a:rPr lang="it-IT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Presentare un fenomeno/evento a una persona meno esperta</a:t>
                      </a:r>
                    </a:p>
                  </a:txBody>
                  <a:tcPr marL="68583" marR="68583" marT="34298" marB="34298"/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936963"/>
                  </a:ext>
                </a:extLst>
              </a:tr>
            </a:tbl>
          </a:graphicData>
        </a:graphic>
      </p:graphicFrame>
      <p:sp>
        <p:nvSpPr>
          <p:cNvPr id="4" name="CasellaDiTesto 12">
            <a:extLst>
              <a:ext uri="{FF2B5EF4-FFF2-40B4-BE49-F238E27FC236}">
                <a16:creationId xmlns:a16="http://schemas.microsoft.com/office/drawing/2014/main" id="{EEB00EA3-3829-494F-A14F-0097ECD9E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6058" y="2607469"/>
            <a:ext cx="388858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350" b="1">
                <a:solidFill>
                  <a:srgbClr val="FF0000"/>
                </a:solidFill>
                <a:latin typeface="Arial" panose="020B0604020202020204" pitchFamily="34" charset="0"/>
              </a:rPr>
              <a:t>COMPRENSIONE COME AUTOCONOSCENZA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72DC7D5B-98DE-4581-B412-A4D5F982039A}"/>
              </a:ext>
            </a:extLst>
          </p:cNvPr>
          <p:cNvGraphicFramePr>
            <a:graphicFrameLocks noGrp="1"/>
          </p:cNvGraphicFramePr>
          <p:nvPr/>
        </p:nvGraphicFramePr>
        <p:xfrm>
          <a:off x="1277542" y="2878931"/>
          <a:ext cx="6426994" cy="22871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1288">
                  <a:extLst>
                    <a:ext uri="{9D8B030D-6E8A-4147-A177-3AD203B41FA5}">
                      <a16:colId xmlns:a16="http://schemas.microsoft.com/office/drawing/2014/main" val="3483515615"/>
                    </a:ext>
                  </a:extLst>
                </a:gridCol>
                <a:gridCol w="2945706">
                  <a:extLst>
                    <a:ext uri="{9D8B030D-6E8A-4147-A177-3AD203B41FA5}">
                      <a16:colId xmlns:a16="http://schemas.microsoft.com/office/drawing/2014/main" val="2789106079"/>
                    </a:ext>
                  </a:extLst>
                </a:gridCol>
              </a:tblGrid>
              <a:tr h="251545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DOMANDE GUIDA</a:t>
                      </a:r>
                    </a:p>
                  </a:txBody>
                  <a:tcPr marL="68583" marR="68583" marT="34301" marB="343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EVIDENZE DELLA COMPRENSIONE</a:t>
                      </a:r>
                    </a:p>
                  </a:txBody>
                  <a:tcPr marL="68583" marR="68583" marT="34301" marB="34301"/>
                </a:tc>
                <a:extLst>
                  <a:ext uri="{0D108BD9-81ED-4DB2-BD59-A6C34878D82A}">
                    <a16:rowId xmlns:a16="http://schemas.microsoft.com/office/drawing/2014/main" val="240864171"/>
                  </a:ext>
                </a:extLst>
              </a:tr>
              <a:tr h="1166252">
                <a:tc>
                  <a:txBody>
                    <a:bodyPr/>
                    <a:lstStyle/>
                    <a:p>
                      <a:pPr algn="ctr"/>
                      <a:r>
                        <a:rPr lang="it-IT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Quali sono i miei punti di forza(debolezza? </a:t>
                      </a:r>
                    </a:p>
                    <a:p>
                      <a:pPr algn="ctr"/>
                      <a:r>
                        <a:rPr lang="it-IT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Come lavoro, studio, imparo? </a:t>
                      </a:r>
                    </a:p>
                    <a:p>
                      <a:pPr algn="ctr"/>
                      <a:r>
                        <a:rPr lang="it-IT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Cosa posso fare per migliorare me stesso? </a:t>
                      </a:r>
                    </a:p>
                    <a:p>
                      <a:pPr algn="ctr"/>
                      <a:r>
                        <a:rPr lang="it-IT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Sono capace di valutare correttamente le mie prestazioni? </a:t>
                      </a:r>
                    </a:p>
                    <a:p>
                      <a:pPr algn="ctr"/>
                      <a:r>
                        <a:rPr lang="it-IT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Quali pregiudizi nutro? </a:t>
                      </a:r>
                    </a:p>
                  </a:txBody>
                  <a:tcPr marL="68583" marR="68583" marT="34301" marB="34301"/>
                </a:tc>
                <a:tc>
                  <a:txBody>
                    <a:bodyPr/>
                    <a:lstStyle/>
                    <a:p>
                      <a:r>
                        <a:rPr lang="it-IT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È consapevole di ciò che non sa, conosce il proprio funzionamento cognitivo ed emotivo, sa come le emozioni influenzano il suo funzionamento cognitivo, riconosce i suoi pregiudizi. 	</a:t>
                      </a:r>
                    </a:p>
                    <a:p>
                      <a:pPr algn="ctr"/>
                      <a:endParaRPr lang="it-IT" sz="1200" dirty="0"/>
                    </a:p>
                  </a:txBody>
                  <a:tcPr marL="68583" marR="68583" marT="34301" marB="34301"/>
                </a:tc>
                <a:extLst>
                  <a:ext uri="{0D108BD9-81ED-4DB2-BD59-A6C34878D82A}">
                    <a16:rowId xmlns:a16="http://schemas.microsoft.com/office/drawing/2014/main" val="2311192642"/>
                  </a:ext>
                </a:extLst>
              </a:tr>
              <a:tr h="869395">
                <a:tc gridSpan="2">
                  <a:txBody>
                    <a:bodyPr/>
                    <a:lstStyle/>
                    <a:p>
                      <a:pPr algn="ctr"/>
                      <a:r>
                        <a:rPr lang="it-IT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ESEMPI</a:t>
                      </a:r>
                    </a:p>
                    <a:p>
                      <a:pPr algn="ctr"/>
                      <a:r>
                        <a:rPr lang="it-IT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Analizzare criticamente le proprie azioni o i propri pensieri</a:t>
                      </a:r>
                    </a:p>
                    <a:p>
                      <a:pPr algn="ctr"/>
                      <a:r>
                        <a:rPr lang="it-IT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Verbalizzare il proprio modo di affrontare una situazione</a:t>
                      </a:r>
                    </a:p>
                    <a:p>
                      <a:pPr algn="ctr"/>
                      <a:r>
                        <a:rPr lang="it-IT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Formulare suggerimenti per migliorarsi in una data situazione</a:t>
                      </a:r>
                    </a:p>
                  </a:txBody>
                  <a:tcPr marL="68583" marR="68583" marT="34301" marB="34301"/>
                </a:tc>
                <a:tc hMerge="1"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062334"/>
                  </a:ext>
                </a:extLst>
              </a:tr>
            </a:tbl>
          </a:graphicData>
        </a:graphic>
      </p:graphicFrame>
      <p:sp>
        <p:nvSpPr>
          <p:cNvPr id="10270" name="Text Box 2">
            <a:extLst>
              <a:ext uri="{FF2B5EF4-FFF2-40B4-BE49-F238E27FC236}">
                <a16:creationId xmlns:a16="http://schemas.microsoft.com/office/drawing/2014/main" id="{B4847855-D039-4909-85F8-A29A50AAA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5381" y="0"/>
            <a:ext cx="6858000" cy="300082"/>
          </a:xfrm>
          <a:prstGeom prst="rect">
            <a:avLst/>
          </a:prstGeom>
          <a:solidFill>
            <a:srgbClr val="CC00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350" b="1">
                <a:solidFill>
                  <a:schemeClr val="bg1"/>
                </a:solidFill>
                <a:latin typeface="Arial" panose="020B0604020202020204" pitchFamily="34" charset="0"/>
              </a:rPr>
              <a:t>PROGETTAZIONE A RITROSO: PRINCIPI CHIAVE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>
            <a:extLst>
              <a:ext uri="{FF2B5EF4-FFF2-40B4-BE49-F238E27FC236}">
                <a16:creationId xmlns:a16="http://schemas.microsoft.com/office/drawing/2014/main" id="{A46881CF-080D-4C25-B5CC-E7F8FC8E36AD}"/>
              </a:ext>
            </a:extLst>
          </p:cNvPr>
          <p:cNvSpPr/>
          <p:nvPr/>
        </p:nvSpPr>
        <p:spPr>
          <a:xfrm>
            <a:off x="2195513" y="1559719"/>
            <a:ext cx="4591050" cy="2662238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 sz="1350"/>
          </a:p>
        </p:txBody>
      </p:sp>
      <p:sp>
        <p:nvSpPr>
          <p:cNvPr id="25603" name="Casella di testo 2">
            <a:extLst>
              <a:ext uri="{FF2B5EF4-FFF2-40B4-BE49-F238E27FC236}">
                <a16:creationId xmlns:a16="http://schemas.microsoft.com/office/drawing/2014/main" id="{EF94745E-4E36-46D8-9164-F168DC855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9258" y="3196830"/>
            <a:ext cx="1583531" cy="40719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it-IT" altLang="it-IT" sz="525" b="1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it-IT" altLang="it-IT" sz="1050" b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VALUTAZIONE</a:t>
            </a:r>
            <a:endParaRPr lang="it-IT" altLang="it-IT" sz="105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it-IT" altLang="it-IT" sz="105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604" name="Casella di testo 2">
            <a:extLst>
              <a:ext uri="{FF2B5EF4-FFF2-40B4-BE49-F238E27FC236}">
                <a16:creationId xmlns:a16="http://schemas.microsoft.com/office/drawing/2014/main" id="{D20E3D59-9878-4485-89F4-639209ADA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4992" y="2370535"/>
            <a:ext cx="1607344" cy="5715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it-IT" altLang="it-IT" sz="1050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TRAGUARDO DI APPRENDIMENTO</a:t>
            </a:r>
          </a:p>
          <a:p>
            <a:pPr algn="ctr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it-IT" altLang="it-IT" sz="1050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FOCUS</a:t>
            </a:r>
            <a:endParaRPr lang="it-IT" altLang="it-IT" sz="105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605" name="Casella di testo 2">
            <a:extLst>
              <a:ext uri="{FF2B5EF4-FFF2-40B4-BE49-F238E27FC236}">
                <a16:creationId xmlns:a16="http://schemas.microsoft.com/office/drawing/2014/main" id="{2709D9F4-5BD2-4306-9934-7925B854E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0931" y="1457326"/>
            <a:ext cx="1701404" cy="40362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7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t-IT" altLang="it-IT" sz="1050" b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SITUAZIONE PROBLEMA</a:t>
            </a:r>
            <a:endParaRPr lang="it-IT" altLang="it-IT" sz="105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606" name="Casella di testo 2">
            <a:extLst>
              <a:ext uri="{FF2B5EF4-FFF2-40B4-BE49-F238E27FC236}">
                <a16:creationId xmlns:a16="http://schemas.microsoft.com/office/drawing/2014/main" id="{AD65C3EB-248F-4260-85BC-B5900B311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6895" y="3181351"/>
            <a:ext cx="1702594" cy="40719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it-IT" altLang="it-IT" sz="1050" b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ARTICOLAZIONE OPERATIVA</a:t>
            </a:r>
            <a:endParaRPr lang="it-IT" altLang="it-IT" sz="105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it-IT" altLang="it-IT" sz="1050" b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altLang="it-IT" sz="105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607" name="Immagine 2">
            <a:extLst>
              <a:ext uri="{FF2B5EF4-FFF2-40B4-BE49-F238E27FC236}">
                <a16:creationId xmlns:a16="http://schemas.microsoft.com/office/drawing/2014/main" id="{E4CD9D26-033B-4682-9949-E25ED4CBC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89" y="315517"/>
            <a:ext cx="1321594" cy="149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ext Box 2">
            <a:extLst>
              <a:ext uri="{FF2B5EF4-FFF2-40B4-BE49-F238E27FC236}">
                <a16:creationId xmlns:a16="http://schemas.microsoft.com/office/drawing/2014/main" id="{72491EA5-D2E7-4D0A-9AE5-56824E3D0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3950" y="0"/>
            <a:ext cx="6858000" cy="300082"/>
          </a:xfrm>
          <a:prstGeom prst="rect">
            <a:avLst/>
          </a:prstGeom>
          <a:solidFill>
            <a:srgbClr val="CC00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350" b="1">
                <a:solidFill>
                  <a:schemeClr val="bg1"/>
                </a:solidFill>
                <a:latin typeface="Arial" panose="020B0604020202020204" pitchFamily="34" charset="0"/>
              </a:rPr>
              <a:t>PROGETTAZIONE A RITROSO: PRINCIPI CHIAVE</a:t>
            </a:r>
          </a:p>
        </p:txBody>
      </p:sp>
      <p:sp>
        <p:nvSpPr>
          <p:cNvPr id="25609" name="Rettangolo 9">
            <a:extLst>
              <a:ext uri="{FF2B5EF4-FFF2-40B4-BE49-F238E27FC236}">
                <a16:creationId xmlns:a16="http://schemas.microsoft.com/office/drawing/2014/main" id="{441779DD-9CBC-4508-B209-CFF8A6ED1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9191" y="408385"/>
            <a:ext cx="503019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350" b="1" dirty="0">
                <a:solidFill>
                  <a:srgbClr val="0070C0"/>
                </a:solidFill>
                <a:latin typeface="Arial" panose="020B0604020202020204" pitchFamily="34" charset="0"/>
              </a:rPr>
              <a:t>APPROCCIO STRATEGICO ALLA PROGETTAZIONE</a:t>
            </a:r>
          </a:p>
        </p:txBody>
      </p:sp>
      <p:sp>
        <p:nvSpPr>
          <p:cNvPr id="25610" name="Rettangolo 9">
            <a:extLst>
              <a:ext uri="{FF2B5EF4-FFF2-40B4-BE49-F238E27FC236}">
                <a16:creationId xmlns:a16="http://schemas.microsoft.com/office/drawing/2014/main" id="{D24C44AB-E3C7-4E65-8ACA-E41C7DD31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498" y="681039"/>
            <a:ext cx="512589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350" b="1" dirty="0">
                <a:solidFill>
                  <a:srgbClr val="0070C0"/>
                </a:solidFill>
                <a:latin typeface="Arial" panose="020B0604020202020204" pitchFamily="34" charset="0"/>
              </a:rPr>
              <a:t>CENTRATO SUL TRAGUARDO DI APPRENDIMENTO                                                       CHE SI INTENDE PROMUOVERE</a:t>
            </a:r>
          </a:p>
        </p:txBody>
      </p:sp>
      <p:sp>
        <p:nvSpPr>
          <p:cNvPr id="25611" name="Rettangolo 9">
            <a:extLst>
              <a:ext uri="{FF2B5EF4-FFF2-40B4-BE49-F238E27FC236}">
                <a16:creationId xmlns:a16="http://schemas.microsoft.com/office/drawing/2014/main" id="{D43CF807-9BA4-49A4-A7E8-1797D2F2C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8003" y="4476751"/>
            <a:ext cx="683299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350" b="1">
                <a:solidFill>
                  <a:srgbClr val="0070C0"/>
                </a:solidFill>
                <a:latin typeface="Arial" panose="020B0604020202020204" pitchFamily="34" charset="0"/>
              </a:rPr>
              <a:t>RECUPERARE IL SENSO PROFONDO DEL PROGETTARE: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350" b="1">
                <a:solidFill>
                  <a:srgbClr val="0070C0"/>
                </a:solidFill>
                <a:latin typeface="Arial" panose="020B0604020202020204" pitchFamily="34" charset="0"/>
              </a:rPr>
              <a:t>PIENA CONSAPEVOLEZZA DELL’INTENZIONALITA’ PROGETTUALE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603" grpId="0" animBg="1"/>
      <p:bldP spid="25604" grpId="0" animBg="1"/>
      <p:bldP spid="25605" grpId="0" animBg="1"/>
      <p:bldP spid="25606" grpId="0" animBg="1"/>
      <p:bldP spid="25609" grpId="0"/>
      <p:bldP spid="25610" grpId="0"/>
      <p:bldP spid="256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1312C6CA-6B76-4AA2-9C91-0CB0190FE744}"/>
              </a:ext>
            </a:extLst>
          </p:cNvPr>
          <p:cNvSpPr/>
          <p:nvPr/>
        </p:nvSpPr>
        <p:spPr>
          <a:xfrm>
            <a:off x="5936456" y="951311"/>
            <a:ext cx="1590675" cy="715581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350" b="1" cap="all" dirty="0">
                <a:solidFill>
                  <a:schemeClr val="bg1"/>
                </a:solidFill>
                <a:ea typeface="Times New Roman" panose="02020603050405020304" pitchFamily="18" charset="0"/>
              </a:rPr>
              <a:t>Identificare i risultati desiderati</a:t>
            </a:r>
            <a:endParaRPr lang="it-IT" sz="1350" b="1" cap="all" dirty="0">
              <a:solidFill>
                <a:schemeClr val="bg1"/>
              </a:solidFill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3809AA6C-47A9-447C-978B-FB39A25616D7}"/>
              </a:ext>
            </a:extLst>
          </p:cNvPr>
          <p:cNvSpPr/>
          <p:nvPr/>
        </p:nvSpPr>
        <p:spPr>
          <a:xfrm>
            <a:off x="3545681" y="951311"/>
            <a:ext cx="1700213" cy="715581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350" b="1" cap="all" dirty="0">
                <a:solidFill>
                  <a:schemeClr val="bg1"/>
                </a:solidFill>
                <a:ea typeface="Times New Roman" panose="02020603050405020304" pitchFamily="18" charset="0"/>
              </a:rPr>
              <a:t>DETERMINARE EVIDENZE DI ACCETTABILITA’</a:t>
            </a:r>
            <a:endParaRPr lang="it-IT" sz="1350" b="1" cap="all" dirty="0">
              <a:solidFill>
                <a:schemeClr val="bg1"/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1D3DB876-E7AD-4A9B-A064-05C62626D09B}"/>
              </a:ext>
            </a:extLst>
          </p:cNvPr>
          <p:cNvSpPr/>
          <p:nvPr/>
        </p:nvSpPr>
        <p:spPr>
          <a:xfrm>
            <a:off x="1222772" y="952501"/>
            <a:ext cx="1779984" cy="715581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350" b="1" cap="all" dirty="0">
                <a:solidFill>
                  <a:schemeClr val="bg1"/>
                </a:solidFill>
                <a:ea typeface="Times New Roman" panose="02020603050405020304" pitchFamily="18" charset="0"/>
              </a:rPr>
              <a:t>PIANIFICARE LE ESPERIENZE DIDATTICHE</a:t>
            </a:r>
            <a:endParaRPr lang="it-IT" sz="1350" b="1" cap="all" dirty="0">
              <a:solidFill>
                <a:schemeClr val="bg1"/>
              </a:solidFill>
            </a:endParaRPr>
          </a:p>
        </p:txBody>
      </p:sp>
      <p:sp>
        <p:nvSpPr>
          <p:cNvPr id="8" name="Freccia a sinistra 7">
            <a:extLst>
              <a:ext uri="{FF2B5EF4-FFF2-40B4-BE49-F238E27FC236}">
                <a16:creationId xmlns:a16="http://schemas.microsoft.com/office/drawing/2014/main" id="{D1A3CC20-232A-4871-A192-9F90EBA41114}"/>
              </a:ext>
            </a:extLst>
          </p:cNvPr>
          <p:cNvSpPr/>
          <p:nvPr/>
        </p:nvSpPr>
        <p:spPr>
          <a:xfrm>
            <a:off x="5328048" y="1221581"/>
            <a:ext cx="378619" cy="2155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350"/>
          </a:p>
        </p:txBody>
      </p:sp>
      <p:sp>
        <p:nvSpPr>
          <p:cNvPr id="9" name="Freccia a sinistra 8">
            <a:extLst>
              <a:ext uri="{FF2B5EF4-FFF2-40B4-BE49-F238E27FC236}">
                <a16:creationId xmlns:a16="http://schemas.microsoft.com/office/drawing/2014/main" id="{DD41CCD0-01DF-4B92-A1B4-756347ECA84B}"/>
              </a:ext>
            </a:extLst>
          </p:cNvPr>
          <p:cNvSpPr/>
          <p:nvPr/>
        </p:nvSpPr>
        <p:spPr>
          <a:xfrm>
            <a:off x="3086100" y="1221581"/>
            <a:ext cx="377429" cy="2155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35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46F12648-CD7B-4BFE-9FF8-8D7E1EE15B22}"/>
              </a:ext>
            </a:extLst>
          </p:cNvPr>
          <p:cNvSpPr/>
          <p:nvPr/>
        </p:nvSpPr>
        <p:spPr>
          <a:xfrm>
            <a:off x="5706666" y="2895601"/>
            <a:ext cx="2051447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350" b="1" cap="all" dirty="0">
                <a:ea typeface="Times New Roman" panose="02020603050405020304" pitchFamily="18" charset="0"/>
              </a:rPr>
              <a:t>QUALE COMPETENZA VOGLIAMO SVILUPPARE?</a:t>
            </a:r>
            <a:endParaRPr lang="it-IT" sz="1350" b="1" cap="all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ADFBD1DF-74D6-49D1-95AB-B199C593EB6F}"/>
              </a:ext>
            </a:extLst>
          </p:cNvPr>
          <p:cNvSpPr/>
          <p:nvPr/>
        </p:nvSpPr>
        <p:spPr>
          <a:xfrm>
            <a:off x="3275411" y="2895601"/>
            <a:ext cx="2268140" cy="7155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350" b="1" cap="all" dirty="0">
                <a:ea typeface="Times New Roman" panose="02020603050405020304" pitchFamily="18" charset="0"/>
              </a:rPr>
              <a:t>IN QUALE SITUAZIONE METTERE IN GIOCO LA PROPRIA COMPETENZA?</a:t>
            </a:r>
            <a:endParaRPr lang="it-IT" sz="1350" b="1" cap="all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D16C1FBC-B835-4C81-8425-0053A6BD9C89}"/>
              </a:ext>
            </a:extLst>
          </p:cNvPr>
          <p:cNvSpPr/>
          <p:nvPr/>
        </p:nvSpPr>
        <p:spPr>
          <a:xfrm>
            <a:off x="1222774" y="2895601"/>
            <a:ext cx="1859756" cy="7155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350" b="1" cap="all" dirty="0">
                <a:ea typeface="Times New Roman" panose="02020603050405020304" pitchFamily="18" charset="0"/>
              </a:rPr>
              <a:t>COME SVILUPPARE LA COMPETENZA DEI MIEI ALLIEVI?</a:t>
            </a:r>
            <a:endParaRPr lang="it-IT" sz="1350" b="1" cap="all" dirty="0"/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E746D8BE-163A-488A-B994-9532795BF4D2}"/>
              </a:ext>
            </a:extLst>
          </p:cNvPr>
          <p:cNvCxnSpPr/>
          <p:nvPr/>
        </p:nvCxnSpPr>
        <p:spPr>
          <a:xfrm>
            <a:off x="2152650" y="1810941"/>
            <a:ext cx="4763" cy="917972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D9509537-AFB9-44B6-8C12-C0CC9849799A}"/>
              </a:ext>
            </a:extLst>
          </p:cNvPr>
          <p:cNvCxnSpPr/>
          <p:nvPr/>
        </p:nvCxnSpPr>
        <p:spPr>
          <a:xfrm>
            <a:off x="4391025" y="1858566"/>
            <a:ext cx="4763" cy="917972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1AA2FDCB-2D0C-4329-988D-BB49A4344434}"/>
              </a:ext>
            </a:extLst>
          </p:cNvPr>
          <p:cNvCxnSpPr/>
          <p:nvPr/>
        </p:nvCxnSpPr>
        <p:spPr>
          <a:xfrm>
            <a:off x="6840141" y="1857376"/>
            <a:ext cx="4763" cy="917972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301" name="Text Box 2">
            <a:extLst>
              <a:ext uri="{FF2B5EF4-FFF2-40B4-BE49-F238E27FC236}">
                <a16:creationId xmlns:a16="http://schemas.microsoft.com/office/drawing/2014/main" id="{DE212CFE-7DBF-41E8-A11C-8A6826ADA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3950" y="0"/>
            <a:ext cx="6858000" cy="300082"/>
          </a:xfrm>
          <a:prstGeom prst="rect">
            <a:avLst/>
          </a:prstGeom>
          <a:solidFill>
            <a:srgbClr val="CC00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350" b="1">
                <a:solidFill>
                  <a:schemeClr val="bg1"/>
                </a:solidFill>
                <a:latin typeface="Arial" panose="020B0604020202020204" pitchFamily="34" charset="0"/>
              </a:rPr>
              <a:t>PROGETTAZIONE A RITROSO: PRINCIPI CHIAVE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6C96CC95-A435-4BA6-916B-FB3AF19D2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8380" y="821110"/>
            <a:ext cx="6858001" cy="300082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350" b="1" dirty="0">
                <a:solidFill>
                  <a:schemeClr val="bg1"/>
                </a:solidFill>
                <a:latin typeface="Arial" panose="020B0604020202020204" pitchFamily="34" charset="0"/>
              </a:rPr>
              <a:t>ESEMPI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8C4FC50E-D429-4C9A-968B-F07C36D9D9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571816"/>
              </p:ext>
            </p:extLst>
          </p:nvPr>
        </p:nvGraphicFramePr>
        <p:xfrm>
          <a:off x="1448380" y="1212112"/>
          <a:ext cx="6247239" cy="36100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0172">
                  <a:extLst>
                    <a:ext uri="{9D8B030D-6E8A-4147-A177-3AD203B41FA5}">
                      <a16:colId xmlns:a16="http://schemas.microsoft.com/office/drawing/2014/main" val="3163620072"/>
                    </a:ext>
                  </a:extLst>
                </a:gridCol>
                <a:gridCol w="2431543">
                  <a:extLst>
                    <a:ext uri="{9D8B030D-6E8A-4147-A177-3AD203B41FA5}">
                      <a16:colId xmlns:a16="http://schemas.microsoft.com/office/drawing/2014/main" val="482813701"/>
                    </a:ext>
                  </a:extLst>
                </a:gridCol>
                <a:gridCol w="2535524">
                  <a:extLst>
                    <a:ext uri="{9D8B030D-6E8A-4147-A177-3AD203B41FA5}">
                      <a16:colId xmlns:a16="http://schemas.microsoft.com/office/drawing/2014/main" val="1812965230"/>
                    </a:ext>
                  </a:extLst>
                </a:gridCol>
              </a:tblGrid>
              <a:tr h="834510">
                <a:tc>
                  <a:txBody>
                    <a:bodyPr/>
                    <a:lstStyle/>
                    <a:p>
                      <a:r>
                        <a:rPr lang="it-IT" sz="1400" b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superiore</a:t>
                      </a:r>
                    </a:p>
                  </a:txBody>
                  <a:tcPr marL="68583" marR="68583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Utilizzare e produrre testi multimediali</a:t>
                      </a:r>
                    </a:p>
                  </a:txBody>
                  <a:tcPr marL="68583" marR="68583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Presentazione</a:t>
                      </a:r>
                      <a:r>
                        <a:rPr lang="it-IT" sz="1400" b="0" baseline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dei percorsi di Educazione civica</a:t>
                      </a:r>
                      <a:endParaRPr lang="it-IT" sz="1400" b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3" marR="68583" marT="34258" marB="34258"/>
                </a:tc>
                <a:extLst>
                  <a:ext uri="{0D108BD9-81ED-4DB2-BD59-A6C34878D82A}">
                    <a16:rowId xmlns:a16="http://schemas.microsoft.com/office/drawing/2014/main" val="152413519"/>
                  </a:ext>
                </a:extLst>
              </a:tr>
              <a:tr h="585290"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 tecnico</a:t>
                      </a:r>
                    </a:p>
                  </a:txBody>
                  <a:tcPr marL="68583" marR="68583" marT="34289" marB="34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Analizzare dati e interpretarli</a:t>
                      </a:r>
                    </a:p>
                  </a:txBody>
                  <a:tcPr marL="68583" marR="68583" marT="34289" marB="34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Confronto tariffe energia</a:t>
                      </a:r>
                    </a:p>
                  </a:txBody>
                  <a:tcPr marL="68583" marR="68583" marT="34289" marB="34289"/>
                </a:tc>
                <a:extLst>
                  <a:ext uri="{0D108BD9-81ED-4DB2-BD59-A6C34878D82A}">
                    <a16:rowId xmlns:a16="http://schemas.microsoft.com/office/drawing/2014/main" val="3679043956"/>
                  </a:ext>
                </a:extLst>
              </a:tr>
              <a:tr h="585290"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 LES</a:t>
                      </a:r>
                    </a:p>
                  </a:txBody>
                  <a:tcPr marL="68583" marR="68583" marT="34277" marB="342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Competenze in materia di cittadinanza</a:t>
                      </a:r>
                    </a:p>
                  </a:txBody>
                  <a:tcPr marL="68583" marR="68583" marT="34277" marB="342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Intervento</a:t>
                      </a:r>
                      <a:r>
                        <a:rPr lang="it-IT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assemblea di Istituto</a:t>
                      </a:r>
                      <a:endParaRPr lang="it-IT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3" marR="68583" marT="34277" marB="34277"/>
                </a:tc>
                <a:extLst>
                  <a:ext uri="{0D108BD9-81ED-4DB2-BD59-A6C34878D82A}">
                    <a16:rowId xmlns:a16="http://schemas.microsoft.com/office/drawing/2014/main" val="4031707190"/>
                  </a:ext>
                </a:extLst>
              </a:tr>
              <a:tr h="1604918"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 superiore – Ambiente</a:t>
                      </a:r>
                      <a:r>
                        <a:rPr lang="it-IT" sz="1400" b="0" baseline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territorio</a:t>
                      </a:r>
                      <a:endParaRPr lang="it-IT" sz="1400" b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3" marR="68583" marT="34277" marB="3427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Interpretare ed applicare le normative comunitarie, nazionali e regionali, relative alle attività agricole integrate</a:t>
                      </a:r>
                      <a:endParaRPr lang="it-IT" altLang="it-IT" sz="1400" b="0" dirty="0"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3" marR="68583" marT="34277" marB="342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Strategia di lotta</a:t>
                      </a:r>
                      <a:r>
                        <a:rPr lang="it-IT" sz="1400" b="0" baseline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integrata contro fitofago</a:t>
                      </a:r>
                      <a:endParaRPr lang="it-IT" sz="1400" b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3" marR="68583" marT="34277" marB="34277"/>
                </a:tc>
                <a:extLst>
                  <a:ext uri="{0D108BD9-81ED-4DB2-BD59-A6C34878D82A}">
                    <a16:rowId xmlns:a16="http://schemas.microsoft.com/office/drawing/2014/main" val="383703594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3967</Words>
  <Application>Microsoft Office PowerPoint</Application>
  <PresentationFormat>Presentazione su schermo (16:9)</PresentationFormat>
  <Paragraphs>863</Paragraphs>
  <Slides>39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39</vt:i4>
      </vt:variant>
    </vt:vector>
  </HeadingPairs>
  <TitlesOfParts>
    <vt:vector size="44" baseType="lpstr">
      <vt:lpstr>Arial</vt:lpstr>
      <vt:lpstr>Calibri</vt:lpstr>
      <vt:lpstr>Monotype Sorts</vt:lpstr>
      <vt:lpstr>Times New Roman</vt:lpstr>
      <vt:lpstr>Tema di Office</vt:lpstr>
      <vt:lpstr>PROGETTAZIONE DI PERCORSI FORMATIVI ORIENTATI VERSO                        LE COMPETENZE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Banda del Torchio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Antonio La Trippa</dc:creator>
  <cp:lastModifiedBy>Giulia Santarsiero</cp:lastModifiedBy>
  <cp:revision>29</cp:revision>
  <dcterms:created xsi:type="dcterms:W3CDTF">2015-05-07T08:28:45Z</dcterms:created>
  <dcterms:modified xsi:type="dcterms:W3CDTF">2021-05-03T11:29:39Z</dcterms:modified>
</cp:coreProperties>
</file>