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524" r:id="rId5"/>
    <p:sldId id="511" r:id="rId6"/>
    <p:sldId id="492" r:id="rId7"/>
    <p:sldId id="256" r:id="rId8"/>
    <p:sldId id="490" r:id="rId9"/>
    <p:sldId id="491" r:id="rId10"/>
    <p:sldId id="486" r:id="rId11"/>
    <p:sldId id="485" r:id="rId12"/>
    <p:sldId id="517" r:id="rId13"/>
    <p:sldId id="531" r:id="rId14"/>
    <p:sldId id="463" r:id="rId15"/>
    <p:sldId id="503" r:id="rId16"/>
    <p:sldId id="529" r:id="rId17"/>
    <p:sldId id="527" r:id="rId18"/>
    <p:sldId id="528" r:id="rId19"/>
    <p:sldId id="523" r:id="rId20"/>
    <p:sldId id="526" r:id="rId21"/>
    <p:sldId id="530" r:id="rId22"/>
    <p:sldId id="518" r:id="rId23"/>
    <p:sldId id="522" r:id="rId24"/>
    <p:sldId id="514" r:id="rId25"/>
    <p:sldId id="548" r:id="rId26"/>
    <p:sldId id="477" r:id="rId27"/>
    <p:sldId id="519" r:id="rId28"/>
    <p:sldId id="472" r:id="rId29"/>
    <p:sldId id="258" r:id="rId30"/>
    <p:sldId id="481" r:id="rId31"/>
    <p:sldId id="525" r:id="rId32"/>
    <p:sldId id="508" r:id="rId33"/>
    <p:sldId id="482" r:id="rId34"/>
    <p:sldId id="483" r:id="rId35"/>
    <p:sldId id="495" r:id="rId36"/>
    <p:sldId id="496" r:id="rId37"/>
    <p:sldId id="497" r:id="rId38"/>
    <p:sldId id="499" r:id="rId39"/>
    <p:sldId id="500" r:id="rId40"/>
    <p:sldId id="438" r:id="rId41"/>
    <p:sldId id="488" r:id="rId42"/>
    <p:sldId id="521" r:id="rId43"/>
    <p:sldId id="502" r:id="rId44"/>
  </p:sldIdLst>
  <p:sldSz cx="9144000" cy="6858000" type="screen4x3"/>
  <p:notesSz cx="9926638" cy="14355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F"/>
    <a:srgbClr val="33CC33"/>
    <a:srgbClr val="B7D553"/>
    <a:srgbClr val="FFFFFF"/>
    <a:srgbClr val="000000"/>
    <a:srgbClr val="99CCFF"/>
    <a:srgbClr val="003399"/>
    <a:srgbClr val="006699"/>
    <a:srgbClr val="0066CC"/>
    <a:srgbClr val="07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EA211E-6496-4E36-86A7-14E1A1CF4D48}" v="5" dt="2021-03-10T15:30:51.7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1" d="100"/>
          <a:sy n="101" d="100"/>
        </p:scale>
        <p:origin x="510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avio.Burlizzi" userId="d8d4b92f-9602-4772-b0e5-126fe3eb0fe9" providerId="ADAL" clId="{6FEA211E-6496-4E36-86A7-14E1A1CF4D48}"/>
    <pc:docChg chg="addSld modSld sldOrd">
      <pc:chgData name="Flavio.Burlizzi" userId="d8d4b92f-9602-4772-b0e5-126fe3eb0fe9" providerId="ADAL" clId="{6FEA211E-6496-4E36-86A7-14E1A1CF4D48}" dt="2021-03-10T15:30:51.767" v="5"/>
      <pc:docMkLst>
        <pc:docMk/>
      </pc:docMkLst>
      <pc:sldChg chg="add">
        <pc:chgData name="Flavio.Burlizzi" userId="d8d4b92f-9602-4772-b0e5-126fe3eb0fe9" providerId="ADAL" clId="{6FEA211E-6496-4E36-86A7-14E1A1CF4D48}" dt="2021-03-04T09:28:04.259" v="0"/>
        <pc:sldMkLst>
          <pc:docMk/>
          <pc:sldMk cId="1690347726" sldId="472"/>
        </pc:sldMkLst>
      </pc:sldChg>
      <pc:sldChg chg="add">
        <pc:chgData name="Flavio.Burlizzi" userId="d8d4b92f-9602-4772-b0e5-126fe3eb0fe9" providerId="ADAL" clId="{6FEA211E-6496-4E36-86A7-14E1A1CF4D48}" dt="2021-03-04T09:30:33.360" v="1"/>
        <pc:sldMkLst>
          <pc:docMk/>
          <pc:sldMk cId="1189832915" sldId="483"/>
        </pc:sldMkLst>
      </pc:sldChg>
      <pc:sldChg chg="ord">
        <pc:chgData name="Flavio.Burlizzi" userId="d8d4b92f-9602-4772-b0e5-126fe3eb0fe9" providerId="ADAL" clId="{6FEA211E-6496-4E36-86A7-14E1A1CF4D48}" dt="2021-03-10T15:27:37.481" v="3"/>
        <pc:sldMkLst>
          <pc:docMk/>
          <pc:sldMk cId="3965127413" sldId="522"/>
        </pc:sldMkLst>
      </pc:sldChg>
      <pc:sldChg chg="add">
        <pc:chgData name="Flavio.Burlizzi" userId="d8d4b92f-9602-4772-b0e5-126fe3eb0fe9" providerId="ADAL" clId="{6FEA211E-6496-4E36-86A7-14E1A1CF4D48}" dt="2021-03-10T15:28:16.149" v="4"/>
        <pc:sldMkLst>
          <pc:docMk/>
          <pc:sldMk cId="2776115707" sldId="531"/>
        </pc:sldMkLst>
      </pc:sldChg>
      <pc:sldChg chg="add">
        <pc:chgData name="Flavio.Burlizzi" userId="d8d4b92f-9602-4772-b0e5-126fe3eb0fe9" providerId="ADAL" clId="{6FEA211E-6496-4E36-86A7-14E1A1CF4D48}" dt="2021-03-10T15:30:51.767" v="5"/>
        <pc:sldMkLst>
          <pc:docMk/>
          <pc:sldMk cId="674984761" sldId="54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717453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1338" y="1"/>
            <a:ext cx="4303711" cy="717453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pPr>
              <a:defRPr/>
            </a:pPr>
            <a:fld id="{A9A20C24-40E7-4697-B5DB-0BC6EDDBCD6D}" type="datetimeFigureOut">
              <a:rPr lang="it-IT"/>
              <a:pPr>
                <a:defRPr/>
              </a:pPr>
              <a:t>10/03/2021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13634959"/>
            <a:ext cx="4302126" cy="717453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1338" y="13634959"/>
            <a:ext cx="4303711" cy="717453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pPr>
              <a:defRPr/>
            </a:pPr>
            <a:fld id="{D129982D-C0C9-4DD0-B05E-615838C070B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99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126" cy="717453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925" y="1"/>
            <a:ext cx="4302126" cy="717453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pPr>
              <a:defRPr/>
            </a:pPr>
            <a:fld id="{F802AD0D-25FE-4ACA-90C7-E85BC2B4BCE4}" type="datetimeFigureOut">
              <a:rPr lang="it-IT"/>
              <a:pPr>
                <a:defRPr/>
              </a:pPr>
              <a:t>10/03/2021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188" y="6819157"/>
            <a:ext cx="7942263" cy="6460430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3634959"/>
            <a:ext cx="4302126" cy="717453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13634959"/>
            <a:ext cx="4302126" cy="717453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pPr>
              <a:defRPr/>
            </a:pPr>
            <a:fld id="{C323EC7D-B4AC-4B27-B371-665495EE84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30679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23EC7D-B4AC-4B27-B371-665495EE840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38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125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F168C-A34C-4703-A356-1A32BAFB63D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9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44EED-665D-4E8B-A3CD-89AC1D707E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5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42D13E-ED7D-491F-BBB3-63C1909DA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FC463A-D108-4F2E-BFCB-EA1C46F3C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687F17-EB4D-41C9-8279-FFA559421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FB5D-3BCB-4514-9FF6-93614A5C86E8}" type="datetimeFigureOut">
              <a:rPr lang="it-IT" smtClean="0"/>
              <a:t>10/03/2021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63EEF6-7124-4C81-83C5-5A926859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F57DBC-71B8-4C73-8AB4-EA652C3DE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50EA8-8414-4F29-9319-137D1DB6A4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9474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013" y="6145442"/>
            <a:ext cx="2243137" cy="596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3094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38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19168-781F-4CF3-96FA-B55D77AA691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7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D1B78-682D-48F8-8FBB-1F9A78ACAF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62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2810A-65F8-4594-B567-8DBAD75AC91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9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6EE54-32FE-459B-88E1-A5390A7A970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A299E-5CD2-4812-A945-CD2EE2A1D3C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9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157E1-EA70-46DC-8FF7-3CDD3B89EF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A1DD-E53A-4740-9640-7C9122FF3A6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36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215C-6618-4FB9-B230-84203E9B892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4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Sfondo azzurro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78" b="27893"/>
          <a:stretch>
            <a:fillRect/>
          </a:stretch>
        </p:blipFill>
        <p:spPr bwMode="auto">
          <a:xfrm>
            <a:off x="0" y="6453188"/>
            <a:ext cx="914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cohesiondata.ec.europa.eu/stories/s/4e2z-pw8r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encoesione.gov.it/it/news/aggiornamento-dati-al-31-agosto-2020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flavio.burlizzi@unioncamere-europa.e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07" y="2204864"/>
            <a:ext cx="7778237" cy="2246587"/>
          </a:xfrm>
          <a:solidFill>
            <a:srgbClr val="FFC000"/>
          </a:solidFill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4000" b="1" dirty="0" err="1">
                <a:solidFill>
                  <a:srgbClr val="009FDF"/>
                </a:solidFill>
                <a:latin typeface="Arial"/>
                <a:cs typeface="Arial"/>
              </a:rPr>
              <a:t>Programmazione</a:t>
            </a:r>
            <a:r>
              <a:rPr lang="en-GB" sz="4000" b="1" dirty="0">
                <a:solidFill>
                  <a:srgbClr val="009FDF"/>
                </a:solidFill>
                <a:latin typeface="Arial"/>
                <a:cs typeface="Arial"/>
              </a:rPr>
              <a:t> 2021-2027:</a:t>
            </a:r>
            <a:endParaRPr lang="en-US" sz="4000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GB" sz="4000" b="1" dirty="0">
                <a:solidFill>
                  <a:srgbClr val="009FDF"/>
                </a:solidFill>
                <a:latin typeface="Arial"/>
                <a:cs typeface="Arial"/>
              </a:rPr>
              <a:t>a </a:t>
            </a:r>
            <a:r>
              <a:rPr lang="en-GB" sz="4000" b="1" dirty="0" err="1">
                <a:solidFill>
                  <a:srgbClr val="009FDF"/>
                </a:solidFill>
                <a:latin typeface="Arial"/>
                <a:cs typeface="Arial"/>
              </a:rPr>
              <a:t>che</a:t>
            </a:r>
            <a:r>
              <a:rPr lang="en-GB" sz="4000" b="1" dirty="0">
                <a:solidFill>
                  <a:srgbClr val="009FDF"/>
                </a:solidFill>
                <a:latin typeface="Arial"/>
                <a:cs typeface="Arial"/>
              </a:rPr>
              <a:t> punto </a:t>
            </a:r>
            <a:r>
              <a:rPr lang="en-GB" sz="4000" b="1" dirty="0" err="1">
                <a:solidFill>
                  <a:srgbClr val="009FDF"/>
                </a:solidFill>
                <a:latin typeface="Arial"/>
                <a:cs typeface="Arial"/>
              </a:rPr>
              <a:t>siamo</a:t>
            </a:r>
            <a:r>
              <a:rPr lang="en-GB" sz="4000" b="1" dirty="0">
                <a:solidFill>
                  <a:srgbClr val="009FDF"/>
                </a:solidFill>
                <a:latin typeface="Arial"/>
                <a:cs typeface="Arial"/>
              </a:rPr>
              <a:t>?</a:t>
            </a:r>
            <a:endParaRPr lang="en-GB" sz="4000" b="1" dirty="0">
              <a:solidFill>
                <a:srgbClr val="009FDF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009FDF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endParaRPr lang="en-GB" sz="4000" dirty="0">
              <a:ea typeface="+mn-lt"/>
              <a:cs typeface="+mn-lt"/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en-GB" sz="4000" b="1" dirty="0">
              <a:solidFill>
                <a:srgbClr val="009FDF"/>
              </a:solidFill>
              <a:latin typeface="Arial"/>
              <a:cs typeface="Arial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523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62" y="908721"/>
            <a:ext cx="7651876" cy="792087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9FDF"/>
                </a:solidFill>
                <a:latin typeface="Arial"/>
                <a:ea typeface="+mn-lt"/>
                <a:cs typeface="+mn-lt"/>
              </a:rPr>
              <a:t>NGEU</a:t>
            </a:r>
          </a:p>
          <a:p>
            <a:pPr marL="914400" lvl="2" indent="0" algn="just">
              <a:buNone/>
            </a:pPr>
            <a:endParaRPr lang="en-GB" sz="18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lvl="2" algn="just"/>
            <a:endParaRPr lang="en-GB" sz="18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lvl="2" algn="just"/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22/1:			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Linee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guida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PNRR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aggiornate</a:t>
            </a:r>
            <a:endParaRPr lang="en-GB" sz="18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lvl="2" algn="just"/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12/2: 			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Approvazione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Regolamento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RRF</a:t>
            </a:r>
          </a:p>
          <a:p>
            <a:pPr lvl="2" algn="just"/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In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corso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:		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Ratifica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Decisione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Risorse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Proprie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</a:p>
          <a:p>
            <a:pPr lvl="2" algn="just"/>
            <a:r>
              <a:rPr lang="en-GB" sz="1800" b="1" u="sng" dirty="0">
                <a:solidFill>
                  <a:srgbClr val="009FDF"/>
                </a:solidFill>
                <a:latin typeface="Arial"/>
                <a:cs typeface="Arial"/>
              </a:rPr>
              <a:t>Di </a:t>
            </a:r>
            <a:r>
              <a:rPr lang="en-GB" sz="1800" b="1" u="sng" dirty="0" err="1">
                <a:solidFill>
                  <a:srgbClr val="009FDF"/>
                </a:solidFill>
                <a:latin typeface="Arial"/>
                <a:cs typeface="Arial"/>
              </a:rPr>
              <a:t>regola</a:t>
            </a:r>
            <a:r>
              <a:rPr lang="en-GB" sz="1800" b="1" u="sng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entro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30/4: 	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Presentazione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PNRR</a:t>
            </a:r>
          </a:p>
          <a:p>
            <a:pPr lvl="2" algn="just"/>
            <a:endParaRPr lang="en-GB" sz="18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lvl="2" algn="just"/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	</a:t>
            </a:r>
          </a:p>
          <a:p>
            <a:pPr lvl="3" algn="just"/>
            <a:endParaRPr lang="en-GB" sz="14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628650" lvl="2" indent="0" algn="just">
              <a:buNone/>
            </a:pPr>
            <a:r>
              <a:rPr lang="en-GB" sz="2200" b="1" dirty="0">
                <a:solidFill>
                  <a:srgbClr val="009FDF"/>
                </a:solidFill>
                <a:latin typeface="Arial"/>
                <a:cs typeface="Arial"/>
              </a:rPr>
              <a:t>   </a:t>
            </a: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marL="0" indent="0" algn="just">
              <a:buNone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F22EF66-6E0F-4D41-844B-67E2511F4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193" y="4012869"/>
            <a:ext cx="6765613" cy="218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1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21A00-F684-4CD3-B7CB-9D0041C6F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eaLnBrk="1" hangingPunct="1">
              <a:defRPr/>
            </a:pPr>
            <a:r>
              <a:rPr lang="en-GB" sz="2400" b="1" kern="1200" cap="all" err="1">
                <a:solidFill>
                  <a:srgbClr val="009FDF"/>
                </a:solidFill>
                <a:latin typeface="Arial"/>
              </a:rPr>
              <a:t>Semplificazione</a:t>
            </a:r>
            <a:r>
              <a:rPr lang="en-GB" sz="2400" b="1" kern="1200" cap="all">
                <a:solidFill>
                  <a:srgbClr val="009FDF"/>
                </a:solidFill>
                <a:latin typeface="Arial"/>
              </a:rPr>
              <a:t>, </a:t>
            </a:r>
            <a:r>
              <a:rPr lang="en-GB" sz="2400" b="1" kern="1200" cap="all" err="1">
                <a:solidFill>
                  <a:srgbClr val="009FDF"/>
                </a:solidFill>
                <a:latin typeface="Arial"/>
              </a:rPr>
              <a:t>Trasparenza</a:t>
            </a:r>
            <a:r>
              <a:rPr lang="en-GB" sz="2400" b="1" kern="1200" cap="all">
                <a:solidFill>
                  <a:srgbClr val="009FDF"/>
                </a:solidFill>
                <a:latin typeface="Arial"/>
              </a:rPr>
              <a:t> e </a:t>
            </a:r>
            <a:r>
              <a:rPr lang="en-GB" sz="2400" b="1" kern="1200" cap="all" err="1">
                <a:solidFill>
                  <a:srgbClr val="009FDF"/>
                </a:solidFill>
                <a:latin typeface="Arial"/>
              </a:rPr>
              <a:t>flessibilità</a:t>
            </a:r>
            <a:br>
              <a:rPr lang="en-IE" sz="2400" b="1" kern="1200" cap="all">
                <a:solidFill>
                  <a:srgbClr val="00A3A0"/>
                </a:solidFill>
                <a:latin typeface="Arial"/>
              </a:rPr>
            </a:b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5E8A4F-0C71-46DE-951D-BAD16333DB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" t="18500" r="2573" b="15350"/>
          <a:stretch/>
        </p:blipFill>
        <p:spPr>
          <a:xfrm>
            <a:off x="35496" y="1484784"/>
            <a:ext cx="9073008" cy="497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8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113D-B0DB-4C66-A018-8225E38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45096"/>
            <a:ext cx="7846640" cy="1215752"/>
          </a:xfrm>
        </p:spPr>
        <p:txBody>
          <a:bodyPr lIns="91440" tIns="45720" rIns="91440" bIns="45720" anchor="t"/>
          <a:lstStyle/>
          <a:p>
            <a:pPr algn="l"/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 POLITICA DI COESIONE 21-27 </a:t>
            </a:r>
            <a:br>
              <a:rPr lang="en-US" sz="32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</a:t>
            </a:r>
            <a:endParaRPr lang="en-US" sz="2800" b="1" i="1">
              <a:solidFill>
                <a:srgbClr val="009FD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C18872C-559A-4200-9BEC-141CA8E8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FF54E1A-A605-4A53-A744-8D7D5040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endParaRPr lang="it-IT" sz="2800" b="1">
              <a:solidFill>
                <a:srgbClr val="009FDF"/>
              </a:solidFill>
              <a:latin typeface="Arial"/>
              <a:cs typeface="Times New Roman"/>
            </a:endParaRPr>
          </a:p>
          <a:p>
            <a:pPr marL="0" indent="0" algn="ctr">
              <a:buNone/>
            </a:pPr>
            <a:r>
              <a:rPr lang="it-IT" sz="3600" b="1">
                <a:solidFill>
                  <a:srgbClr val="009FDF"/>
                </a:solidFill>
                <a:latin typeface="Arial"/>
                <a:cs typeface="Times New Roman"/>
              </a:rPr>
              <a:t>Dalle misure di contrasto alla nuova programmazione</a:t>
            </a:r>
          </a:p>
          <a:p>
            <a:pPr marL="0" indent="0" algn="ctr">
              <a:buNone/>
            </a:pPr>
            <a:endParaRPr lang="it-IT" sz="3600" b="1">
              <a:solidFill>
                <a:srgbClr val="009FDF"/>
              </a:solidFill>
              <a:latin typeface="Arial"/>
              <a:cs typeface="Times New Roman"/>
            </a:endParaRP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BA25F63B-66E8-4EC7-B6D3-B539BD0DE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58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62" y="1183322"/>
            <a:ext cx="7651876" cy="936103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2800" b="1" i="1" dirty="0">
                <a:solidFill>
                  <a:srgbClr val="009FDF"/>
                </a:solidFill>
                <a:latin typeface="Arial"/>
                <a:ea typeface="+mn-lt"/>
                <a:cs typeface="+mn-lt"/>
              </a:rPr>
              <a:t>MISURE DI CONTRASTO AL VIRUS</a:t>
            </a:r>
          </a:p>
          <a:p>
            <a:pPr marL="0" indent="0" algn="ctr">
              <a:buNone/>
            </a:pPr>
            <a:endParaRPr lang="en-GB" sz="4000" b="1" dirty="0">
              <a:solidFill>
                <a:srgbClr val="009FDF"/>
              </a:solidFill>
              <a:latin typeface="Arial"/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GB" b="1" dirty="0">
                <a:solidFill>
                  <a:srgbClr val="009FDF"/>
                </a:solidFill>
                <a:latin typeface="Arial"/>
                <a:cs typeface="Arial"/>
              </a:rPr>
              <a:t>Uno </a:t>
            </a:r>
            <a:r>
              <a:rPr lang="en-GB" b="1" dirty="0" err="1">
                <a:solidFill>
                  <a:srgbClr val="009FDF"/>
                </a:solidFill>
                <a:latin typeface="Arial"/>
                <a:cs typeface="Arial"/>
              </a:rPr>
              <a:t>sguardo</a:t>
            </a:r>
            <a:r>
              <a:rPr lang="en-GB" b="1" dirty="0">
                <a:solidFill>
                  <a:srgbClr val="009FDF"/>
                </a:solidFill>
                <a:latin typeface="Arial"/>
                <a:cs typeface="Arial"/>
              </a:rPr>
              <a:t> ai </a:t>
            </a:r>
            <a:r>
              <a:rPr lang="en-GB" b="1" dirty="0" err="1">
                <a:solidFill>
                  <a:srgbClr val="009FDF"/>
                </a:solidFill>
                <a:latin typeface="Arial"/>
                <a:cs typeface="Arial"/>
              </a:rPr>
              <a:t>risultati</a:t>
            </a:r>
            <a:r>
              <a:rPr lang="en-GB" b="1" dirty="0">
                <a:solidFill>
                  <a:srgbClr val="009FDF"/>
                </a:solidFill>
                <a:latin typeface="Arial"/>
                <a:cs typeface="Arial"/>
              </a:rPr>
              <a:t>…..</a:t>
            </a:r>
          </a:p>
          <a:p>
            <a:pPr marL="0" indent="0" algn="ctr">
              <a:buNone/>
            </a:pPr>
            <a:endParaRPr lang="en-GB" b="1" dirty="0">
              <a:solidFill>
                <a:srgbClr val="009FDF"/>
              </a:solidFill>
              <a:latin typeface="Arial"/>
              <a:cs typeface="Arial"/>
            </a:endParaRPr>
          </a:p>
          <a:p>
            <a:pPr lvl="1" algn="just">
              <a:buFont typeface="Arial"/>
              <a:buChar char="•"/>
            </a:pPr>
            <a:endParaRPr lang="en-GB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it-IT" sz="2000" b="1" dirty="0">
                <a:solidFill>
                  <a:srgbClr val="009FDF"/>
                </a:solidFill>
                <a:latin typeface="Arial" panose="020B0604020202020204" pitchFamily="34" charset="0"/>
                <a:cs typeface="Times New Roman"/>
                <a:hlinkClick r:id="rId2"/>
              </a:rPr>
              <a:t>https://cohesiondata.ec.europa.eu/stories/s/4e2z-pw8r</a:t>
            </a:r>
            <a:r>
              <a:rPr lang="it-IT" sz="2000" b="1" dirty="0">
                <a:solidFill>
                  <a:srgbClr val="009FDF"/>
                </a:solidFill>
                <a:latin typeface="Arial" panose="020B0604020202020204" pitchFamily="34" charset="0"/>
                <a:cs typeface="Times New Roman"/>
              </a:rPr>
              <a:t> </a:t>
            </a: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marL="0" indent="0" algn="just">
              <a:buNone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1632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113D-B0DB-4C66-A018-8225E38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45096"/>
            <a:ext cx="7846640" cy="1215752"/>
          </a:xfrm>
        </p:spPr>
        <p:txBody>
          <a:bodyPr lIns="91440" tIns="45720" rIns="91440" bIns="45720" anchor="t"/>
          <a:lstStyle/>
          <a:p>
            <a:pPr algn="l"/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 POLITICA DI COESIONE 21-27 </a:t>
            </a:r>
            <a:br>
              <a:rPr lang="en-US" sz="32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</a:t>
            </a:r>
            <a:endParaRPr lang="en-US" sz="2800" b="1" i="1">
              <a:solidFill>
                <a:srgbClr val="009FD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C18872C-559A-4200-9BEC-141CA8E8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FF54E1A-A605-4A53-A744-8D7D5040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endParaRPr lang="it-IT" sz="2800" b="1">
              <a:solidFill>
                <a:srgbClr val="009FDF"/>
              </a:solidFill>
              <a:latin typeface="Arial"/>
              <a:cs typeface="Times New Roman"/>
            </a:endParaRPr>
          </a:p>
          <a:p>
            <a:pPr marL="0" indent="0" algn="ctr">
              <a:buNone/>
            </a:pPr>
            <a:r>
              <a:rPr lang="it-IT" sz="3600" b="1">
                <a:solidFill>
                  <a:srgbClr val="009FDF"/>
                </a:solidFill>
                <a:latin typeface="Arial"/>
                <a:cs typeface="Times New Roman"/>
              </a:rPr>
              <a:t>Dalle misure di contrasto alla nuova programmazione</a:t>
            </a:r>
          </a:p>
          <a:p>
            <a:pPr marL="0" indent="0" algn="ctr">
              <a:buNone/>
            </a:pPr>
            <a:endParaRPr lang="it-IT" sz="3600" b="1">
              <a:solidFill>
                <a:srgbClr val="009FDF"/>
              </a:solidFill>
              <a:latin typeface="Arial"/>
              <a:cs typeface="Times New Roman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72D46DD1-E5EA-4FC4-856D-5C33237A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12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113D-B0DB-4C66-A018-8225E38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45096"/>
            <a:ext cx="7846640" cy="1215752"/>
          </a:xfrm>
        </p:spPr>
        <p:txBody>
          <a:bodyPr lIns="91440" tIns="45720" rIns="91440" bIns="45720" anchor="t"/>
          <a:lstStyle/>
          <a:p>
            <a:pPr algn="l"/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 POLITICA DI COESIONE 21-27 </a:t>
            </a:r>
            <a:br>
              <a:rPr lang="en-US" sz="32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</a:t>
            </a:r>
            <a:endParaRPr lang="en-US" sz="2800" b="1" i="1">
              <a:solidFill>
                <a:srgbClr val="009FD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C18872C-559A-4200-9BEC-141CA8E8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FF54E1A-A605-4A53-A744-8D7D5040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endParaRPr lang="it-IT" sz="2800" b="1">
              <a:solidFill>
                <a:srgbClr val="009FDF"/>
              </a:solidFill>
              <a:latin typeface="Arial"/>
              <a:cs typeface="Times New Roman"/>
            </a:endParaRPr>
          </a:p>
          <a:p>
            <a:pPr marL="0" indent="0" algn="ctr">
              <a:buNone/>
            </a:pPr>
            <a:r>
              <a:rPr lang="it-IT" sz="3600" b="1">
                <a:solidFill>
                  <a:srgbClr val="009FDF"/>
                </a:solidFill>
                <a:latin typeface="Arial"/>
                <a:cs typeface="Times New Roman"/>
              </a:rPr>
              <a:t>Dalle misure di contrasto alla nuova programmazione</a:t>
            </a:r>
          </a:p>
          <a:p>
            <a:pPr marL="0" indent="0" algn="ctr">
              <a:buNone/>
            </a:pPr>
            <a:endParaRPr lang="it-IT" sz="3600" b="1">
              <a:solidFill>
                <a:srgbClr val="009FDF"/>
              </a:solidFill>
              <a:latin typeface="Arial"/>
              <a:cs typeface="Times New Roman"/>
            </a:endParaRPr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478B75DD-139C-4699-99EF-4C96D755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932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113D-B0DB-4C66-A018-8225E38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45096"/>
            <a:ext cx="7846640" cy="1215752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FESR</a:t>
            </a:r>
            <a:b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</a:b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 </a:t>
            </a:r>
            <a:r>
              <a:rPr lang="en-US" sz="3200" b="1" err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Soglie</a:t>
            </a: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b="1" err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minime</a:t>
            </a: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b="1" err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utilizzo</a:t>
            </a: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3200" b="1" err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fondi</a:t>
            </a: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</a:t>
            </a:r>
            <a:br>
              <a:rPr lang="en-US" sz="32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</a:t>
            </a:r>
            <a:endParaRPr lang="en-US" sz="2800" b="1" i="1">
              <a:solidFill>
                <a:srgbClr val="009FD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C18872C-559A-4200-9BEC-141CA8E8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magine 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AC06081-E0C3-4DC0-87DD-B02FD5C43D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2141221"/>
            <a:ext cx="7772400" cy="3909631"/>
          </a:xfrm>
        </p:spPr>
      </p:pic>
    </p:spTree>
    <p:extLst>
      <p:ext uri="{BB962C8B-B14F-4D97-AF65-F5344CB8AC3E}">
        <p14:creationId xmlns:p14="http://schemas.microsoft.com/office/powerpoint/2010/main" val="5924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1113D-B0DB-4C66-A018-8225E389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845096"/>
            <a:ext cx="7846640" cy="1215752"/>
          </a:xfrm>
        </p:spPr>
        <p:txBody>
          <a:bodyPr lIns="91440" tIns="45720" rIns="91440" bIns="45720" anchor="t"/>
          <a:lstStyle/>
          <a:p>
            <a:pPr algn="l"/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 POLITICA DI COESIONE 21-27 </a:t>
            </a:r>
            <a:br>
              <a:rPr lang="en-US" sz="3200" b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200" b="1">
                <a:solidFill>
                  <a:srgbClr val="009FDF"/>
                </a:solidFill>
                <a:latin typeface="Arial"/>
                <a:ea typeface="+mn-ea"/>
                <a:cs typeface="Arial"/>
              </a:rPr>
              <a:t>     </a:t>
            </a:r>
            <a:endParaRPr lang="en-US" sz="2800" b="1" i="1">
              <a:solidFill>
                <a:srgbClr val="009FDF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AC18872C-559A-4200-9BEC-141CA8E8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4FF54E1A-A605-4A53-A744-8D7D5040E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endParaRPr lang="it-IT" sz="2800" b="1">
              <a:solidFill>
                <a:srgbClr val="009FDF"/>
              </a:solidFill>
              <a:latin typeface="Arial"/>
              <a:cs typeface="Times New Roman"/>
            </a:endParaRPr>
          </a:p>
          <a:p>
            <a:pPr marL="0" indent="0" algn="ctr">
              <a:buNone/>
            </a:pPr>
            <a:r>
              <a:rPr lang="it-IT" sz="3600" b="1">
                <a:solidFill>
                  <a:srgbClr val="009FDF"/>
                </a:solidFill>
                <a:latin typeface="Arial"/>
                <a:cs typeface="Times New Roman"/>
              </a:rPr>
              <a:t>Dalle misure di contrasto alla nuova programmazione</a:t>
            </a:r>
          </a:p>
          <a:p>
            <a:pPr marL="0" indent="0" algn="ctr">
              <a:buNone/>
            </a:pPr>
            <a:endParaRPr lang="it-IT" sz="3600" b="1">
              <a:solidFill>
                <a:srgbClr val="009FDF"/>
              </a:solidFill>
              <a:latin typeface="Arial"/>
              <a:cs typeface="Times New Roman"/>
            </a:endParaRP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100A32FF-4770-4A3A-86FF-D3EA29D69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7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00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62" y="1183322"/>
            <a:ext cx="7651876" cy="936103"/>
          </a:xfrm>
        </p:spPr>
        <p:txBody>
          <a:bodyPr lIns="91440" tIns="45720" rIns="91440" bIns="45720" anchor="t"/>
          <a:lstStyle/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marL="0" indent="0" algn="just">
              <a:buNone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E274865-E0B6-4D3A-BC68-C805229F5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18" y="820494"/>
            <a:ext cx="6784564" cy="532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9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62" y="875363"/>
            <a:ext cx="7651876" cy="936103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4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MFF 21-27 e NGEU</a:t>
            </a:r>
          </a:p>
          <a:p>
            <a:pPr marL="0" indent="0" algn="ctr">
              <a:buNone/>
            </a:pPr>
            <a:endParaRPr lang="en-GB" sz="4000" b="1">
              <a:solidFill>
                <a:srgbClr val="009FDF"/>
              </a:solidFill>
              <a:latin typeface="Arial"/>
              <a:ea typeface="+mn-lt"/>
              <a:cs typeface="+mn-lt"/>
            </a:endParaRPr>
          </a:p>
          <a:p>
            <a:pPr lvl="1" algn="just">
              <a:buFont typeface="Wingdings"/>
              <a:buChar char="Ø"/>
            </a:pPr>
            <a:r>
              <a:rPr lang="en-GB" b="1" err="1">
                <a:solidFill>
                  <a:srgbClr val="009FDF"/>
                </a:solidFill>
                <a:latin typeface="Arial"/>
                <a:cs typeface="Arial"/>
              </a:rPr>
              <a:t>Implementazione</a:t>
            </a:r>
            <a:r>
              <a:rPr lang="en-GB" b="1">
                <a:solidFill>
                  <a:srgbClr val="009FDF"/>
                </a:solidFill>
                <a:latin typeface="Arial"/>
                <a:cs typeface="Arial"/>
              </a:rPr>
              <a:t> e  </a:t>
            </a:r>
            <a:r>
              <a:rPr lang="en-GB" b="1" err="1">
                <a:solidFill>
                  <a:srgbClr val="009FDF"/>
                </a:solidFill>
                <a:latin typeface="Arial"/>
                <a:cs typeface="Arial"/>
              </a:rPr>
              <a:t>regole</a:t>
            </a:r>
            <a:r>
              <a:rPr lang="en-GB" b="1">
                <a:solidFill>
                  <a:srgbClr val="009FDF"/>
                </a:solidFill>
                <a:latin typeface="Arial"/>
                <a:cs typeface="Arial"/>
              </a:rPr>
              <a:t> del </a:t>
            </a:r>
            <a:r>
              <a:rPr lang="en-GB" b="1" err="1">
                <a:solidFill>
                  <a:srgbClr val="009FDF"/>
                </a:solidFill>
                <a:latin typeface="Arial"/>
                <a:cs typeface="Arial"/>
              </a:rPr>
              <a:t>gioco</a:t>
            </a:r>
          </a:p>
          <a:p>
            <a:pPr lvl="1" algn="just">
              <a:buFont typeface="Arial"/>
              <a:buChar char="•"/>
            </a:pPr>
            <a:endParaRPr lang="en-GB" b="1">
              <a:solidFill>
                <a:srgbClr val="009FDF"/>
              </a:solidFill>
              <a:latin typeface="Arial"/>
              <a:cs typeface="Arial"/>
            </a:endParaRPr>
          </a:p>
          <a:p>
            <a:pPr marL="1257300" lvl="2" indent="-342900" algn="just">
              <a:buFont typeface="Wingdings"/>
              <a:buChar char="Ø"/>
            </a:pPr>
            <a:r>
              <a:rPr lang="en-GB" b="1">
                <a:solidFill>
                  <a:srgbClr val="009FDF"/>
                </a:solidFill>
                <a:latin typeface="Arial"/>
                <a:cs typeface="Times New Roman"/>
              </a:rPr>
              <a:t>un </a:t>
            </a:r>
            <a:r>
              <a:rPr lang="en-GB" b="1" err="1">
                <a:solidFill>
                  <a:srgbClr val="009FDF"/>
                </a:solidFill>
                <a:latin typeface="Arial"/>
                <a:cs typeface="Times New Roman"/>
              </a:rPr>
              <a:t>rompicapo</a:t>
            </a:r>
            <a:r>
              <a:rPr lang="en-GB" b="1">
                <a:solidFill>
                  <a:srgbClr val="009FDF"/>
                </a:solidFill>
                <a:latin typeface="Arial"/>
                <a:cs typeface="Times New Roman"/>
              </a:rPr>
              <a:t> per </a:t>
            </a:r>
            <a:r>
              <a:rPr lang="en-GB" b="1" err="1">
                <a:solidFill>
                  <a:srgbClr val="009FDF"/>
                </a:solidFill>
                <a:latin typeface="Arial"/>
                <a:cs typeface="Times New Roman"/>
              </a:rPr>
              <a:t>i</a:t>
            </a:r>
            <a:r>
              <a:rPr lang="en-GB" b="1">
                <a:solidFill>
                  <a:srgbClr val="009FDF"/>
                </a:solidFill>
                <a:latin typeface="Arial"/>
                <a:cs typeface="Times New Roman"/>
              </a:rPr>
              <a:t> </a:t>
            </a:r>
            <a:r>
              <a:rPr lang="en-GB" b="1" err="1">
                <a:solidFill>
                  <a:srgbClr val="009FDF"/>
                </a:solidFill>
                <a:latin typeface="Arial"/>
                <a:cs typeface="Times New Roman"/>
              </a:rPr>
              <a:t>Governi</a:t>
            </a:r>
            <a:r>
              <a:rPr lang="en-GB" b="1">
                <a:solidFill>
                  <a:srgbClr val="009FDF"/>
                </a:solidFill>
                <a:latin typeface="Arial"/>
                <a:cs typeface="Times New Roman"/>
              </a:rPr>
              <a:t>?</a:t>
            </a:r>
            <a:endParaRPr lang="en-GB" b="1">
              <a:solidFill>
                <a:srgbClr val="009FDF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buNone/>
            </a:pPr>
            <a:endParaRPr lang="it-IT" sz="4000" b="1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5304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08720"/>
            <a:ext cx="8064896" cy="4320480"/>
          </a:xfrm>
        </p:spPr>
        <p:txBody>
          <a:bodyPr/>
          <a:lstStyle/>
          <a:p>
            <a:pPr marL="0" indent="0">
              <a:buNone/>
            </a:pPr>
            <a:r>
              <a:rPr lang="en-GB" sz="40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Entrate</a:t>
            </a:r>
            <a:r>
              <a:rPr lang="en-GB" sz="40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40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spese</a:t>
            </a:r>
            <a:r>
              <a:rPr lang="en-GB" sz="40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dell’UE</a:t>
            </a:r>
            <a:r>
              <a:rPr lang="en-GB" sz="40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en-GB" sz="40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</a:t>
            </a:r>
            <a:r>
              <a:rPr lang="en-GB" sz="28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proprie</a:t>
            </a:r>
            <a:endParaRPr lang="en-GB" sz="28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Quadro </a:t>
            </a:r>
            <a:r>
              <a:rPr lang="en-GB" sz="28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finanziario</a:t>
            </a:r>
            <a:r>
              <a:rPr lang="en-GB" sz="28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pluriennale</a:t>
            </a:r>
            <a:r>
              <a:rPr lang="en-GB" sz="28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anni</a:t>
            </a:r>
          </a:p>
          <a:p>
            <a:endParaRPr lang="en-GB" sz="28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Ricorso</a:t>
            </a:r>
            <a:r>
              <a:rPr lang="en-GB" sz="28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GB" sz="28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debito</a:t>
            </a:r>
            <a:r>
              <a:rPr lang="en-GB" sz="28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 determinate </a:t>
            </a:r>
            <a:r>
              <a:rPr lang="en-GB" sz="28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condizioni</a:t>
            </a:r>
            <a:r>
              <a:rPr lang="en-GB" sz="28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2680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49" y="1067607"/>
            <a:ext cx="7651876" cy="1775603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4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MFF 21-27 e NGEU</a:t>
            </a:r>
            <a:endParaRPr lang="en-GB" b="1">
              <a:solidFill>
                <a:srgbClr val="009FDF"/>
              </a:solidFill>
              <a:latin typeface="Arial"/>
              <a:cs typeface="Arial"/>
            </a:endParaRPr>
          </a:p>
          <a:p>
            <a:pPr marL="457200" lvl="1" indent="0" algn="just">
              <a:buNone/>
            </a:pPr>
            <a:endParaRPr lang="en-GB" b="1">
              <a:solidFill>
                <a:srgbClr val="009FDF"/>
              </a:solidFill>
              <a:latin typeface="Arial"/>
              <a:cs typeface="Arial"/>
            </a:endParaRPr>
          </a:p>
          <a:p>
            <a:pPr marL="457200" lvl="1" indent="0" algn="just">
              <a:buNone/>
            </a:pPr>
            <a:r>
              <a:rPr lang="en-GB" sz="2000" b="1">
                <a:solidFill>
                  <a:srgbClr val="009FDF"/>
                </a:solidFill>
                <a:latin typeface="Arial"/>
                <a:cs typeface="Times New Roman"/>
              </a:rPr>
              <a:t>….</a:t>
            </a:r>
            <a:r>
              <a:rPr lang="en-GB" sz="2000" b="1" err="1">
                <a:solidFill>
                  <a:srgbClr val="009FDF"/>
                </a:solidFill>
                <a:latin typeface="Arial"/>
                <a:cs typeface="Times New Roman"/>
              </a:rPr>
              <a:t>l'Italia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ancora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fanalino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di coda in Europa per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assorbimento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dei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fondi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strutturali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UE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nel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2019, con poco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più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del 30%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dei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fondi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spesi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rispetto a una media UE del 40%.(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Relazione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Corte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dei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Conti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Europea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2020)</a:t>
            </a:r>
          </a:p>
          <a:p>
            <a:pPr marL="457200" lvl="1" indent="0" algn="just">
              <a:buNone/>
            </a:pPr>
            <a:endParaRPr lang="en-GB" sz="2000" b="1">
              <a:solidFill>
                <a:srgbClr val="009FDF"/>
              </a:solidFill>
              <a:latin typeface="Arial"/>
              <a:ea typeface="+mn-lt"/>
              <a:cs typeface="+mn-lt"/>
            </a:endParaRPr>
          </a:p>
          <a:p>
            <a:pPr marL="457200" lvl="1" indent="0" algn="just">
              <a:buNone/>
            </a:pP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Portale</a:t>
            </a:r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0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OpenCoesione</a:t>
            </a:r>
            <a:endParaRPr lang="en-GB" sz="2000" b="1">
              <a:solidFill>
                <a:srgbClr val="009FDF"/>
              </a:solidFill>
              <a:latin typeface="Arial"/>
              <a:ea typeface="+mn-lt"/>
              <a:cs typeface="+mn-lt"/>
            </a:endParaRPr>
          </a:p>
          <a:p>
            <a:pPr lvl="1" algn="just"/>
            <a:r>
              <a:rPr lang="en-GB" sz="20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2007-2013  2014-2020</a:t>
            </a:r>
          </a:p>
          <a:p>
            <a:pPr lvl="2" algn="just"/>
            <a:r>
              <a:rPr lang="en-GB" sz="16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178 mil euro </a:t>
            </a:r>
            <a:r>
              <a:rPr lang="en-GB" sz="16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interventi</a:t>
            </a:r>
            <a:r>
              <a:rPr lang="en-GB" sz="16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– 89 </a:t>
            </a:r>
            <a:r>
              <a:rPr lang="en-GB" sz="16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miliardi</a:t>
            </a:r>
            <a:r>
              <a:rPr lang="en-GB" sz="16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pagati – 1,6 mil </a:t>
            </a:r>
            <a:r>
              <a:rPr lang="en-GB" sz="16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progetti</a:t>
            </a:r>
            <a:endParaRPr lang="en-GB" sz="1600" b="1">
              <a:solidFill>
                <a:srgbClr val="009FDF"/>
              </a:solidFill>
              <a:latin typeface="Arial"/>
              <a:ea typeface="+mn-lt"/>
              <a:cs typeface="+mn-lt"/>
            </a:endParaRPr>
          </a:p>
          <a:p>
            <a:pPr lvl="2" algn="just"/>
            <a:r>
              <a:rPr lang="en-GB" sz="16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Liquidati</a:t>
            </a:r>
            <a:r>
              <a:rPr lang="en-GB" sz="16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5%, </a:t>
            </a:r>
            <a:r>
              <a:rPr lang="en-GB" sz="16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Conclusi</a:t>
            </a:r>
            <a:r>
              <a:rPr lang="en-GB" sz="16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25%, In </a:t>
            </a:r>
            <a:r>
              <a:rPr lang="en-GB" sz="1600" b="1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corso</a:t>
            </a:r>
            <a:r>
              <a:rPr lang="en-GB" sz="1600" b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 65%</a:t>
            </a:r>
            <a:endParaRPr lang="en-GB" sz="2000">
              <a:solidFill>
                <a:srgbClr val="009FDF"/>
              </a:solidFill>
              <a:latin typeface="Arial"/>
              <a:ea typeface="+mn-lt"/>
              <a:cs typeface="+mn-lt"/>
            </a:endParaRPr>
          </a:p>
          <a:p>
            <a:pPr marL="457200" lvl="1" indent="0" algn="just">
              <a:buNone/>
            </a:pPr>
            <a:r>
              <a:rPr lang="en-GB" sz="1400" b="1">
                <a:solidFill>
                  <a:srgbClr val="009FDF"/>
                </a:solidFill>
                <a:latin typeface="Arial"/>
                <a:cs typeface="Arial"/>
                <a:hlinkClick r:id="rId2"/>
              </a:rPr>
              <a:t>https://opencoesione.gov.it/it/news/aggiornamento-dati-al-31-agosto-2020/</a:t>
            </a:r>
            <a:endParaRPr lang="en-GB" sz="1400" b="1">
              <a:solidFill>
                <a:srgbClr val="009FDF"/>
              </a:solidFill>
              <a:latin typeface="Arial"/>
              <a:cs typeface="Arial"/>
            </a:endParaRPr>
          </a:p>
          <a:p>
            <a:pPr marL="457200" lvl="1" indent="0" algn="just">
              <a:buNone/>
            </a:pPr>
            <a:endParaRPr lang="en-GB" b="1">
              <a:solidFill>
                <a:srgbClr val="009FDF"/>
              </a:solidFill>
              <a:latin typeface="Arial"/>
              <a:cs typeface="Arial"/>
            </a:endParaRPr>
          </a:p>
          <a:p>
            <a:pPr algn="just">
              <a:buFont typeface="Arial"/>
            </a:pPr>
            <a:endParaRPr lang="it-IT" sz="4000" b="1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65127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73" y="1067608"/>
            <a:ext cx="7337352" cy="63801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2400" b="1" dirty="0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Risorse</a:t>
            </a:r>
            <a:r>
              <a:rPr lang="en-GB" sz="2400" b="1" dirty="0">
                <a:solidFill>
                  <a:srgbClr val="009FDF"/>
                </a:solidFill>
                <a:latin typeface="Arial"/>
                <a:ea typeface="+mn-lt"/>
                <a:cs typeface="+mn-lt"/>
              </a:rPr>
              <a:t> </a:t>
            </a:r>
            <a:r>
              <a:rPr lang="en-GB" sz="2400" b="1" dirty="0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complessive</a:t>
            </a:r>
            <a:r>
              <a:rPr lang="en-GB" sz="2400" b="1" dirty="0">
                <a:solidFill>
                  <a:srgbClr val="009FDF"/>
                </a:solidFill>
                <a:latin typeface="Arial"/>
                <a:ea typeface="+mn-lt"/>
                <a:cs typeface="+mn-lt"/>
              </a:rPr>
              <a:t> PNRR e QFP 21-27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457200" lvl="1" indent="0" algn="just">
              <a:buNone/>
            </a:pPr>
            <a:endParaRPr lang="en-GB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457200" lvl="1" indent="0" algn="just">
              <a:buNone/>
            </a:pPr>
            <a:endParaRPr lang="en-GB" b="1" dirty="0">
              <a:solidFill>
                <a:srgbClr val="009FDF"/>
              </a:solidFill>
              <a:latin typeface="Arial"/>
              <a:cs typeface="Arial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613FCF-7E18-4AE9-8E6F-F5A36C8AB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86" y="2080530"/>
            <a:ext cx="7697428" cy="393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0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273" y="1067608"/>
            <a:ext cx="7337352" cy="63801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2400" b="1" dirty="0" err="1">
                <a:solidFill>
                  <a:srgbClr val="009FDF"/>
                </a:solidFill>
                <a:latin typeface="Arial"/>
                <a:ea typeface="+mn-lt"/>
                <a:cs typeface="+mn-lt"/>
              </a:rPr>
              <a:t>Strumento</a:t>
            </a:r>
            <a:r>
              <a:rPr lang="en-GB" sz="2400" b="1" dirty="0">
                <a:solidFill>
                  <a:srgbClr val="009FDF"/>
                </a:solidFill>
                <a:latin typeface="Arial"/>
                <a:ea typeface="+mn-lt"/>
                <a:cs typeface="+mn-lt"/>
              </a:rPr>
              <a:t> SURE</a:t>
            </a:r>
            <a:endParaRPr lang="en-GB" sz="24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457200" lvl="1" indent="0" algn="just">
              <a:buNone/>
            </a:pPr>
            <a:endParaRPr lang="en-GB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457200" lvl="1" indent="0" algn="just">
              <a:buNone/>
            </a:pPr>
            <a:endParaRPr lang="en-GB" b="1" dirty="0">
              <a:solidFill>
                <a:srgbClr val="009FDF"/>
              </a:solidFill>
              <a:latin typeface="Arial"/>
              <a:cs typeface="Arial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520DAA5-F4A6-44EE-8157-7058D2E8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6" y="1851597"/>
            <a:ext cx="8168008" cy="389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84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7651876" cy="177560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 EUROPE</a:t>
            </a:r>
          </a:p>
          <a:p>
            <a:pPr marL="0" indent="0" algn="ctr">
              <a:buNone/>
            </a:pPr>
            <a:r>
              <a:rPr lang="en-GB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84,9 </a:t>
            </a:r>
            <a:r>
              <a:rPr lang="en-GB" sz="24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GB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</a:t>
            </a:r>
          </a:p>
          <a:p>
            <a:pPr marL="0" indent="0" algn="ctr">
              <a:buNone/>
            </a:pPr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4456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543" y="1044633"/>
            <a:ext cx="7651876" cy="4073090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2800" b="1">
                <a:solidFill>
                  <a:srgbClr val="009FDF"/>
                </a:solidFill>
                <a:latin typeface="Arial"/>
                <a:cs typeface="Arial"/>
              </a:rPr>
              <a:t>LA STRUTTURA</a:t>
            </a:r>
          </a:p>
          <a:p>
            <a:pPr marL="0" indent="0" algn="ctr">
              <a:buNone/>
            </a:pPr>
            <a:endParaRPr lang="en-GB" sz="40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magine 3">
            <a:extLst>
              <a:ext uri="{FF2B5EF4-FFF2-40B4-BE49-F238E27FC236}">
                <a16:creationId xmlns:a16="http://schemas.microsoft.com/office/drawing/2014/main" id="{DD0B1C17-96BB-403A-A024-D7D4C7524F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76" y="1990003"/>
            <a:ext cx="7631103" cy="40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5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80728"/>
            <a:ext cx="7486600" cy="792088"/>
          </a:xfrm>
        </p:spPr>
        <p:txBody>
          <a:bodyPr/>
          <a:lstStyle/>
          <a:p>
            <a:pPr algn="ctr">
              <a:buNone/>
            </a:pPr>
            <a:r>
              <a:rPr lang="it-IT" sz="2800" b="1" kern="12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PRINCIPALI NOVITA’</a:t>
            </a: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3F06A03-8C80-45B6-9071-64091204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5A51546-A984-4754-ACDA-EC6D61AF4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64" y="1779814"/>
            <a:ext cx="9222127" cy="372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347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72695F3-F77E-4A98-8AB8-B91BB0555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8680"/>
            <a:ext cx="71576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1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7651876" cy="1775603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endParaRPr lang="en-GB" sz="40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8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5">
            <a:extLst>
              <a:ext uri="{FF2B5EF4-FFF2-40B4-BE49-F238E27FC236}">
                <a16:creationId xmlns:a16="http://schemas.microsoft.com/office/drawing/2014/main" id="{F76A1C0E-138F-494E-9624-12D07D13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882" y="1540919"/>
            <a:ext cx="5454236" cy="4166734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ECBE239-D9EA-4E91-97AD-E3C8CD68B409}"/>
              </a:ext>
            </a:extLst>
          </p:cNvPr>
          <p:cNvSpPr txBox="1"/>
          <p:nvPr/>
        </p:nvSpPr>
        <p:spPr>
          <a:xfrm>
            <a:off x="1385386" y="925888"/>
            <a:ext cx="699355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009FDF"/>
                </a:solidFill>
                <a:latin typeface="Calibri"/>
              </a:rPr>
              <a:t>IL PROGRAMMA </a:t>
            </a:r>
            <a:r>
              <a:rPr lang="en-US" b="1" i="1">
                <a:solidFill>
                  <a:srgbClr val="009FDF"/>
                </a:solidFill>
                <a:latin typeface="Calibri"/>
              </a:rPr>
              <a:t>DIGITAL EUROPE – di cosa si tratta</a:t>
            </a:r>
            <a:r>
              <a:rPr lang="it-IT">
                <a:latin typeface="Calibri"/>
                <a:cs typeface="Calibri"/>
              </a:rPr>
              <a:t>​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242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204864"/>
            <a:ext cx="7651876" cy="177560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+</a:t>
            </a:r>
          </a:p>
          <a:p>
            <a:pPr marL="0" indent="0" algn="ctr">
              <a:buNone/>
            </a:pPr>
            <a:r>
              <a:rPr lang="en-GB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23,3 </a:t>
            </a:r>
            <a:r>
              <a:rPr lang="en-GB" sz="24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GB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</a:t>
            </a:r>
          </a:p>
          <a:p>
            <a:pPr marL="0" indent="0" algn="ctr">
              <a:buNone/>
            </a:pPr>
            <a:endParaRPr lang="en-GB" sz="28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2538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980728"/>
            <a:ext cx="7486600" cy="792088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b="1" kern="12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PRINCIPALI NOVITA’</a:t>
            </a:r>
            <a:endParaRPr lang="it-IT" sz="1200" dirty="0"/>
          </a:p>
          <a:p>
            <a:endParaRPr lang="it-IT" sz="1200" dirty="0"/>
          </a:p>
          <a:p>
            <a:endParaRPr lang="en-US" sz="20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Evoluzione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non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rivoluzione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basata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30 anni di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</a:t>
            </a:r>
            <a:endParaRPr lang="it-IT" sz="20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inclusivo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accessibile</a:t>
            </a:r>
            <a:endParaRPr lang="en-US" sz="20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partecipativo</a:t>
            </a:r>
            <a:endParaRPr lang="it-IT" sz="20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internazionale</a:t>
            </a:r>
            <a:endParaRPr lang="it-IT" sz="20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ampio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+50% budget (da 14,7 mil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x2.5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partecipanti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(4mil = 10 mil.)</a:t>
            </a:r>
            <a:endParaRPr lang="it-IT" sz="20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semplice</a:t>
            </a:r>
            <a:endParaRPr lang="it-IT" sz="20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più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efficace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FIP,Sport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0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maggiori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sinergie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altri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strumenti</a:t>
            </a:r>
            <a:r>
              <a:rPr lang="en-US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UE</a:t>
            </a:r>
          </a:p>
          <a:p>
            <a:pPr lvl="2"/>
            <a:r>
              <a:rPr lang="it-IT" sz="2000" dirty="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linea con transizione verde e digitale</a:t>
            </a:r>
            <a:endParaRPr lang="it-IT" sz="2000" b="1" kern="1200" dirty="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br>
              <a:rPr lang="it-IT" sz="2800" b="1" kern="12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b="1" kern="1200"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3F06A03-8C80-45B6-9071-64091204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234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8C9E26B2-1E4D-4422-837D-B91FD6226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93186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5">
            <a:extLst>
              <a:ext uri="{FF2B5EF4-FFF2-40B4-BE49-F238E27FC236}">
                <a16:creationId xmlns:a16="http://schemas.microsoft.com/office/drawing/2014/main" id="{05C45197-B7B3-4DC5-8E46-DE563526D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1771650"/>
            <a:ext cx="6781800" cy="3314700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129C814C-B382-4876-B23A-127804A13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378" y="1122363"/>
            <a:ext cx="6487244" cy="477837"/>
          </a:xfrm>
        </p:spPr>
        <p:txBody>
          <a:bodyPr/>
          <a:lstStyle/>
          <a:p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bilancio</a:t>
            </a: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US" sz="2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ripresa</a:t>
            </a: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la </a:t>
            </a:r>
            <a:r>
              <a:rPr lang="en-US" sz="2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resilienza</a:t>
            </a:r>
            <a:r>
              <a:rPr lang="en-U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</a:t>
            </a:r>
            <a:endParaRPr lang="en-US" sz="20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2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836712"/>
            <a:ext cx="7558608" cy="439248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kern="12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 DEL PROGRAMMA</a:t>
            </a:r>
          </a:p>
          <a:p>
            <a:endParaRPr lang="en-US" sz="40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Mobilità</a:t>
            </a:r>
            <a:endParaRPr lang="it-IT" sz="28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80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Cooperazione</a:t>
            </a:r>
            <a:endParaRPr lang="it-IT" sz="28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Sviluppo</a:t>
            </a:r>
            <a:r>
              <a:rPr lang="en-US" sz="28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28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politiche</a:t>
            </a:r>
            <a:endParaRPr lang="en-US" sz="28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  <a:r>
              <a:rPr lang="en-US" sz="28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Jean Monnet</a:t>
            </a:r>
            <a:endParaRPr lang="it-IT" sz="28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800"/>
            </a:br>
            <a:endParaRPr lang="it-IT" sz="2800" b="1" kern="12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2800" b="1" kern="12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200"/>
          </a:p>
          <a:p>
            <a:endParaRPr lang="it-IT" sz="1200"/>
          </a:p>
          <a:p>
            <a:endParaRPr lang="en-US" sz="20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b="1" kern="120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3F06A03-8C80-45B6-9071-64091204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53478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836712"/>
            <a:ext cx="7558608" cy="4392488"/>
          </a:xfrm>
        </p:spPr>
        <p:txBody>
          <a:bodyPr/>
          <a:lstStyle/>
          <a:p>
            <a:pPr marL="0" indent="0" algn="ctr">
              <a:buNone/>
            </a:pPr>
            <a:r>
              <a:rPr lang="it-IT" b="1" kern="12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SETTORI DI INTERVENTO</a:t>
            </a:r>
          </a:p>
          <a:p>
            <a:endParaRPr lang="en-US" sz="40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br>
              <a:rPr lang="en-US" sz="2800"/>
            </a:br>
            <a:endParaRPr lang="it-IT" sz="2800" b="1" kern="12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2800" b="1" kern="12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200"/>
          </a:p>
          <a:p>
            <a:endParaRPr lang="it-IT" sz="1200"/>
          </a:p>
          <a:p>
            <a:endParaRPr lang="en-US" sz="20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2800" b="1" kern="120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800" b="1" kern="120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93F06A03-8C80-45B6-9071-64091204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8BC784-BA03-4AC1-A93A-4F07F8BD73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3" y="1772816"/>
            <a:ext cx="7762233" cy="366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32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011916" cy="177560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MARKET PROGRAMME</a:t>
            </a:r>
          </a:p>
          <a:p>
            <a:pPr marL="0" indent="0" algn="ctr">
              <a:buNone/>
            </a:pPr>
            <a:r>
              <a:rPr lang="en-GB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3,735 </a:t>
            </a:r>
            <a:r>
              <a:rPr lang="en-GB" sz="24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GB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</a:t>
            </a:r>
          </a:p>
          <a:p>
            <a:pPr marL="0" indent="0" algn="ctr">
              <a:buNone/>
            </a:pPr>
            <a:endParaRPr lang="en-GB" sz="28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85101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0944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9">
            <a:extLst>
              <a:ext uri="{FF2B5EF4-FFF2-40B4-BE49-F238E27FC236}">
                <a16:creationId xmlns:a16="http://schemas.microsoft.com/office/drawing/2014/main" id="{43A8C08C-4C50-4243-A73C-F7551E481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219" y="906065"/>
            <a:ext cx="6709604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6977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it-IT" sz="4000" b="1" i="0" u="none" strike="noStrike" cap="none" normalizeH="0" baseline="0">
                <a:ln>
                  <a:noFill/>
                </a:ln>
                <a:solidFill>
                  <a:srgbClr val="009FD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STRUTTURA E OBIETTIVI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" name="Group 4256">
            <a:extLst>
              <a:ext uri="{FF2B5EF4-FFF2-40B4-BE49-F238E27FC236}">
                <a16:creationId xmlns:a16="http://schemas.microsoft.com/office/drawing/2014/main" id="{868F5659-35BE-4490-AC7E-C07902046D80}"/>
              </a:ext>
            </a:extLst>
          </p:cNvPr>
          <p:cNvGrpSpPr>
            <a:grpSpLocks/>
          </p:cNvGrpSpPr>
          <p:nvPr/>
        </p:nvGrpSpPr>
        <p:grpSpPr bwMode="auto">
          <a:xfrm>
            <a:off x="573130" y="1686231"/>
            <a:ext cx="8308932" cy="4533152"/>
            <a:chOff x="-48" y="-38"/>
            <a:chExt cx="83091" cy="45328"/>
          </a:xfrm>
        </p:grpSpPr>
        <p:sp>
          <p:nvSpPr>
            <p:cNvPr id="5" name="Shape 4545">
              <a:extLst>
                <a:ext uri="{FF2B5EF4-FFF2-40B4-BE49-F238E27FC236}">
                  <a16:creationId xmlns:a16="http://schemas.microsoft.com/office/drawing/2014/main" id="{FE5CA709-7802-4968-84F6-E5B4381D7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38526"/>
              <a:ext cx="63109" cy="6492"/>
            </a:xfrm>
            <a:custGeom>
              <a:avLst/>
              <a:gdLst>
                <a:gd name="T0" fmla="*/ 0 w 6310885"/>
                <a:gd name="T1" fmla="*/ 0 h 649224"/>
                <a:gd name="T2" fmla="*/ 6310885 w 6310885"/>
                <a:gd name="T3" fmla="*/ 0 h 649224"/>
                <a:gd name="T4" fmla="*/ 6310885 w 6310885"/>
                <a:gd name="T5" fmla="*/ 649224 h 649224"/>
                <a:gd name="T6" fmla="*/ 0 w 6310885"/>
                <a:gd name="T7" fmla="*/ 649224 h 649224"/>
                <a:gd name="T8" fmla="*/ 0 w 6310885"/>
                <a:gd name="T9" fmla="*/ 0 h 649224"/>
                <a:gd name="T10" fmla="*/ 0 w 6310885"/>
                <a:gd name="T11" fmla="*/ 0 h 649224"/>
                <a:gd name="T12" fmla="*/ 6310885 w 6310885"/>
                <a:gd name="T13" fmla="*/ 649224 h 649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310885" h="649224">
                  <a:moveTo>
                    <a:pt x="0" y="0"/>
                  </a:moveTo>
                  <a:lnTo>
                    <a:pt x="6310885" y="0"/>
                  </a:lnTo>
                  <a:lnTo>
                    <a:pt x="6310885" y="649224"/>
                  </a:lnTo>
                  <a:lnTo>
                    <a:pt x="0" y="649224"/>
                  </a:lnTo>
                  <a:lnTo>
                    <a:pt x="0" y="0"/>
                  </a:lnTo>
                </a:path>
              </a:pathLst>
            </a:custGeom>
            <a:solidFill>
              <a:srgbClr val="FF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127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6" name="Shape 475">
              <a:extLst>
                <a:ext uri="{FF2B5EF4-FFF2-40B4-BE49-F238E27FC236}">
                  <a16:creationId xmlns:a16="http://schemas.microsoft.com/office/drawing/2014/main" id="{78B0C765-609C-4E8D-87A0-FD8F483DF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38526"/>
              <a:ext cx="63109" cy="6492"/>
            </a:xfrm>
            <a:custGeom>
              <a:avLst/>
              <a:gdLst>
                <a:gd name="T0" fmla="*/ 0 w 6310885"/>
                <a:gd name="T1" fmla="*/ 649224 h 649224"/>
                <a:gd name="T2" fmla="*/ 6310885 w 6310885"/>
                <a:gd name="T3" fmla="*/ 649224 h 649224"/>
                <a:gd name="T4" fmla="*/ 6310885 w 6310885"/>
                <a:gd name="T5" fmla="*/ 0 h 649224"/>
                <a:gd name="T6" fmla="*/ 0 w 6310885"/>
                <a:gd name="T7" fmla="*/ 0 h 649224"/>
                <a:gd name="T8" fmla="*/ 0 w 6310885"/>
                <a:gd name="T9" fmla="*/ 649224 h 649224"/>
                <a:gd name="T10" fmla="*/ 0 w 6310885"/>
                <a:gd name="T11" fmla="*/ 0 h 649224"/>
                <a:gd name="T12" fmla="*/ 6310885 w 6310885"/>
                <a:gd name="T13" fmla="*/ 649224 h 649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310885" h="649224">
                  <a:moveTo>
                    <a:pt x="0" y="649224"/>
                  </a:moveTo>
                  <a:lnTo>
                    <a:pt x="6310885" y="649224"/>
                  </a:lnTo>
                  <a:lnTo>
                    <a:pt x="6310885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" name="Rectangle 476">
              <a:extLst>
                <a:ext uri="{FF2B5EF4-FFF2-40B4-BE49-F238E27FC236}">
                  <a16:creationId xmlns:a16="http://schemas.microsoft.com/office/drawing/2014/main" id="{AA3C3691-E147-429E-8325-E10E28735E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5" y="40821"/>
              <a:ext cx="55308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Statistiche</a:t>
              </a: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europee</a:t>
              </a: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(</a:t>
              </a: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tutti</a:t>
              </a: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</a:t>
              </a: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settori</a:t>
              </a: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)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Shape 4546">
              <a:extLst>
                <a:ext uri="{FF2B5EF4-FFF2-40B4-BE49-F238E27FC236}">
                  <a16:creationId xmlns:a16="http://schemas.microsoft.com/office/drawing/2014/main" id="{B6046396-8718-4EB7-8929-FEE0FE51C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7" y="32552"/>
              <a:ext cx="44486" cy="5243"/>
            </a:xfrm>
            <a:custGeom>
              <a:avLst/>
              <a:gdLst>
                <a:gd name="T0" fmla="*/ 0 w 4448557"/>
                <a:gd name="T1" fmla="*/ 0 h 524256"/>
                <a:gd name="T2" fmla="*/ 4448557 w 4448557"/>
                <a:gd name="T3" fmla="*/ 0 h 524256"/>
                <a:gd name="T4" fmla="*/ 4448557 w 4448557"/>
                <a:gd name="T5" fmla="*/ 524256 h 524256"/>
                <a:gd name="T6" fmla="*/ 0 w 4448557"/>
                <a:gd name="T7" fmla="*/ 524256 h 524256"/>
                <a:gd name="T8" fmla="*/ 0 w 4448557"/>
                <a:gd name="T9" fmla="*/ 0 h 524256"/>
                <a:gd name="T10" fmla="*/ 0 w 4448557"/>
                <a:gd name="T11" fmla="*/ 0 h 524256"/>
                <a:gd name="T12" fmla="*/ 4448557 w 4448557"/>
                <a:gd name="T13" fmla="*/ 524256 h 524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48557" h="524256">
                  <a:moveTo>
                    <a:pt x="0" y="0"/>
                  </a:moveTo>
                  <a:lnTo>
                    <a:pt x="4448557" y="0"/>
                  </a:lnTo>
                  <a:lnTo>
                    <a:pt x="4448557" y="524256"/>
                  </a:lnTo>
                  <a:lnTo>
                    <a:pt x="0" y="524256"/>
                  </a:lnTo>
                  <a:lnTo>
                    <a:pt x="0" y="0"/>
                  </a:lnTo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Shape 478">
              <a:extLst>
                <a:ext uri="{FF2B5EF4-FFF2-40B4-BE49-F238E27FC236}">
                  <a16:creationId xmlns:a16="http://schemas.microsoft.com/office/drawing/2014/main" id="{EABC8F3B-3C30-4C81-937C-13E77E261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07" y="32552"/>
              <a:ext cx="44486" cy="5243"/>
            </a:xfrm>
            <a:custGeom>
              <a:avLst/>
              <a:gdLst>
                <a:gd name="T0" fmla="*/ 0 w 4448557"/>
                <a:gd name="T1" fmla="*/ 524256 h 524256"/>
                <a:gd name="T2" fmla="*/ 4448557 w 4448557"/>
                <a:gd name="T3" fmla="*/ 524256 h 524256"/>
                <a:gd name="T4" fmla="*/ 4448557 w 4448557"/>
                <a:gd name="T5" fmla="*/ 0 h 524256"/>
                <a:gd name="T6" fmla="*/ 0 w 4448557"/>
                <a:gd name="T7" fmla="*/ 0 h 524256"/>
                <a:gd name="T8" fmla="*/ 0 w 4448557"/>
                <a:gd name="T9" fmla="*/ 524256 h 524256"/>
                <a:gd name="T10" fmla="*/ 0 w 4448557"/>
                <a:gd name="T11" fmla="*/ 0 h 524256"/>
                <a:gd name="T12" fmla="*/ 4448557 w 4448557"/>
                <a:gd name="T13" fmla="*/ 524256 h 524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48557" h="524256">
                  <a:moveTo>
                    <a:pt x="0" y="524256"/>
                  </a:moveTo>
                  <a:lnTo>
                    <a:pt x="4448557" y="524256"/>
                  </a:lnTo>
                  <a:lnTo>
                    <a:pt x="4448557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0" name="Rectangle 479">
              <a:extLst>
                <a:ext uri="{FF2B5EF4-FFF2-40B4-BE49-F238E27FC236}">
                  <a16:creationId xmlns:a16="http://schemas.microsoft.com/office/drawing/2014/main" id="{88F89CFC-9958-427B-A4BD-79A42072B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35" y="34226"/>
              <a:ext cx="25907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Catena </a:t>
              </a: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alimentare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Shape 4547">
              <a:extLst>
                <a:ext uri="{FF2B5EF4-FFF2-40B4-BE49-F238E27FC236}">
                  <a16:creationId xmlns:a16="http://schemas.microsoft.com/office/drawing/2014/main" id="{7DE0128D-6BF9-4DDC-AEE2-95A69B05D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26654"/>
              <a:ext cx="44471" cy="5517"/>
            </a:xfrm>
            <a:custGeom>
              <a:avLst/>
              <a:gdLst>
                <a:gd name="T0" fmla="*/ 0 w 4447033"/>
                <a:gd name="T1" fmla="*/ 0 h 551688"/>
                <a:gd name="T2" fmla="*/ 4447033 w 4447033"/>
                <a:gd name="T3" fmla="*/ 0 h 551688"/>
                <a:gd name="T4" fmla="*/ 4447033 w 4447033"/>
                <a:gd name="T5" fmla="*/ 551688 h 551688"/>
                <a:gd name="T6" fmla="*/ 0 w 4447033"/>
                <a:gd name="T7" fmla="*/ 551688 h 551688"/>
                <a:gd name="T8" fmla="*/ 0 w 4447033"/>
                <a:gd name="T9" fmla="*/ 0 h 551688"/>
                <a:gd name="T10" fmla="*/ 0 w 4447033"/>
                <a:gd name="T11" fmla="*/ 0 h 551688"/>
                <a:gd name="T12" fmla="*/ 4447033 w 4447033"/>
                <a:gd name="T13" fmla="*/ 551688 h 55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47033" h="551688">
                  <a:moveTo>
                    <a:pt x="0" y="0"/>
                  </a:moveTo>
                  <a:lnTo>
                    <a:pt x="4447033" y="0"/>
                  </a:lnTo>
                  <a:lnTo>
                    <a:pt x="4447033" y="551688"/>
                  </a:lnTo>
                  <a:lnTo>
                    <a:pt x="0" y="551688"/>
                  </a:lnTo>
                  <a:lnTo>
                    <a:pt x="0" y="0"/>
                  </a:lnTo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Shape 481">
              <a:extLst>
                <a:ext uri="{FF2B5EF4-FFF2-40B4-BE49-F238E27FC236}">
                  <a16:creationId xmlns:a16="http://schemas.microsoft.com/office/drawing/2014/main" id="{5358DE5D-3BAD-4120-AB45-038C2494F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26654"/>
              <a:ext cx="44471" cy="5517"/>
            </a:xfrm>
            <a:custGeom>
              <a:avLst/>
              <a:gdLst>
                <a:gd name="T0" fmla="*/ 0 w 4447033"/>
                <a:gd name="T1" fmla="*/ 551688 h 551688"/>
                <a:gd name="T2" fmla="*/ 4447033 w 4447033"/>
                <a:gd name="T3" fmla="*/ 551688 h 551688"/>
                <a:gd name="T4" fmla="*/ 4447033 w 4447033"/>
                <a:gd name="T5" fmla="*/ 0 h 551688"/>
                <a:gd name="T6" fmla="*/ 0 w 4447033"/>
                <a:gd name="T7" fmla="*/ 0 h 551688"/>
                <a:gd name="T8" fmla="*/ 0 w 4447033"/>
                <a:gd name="T9" fmla="*/ 551688 h 551688"/>
                <a:gd name="T10" fmla="*/ 0 w 4447033"/>
                <a:gd name="T11" fmla="*/ 0 h 551688"/>
                <a:gd name="T12" fmla="*/ 4447033 w 4447033"/>
                <a:gd name="T13" fmla="*/ 551688 h 55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47033" h="551688">
                  <a:moveTo>
                    <a:pt x="0" y="551688"/>
                  </a:moveTo>
                  <a:lnTo>
                    <a:pt x="4447033" y="551688"/>
                  </a:lnTo>
                  <a:lnTo>
                    <a:pt x="4447033" y="0"/>
                  </a:lnTo>
                  <a:lnTo>
                    <a:pt x="0" y="0"/>
                  </a:lnTo>
                  <a:lnTo>
                    <a:pt x="0" y="551688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3" name="Rectangle 482">
              <a:extLst>
                <a:ext uri="{FF2B5EF4-FFF2-40B4-BE49-F238E27FC236}">
                  <a16:creationId xmlns:a16="http://schemas.microsoft.com/office/drawing/2014/main" id="{A7E30503-1802-4053-903C-CAAED53B6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57" y="28461"/>
              <a:ext cx="25785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Consumatori</a:t>
              </a: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/end-user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483">
              <a:extLst>
                <a:ext uri="{FF2B5EF4-FFF2-40B4-BE49-F238E27FC236}">
                  <a16:creationId xmlns:a16="http://schemas.microsoft.com/office/drawing/2014/main" id="{4F1160D5-C328-435D-B5C9-76277CDE4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60" y="28461"/>
              <a:ext cx="930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5" name="Rectangle 484">
              <a:extLst>
                <a:ext uri="{FF2B5EF4-FFF2-40B4-BE49-F238E27FC236}">
                  <a16:creationId xmlns:a16="http://schemas.microsoft.com/office/drawing/2014/main" id="{D9C92B2A-6B98-47C4-8442-526131D93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1" y="28461"/>
              <a:ext cx="6984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6" name="Shape 4548">
              <a:extLst>
                <a:ext uri="{FF2B5EF4-FFF2-40B4-BE49-F238E27FC236}">
                  <a16:creationId xmlns:a16="http://schemas.microsoft.com/office/drawing/2014/main" id="{B137FE53-70C8-461D-A74C-7A119A6E4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20750"/>
              <a:ext cx="44471" cy="5532"/>
            </a:xfrm>
            <a:custGeom>
              <a:avLst/>
              <a:gdLst>
                <a:gd name="T0" fmla="*/ 0 w 4447033"/>
                <a:gd name="T1" fmla="*/ 0 h 553212"/>
                <a:gd name="T2" fmla="*/ 4447033 w 4447033"/>
                <a:gd name="T3" fmla="*/ 0 h 553212"/>
                <a:gd name="T4" fmla="*/ 4447033 w 4447033"/>
                <a:gd name="T5" fmla="*/ 553212 h 553212"/>
                <a:gd name="T6" fmla="*/ 0 w 4447033"/>
                <a:gd name="T7" fmla="*/ 553212 h 553212"/>
                <a:gd name="T8" fmla="*/ 0 w 4447033"/>
                <a:gd name="T9" fmla="*/ 0 h 553212"/>
                <a:gd name="T10" fmla="*/ 0 w 4447033"/>
                <a:gd name="T11" fmla="*/ 0 h 553212"/>
                <a:gd name="T12" fmla="*/ 4447033 w 4447033"/>
                <a:gd name="T13" fmla="*/ 553212 h 55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47033" h="553212">
                  <a:moveTo>
                    <a:pt x="0" y="0"/>
                  </a:moveTo>
                  <a:lnTo>
                    <a:pt x="4447033" y="0"/>
                  </a:lnTo>
                  <a:lnTo>
                    <a:pt x="4447033" y="553212"/>
                  </a:lnTo>
                  <a:lnTo>
                    <a:pt x="0" y="553212"/>
                  </a:lnTo>
                  <a:lnTo>
                    <a:pt x="0" y="0"/>
                  </a:lnTo>
                </a:path>
              </a:pathLst>
            </a:custGeom>
            <a:solidFill>
              <a:srgbClr val="95B3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7" name="Shape 486">
              <a:extLst>
                <a:ext uri="{FF2B5EF4-FFF2-40B4-BE49-F238E27FC236}">
                  <a16:creationId xmlns:a16="http://schemas.microsoft.com/office/drawing/2014/main" id="{2C72EA32-4B24-472B-89FF-B7176FEB3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20665"/>
              <a:ext cx="44471" cy="5532"/>
            </a:xfrm>
            <a:custGeom>
              <a:avLst/>
              <a:gdLst>
                <a:gd name="T0" fmla="*/ 0 w 4447033"/>
                <a:gd name="T1" fmla="*/ 553212 h 553212"/>
                <a:gd name="T2" fmla="*/ 4447033 w 4447033"/>
                <a:gd name="T3" fmla="*/ 553212 h 553212"/>
                <a:gd name="T4" fmla="*/ 4447033 w 4447033"/>
                <a:gd name="T5" fmla="*/ 0 h 553212"/>
                <a:gd name="T6" fmla="*/ 0 w 4447033"/>
                <a:gd name="T7" fmla="*/ 0 h 553212"/>
                <a:gd name="T8" fmla="*/ 0 w 4447033"/>
                <a:gd name="T9" fmla="*/ 553212 h 553212"/>
                <a:gd name="T10" fmla="*/ 0 w 4447033"/>
                <a:gd name="T11" fmla="*/ 0 h 553212"/>
                <a:gd name="T12" fmla="*/ 4447033 w 4447033"/>
                <a:gd name="T13" fmla="*/ 553212 h 55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47033" h="553212">
                  <a:moveTo>
                    <a:pt x="0" y="553212"/>
                  </a:moveTo>
                  <a:lnTo>
                    <a:pt x="4447033" y="553212"/>
                  </a:lnTo>
                  <a:lnTo>
                    <a:pt x="4447033" y="0"/>
                  </a:lnTo>
                  <a:lnTo>
                    <a:pt x="0" y="0"/>
                  </a:lnTo>
                  <a:lnTo>
                    <a:pt x="0" y="553212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" name="Rectangle 487">
              <a:extLst>
                <a:ext uri="{FF2B5EF4-FFF2-40B4-BE49-F238E27FC236}">
                  <a16:creationId xmlns:a16="http://schemas.microsoft.com/office/drawing/2014/main" id="{76BC3536-B497-41CE-A28C-ACFA5975C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97" y="22479"/>
              <a:ext cx="21225" cy="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Standardizzazione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Shape 4549">
              <a:extLst>
                <a:ext uri="{FF2B5EF4-FFF2-40B4-BE49-F238E27FC236}">
                  <a16:creationId xmlns:a16="http://schemas.microsoft.com/office/drawing/2014/main" id="{1836D859-B069-4A27-BFD5-9754E906B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14554"/>
              <a:ext cx="44471" cy="5684"/>
            </a:xfrm>
            <a:custGeom>
              <a:avLst/>
              <a:gdLst>
                <a:gd name="T0" fmla="*/ 0 w 4447033"/>
                <a:gd name="T1" fmla="*/ 0 h 568452"/>
                <a:gd name="T2" fmla="*/ 4447033 w 4447033"/>
                <a:gd name="T3" fmla="*/ 0 h 568452"/>
                <a:gd name="T4" fmla="*/ 4447033 w 4447033"/>
                <a:gd name="T5" fmla="*/ 568452 h 568452"/>
                <a:gd name="T6" fmla="*/ 0 w 4447033"/>
                <a:gd name="T7" fmla="*/ 568452 h 568452"/>
                <a:gd name="T8" fmla="*/ 0 w 4447033"/>
                <a:gd name="T9" fmla="*/ 0 h 568452"/>
                <a:gd name="T10" fmla="*/ 0 w 4447033"/>
                <a:gd name="T11" fmla="*/ 0 h 568452"/>
                <a:gd name="T12" fmla="*/ 4447033 w 4447033"/>
                <a:gd name="T13" fmla="*/ 568452 h 568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47033" h="568452">
                  <a:moveTo>
                    <a:pt x="0" y="0"/>
                  </a:moveTo>
                  <a:lnTo>
                    <a:pt x="4447033" y="0"/>
                  </a:lnTo>
                  <a:lnTo>
                    <a:pt x="4447033" y="568452"/>
                  </a:lnTo>
                  <a:lnTo>
                    <a:pt x="0" y="568452"/>
                  </a:lnTo>
                  <a:lnTo>
                    <a:pt x="0" y="0"/>
                  </a:lnTo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" name="Shape 489">
              <a:extLst>
                <a:ext uri="{FF2B5EF4-FFF2-40B4-BE49-F238E27FC236}">
                  <a16:creationId xmlns:a16="http://schemas.microsoft.com/office/drawing/2014/main" id="{BE63D46F-B1F3-46AA-A5F5-757A63D9F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14554"/>
              <a:ext cx="44471" cy="5684"/>
            </a:xfrm>
            <a:custGeom>
              <a:avLst/>
              <a:gdLst>
                <a:gd name="T0" fmla="*/ 0 w 4447033"/>
                <a:gd name="T1" fmla="*/ 568452 h 568452"/>
                <a:gd name="T2" fmla="*/ 4447033 w 4447033"/>
                <a:gd name="T3" fmla="*/ 568452 h 568452"/>
                <a:gd name="T4" fmla="*/ 4447033 w 4447033"/>
                <a:gd name="T5" fmla="*/ 0 h 568452"/>
                <a:gd name="T6" fmla="*/ 0 w 4447033"/>
                <a:gd name="T7" fmla="*/ 0 h 568452"/>
                <a:gd name="T8" fmla="*/ 0 w 4447033"/>
                <a:gd name="T9" fmla="*/ 568452 h 568452"/>
                <a:gd name="T10" fmla="*/ 0 w 4447033"/>
                <a:gd name="T11" fmla="*/ 0 h 568452"/>
                <a:gd name="T12" fmla="*/ 4447033 w 4447033"/>
                <a:gd name="T13" fmla="*/ 568452 h 568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47033" h="568452">
                  <a:moveTo>
                    <a:pt x="0" y="568452"/>
                  </a:moveTo>
                  <a:lnTo>
                    <a:pt x="4447033" y="568452"/>
                  </a:lnTo>
                  <a:lnTo>
                    <a:pt x="4447033" y="0"/>
                  </a:lnTo>
                  <a:lnTo>
                    <a:pt x="0" y="0"/>
                  </a:lnTo>
                  <a:lnTo>
                    <a:pt x="0" y="568452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" name="Rectangle 490">
              <a:extLst>
                <a:ext uri="{FF2B5EF4-FFF2-40B4-BE49-F238E27FC236}">
                  <a16:creationId xmlns:a16="http://schemas.microsoft.com/office/drawing/2014/main" id="{0FB549F7-9CC8-44C9-BF6E-975DEAD46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21" y="16443"/>
              <a:ext cx="9206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COSME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Shape 4550">
              <a:extLst>
                <a:ext uri="{FF2B5EF4-FFF2-40B4-BE49-F238E27FC236}">
                  <a16:creationId xmlns:a16="http://schemas.microsoft.com/office/drawing/2014/main" id="{6B212251-1248-4CFD-B9D5-5DD7541D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7" y="8442"/>
              <a:ext cx="44516" cy="5685"/>
            </a:xfrm>
            <a:custGeom>
              <a:avLst/>
              <a:gdLst>
                <a:gd name="T0" fmla="*/ 0 w 4451604"/>
                <a:gd name="T1" fmla="*/ 0 h 568452"/>
                <a:gd name="T2" fmla="*/ 4451604 w 4451604"/>
                <a:gd name="T3" fmla="*/ 0 h 568452"/>
                <a:gd name="T4" fmla="*/ 4451604 w 4451604"/>
                <a:gd name="T5" fmla="*/ 568452 h 568452"/>
                <a:gd name="T6" fmla="*/ 0 w 4451604"/>
                <a:gd name="T7" fmla="*/ 568452 h 568452"/>
                <a:gd name="T8" fmla="*/ 0 w 4451604"/>
                <a:gd name="T9" fmla="*/ 0 h 568452"/>
                <a:gd name="T10" fmla="*/ 0 w 4451604"/>
                <a:gd name="T11" fmla="*/ 0 h 568452"/>
                <a:gd name="T12" fmla="*/ 4451604 w 4451604"/>
                <a:gd name="T13" fmla="*/ 568452 h 568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51604" h="568452">
                  <a:moveTo>
                    <a:pt x="0" y="0"/>
                  </a:moveTo>
                  <a:lnTo>
                    <a:pt x="4451604" y="0"/>
                  </a:lnTo>
                  <a:lnTo>
                    <a:pt x="4451604" y="568452"/>
                  </a:lnTo>
                  <a:lnTo>
                    <a:pt x="0" y="568452"/>
                  </a:lnTo>
                  <a:lnTo>
                    <a:pt x="0" y="0"/>
                  </a:lnTo>
                </a:path>
              </a:pathLst>
            </a:custGeom>
            <a:solidFill>
              <a:srgbClr val="558E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3" name="Shape 492">
              <a:extLst>
                <a:ext uri="{FF2B5EF4-FFF2-40B4-BE49-F238E27FC236}">
                  <a16:creationId xmlns:a16="http://schemas.microsoft.com/office/drawing/2014/main" id="{D52E4626-6601-408D-A96D-289031161A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7" y="8442"/>
              <a:ext cx="44516" cy="5685"/>
            </a:xfrm>
            <a:custGeom>
              <a:avLst/>
              <a:gdLst>
                <a:gd name="T0" fmla="*/ 0 w 4451604"/>
                <a:gd name="T1" fmla="*/ 568452 h 568452"/>
                <a:gd name="T2" fmla="*/ 4451604 w 4451604"/>
                <a:gd name="T3" fmla="*/ 568452 h 568452"/>
                <a:gd name="T4" fmla="*/ 4451604 w 4451604"/>
                <a:gd name="T5" fmla="*/ 0 h 568452"/>
                <a:gd name="T6" fmla="*/ 0 w 4451604"/>
                <a:gd name="T7" fmla="*/ 0 h 568452"/>
                <a:gd name="T8" fmla="*/ 0 w 4451604"/>
                <a:gd name="T9" fmla="*/ 568452 h 568452"/>
                <a:gd name="T10" fmla="*/ 0 w 4451604"/>
                <a:gd name="T11" fmla="*/ 0 h 568452"/>
                <a:gd name="T12" fmla="*/ 4451604 w 4451604"/>
                <a:gd name="T13" fmla="*/ 568452 h 568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451604" h="568452">
                  <a:moveTo>
                    <a:pt x="0" y="568452"/>
                  </a:moveTo>
                  <a:lnTo>
                    <a:pt x="4451604" y="568452"/>
                  </a:lnTo>
                  <a:lnTo>
                    <a:pt x="4451604" y="0"/>
                  </a:lnTo>
                  <a:lnTo>
                    <a:pt x="0" y="0"/>
                  </a:lnTo>
                  <a:lnTo>
                    <a:pt x="0" y="568452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4" name="Rectangle 493">
              <a:extLst>
                <a:ext uri="{FF2B5EF4-FFF2-40B4-BE49-F238E27FC236}">
                  <a16:creationId xmlns:a16="http://schemas.microsoft.com/office/drawing/2014/main" id="{A7305A83-2CD1-4C38-AC10-5E661ACA5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18" y="10021"/>
              <a:ext cx="38132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Miglioramento</a:t>
              </a: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del Mercato </a:t>
              </a:r>
              <a:r>
                <a:rPr kumimoji="0" lang="en-US" altLang="it-IT" sz="1800" b="1" i="0" u="none" strike="noStrike" cap="none" normalizeH="0" baseline="0" err="1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Interno</a:t>
              </a:r>
              <a:r>
                <a:rPr kumimoji="0" lang="en-US" altLang="it-IT" sz="1800" b="1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440" name="Picture 4440">
              <a:extLst>
                <a:ext uri="{FF2B5EF4-FFF2-40B4-BE49-F238E27FC236}">
                  <a16:creationId xmlns:a16="http://schemas.microsoft.com/office/drawing/2014/main" id="{2E2F2F50-E552-48D7-9AE9-00EF3EFDD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8" y="-38"/>
              <a:ext cx="63459" cy="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Shape 495">
              <a:extLst>
                <a:ext uri="{FF2B5EF4-FFF2-40B4-BE49-F238E27FC236}">
                  <a16:creationId xmlns:a16="http://schemas.microsoft.com/office/drawing/2014/main" id="{D4FEB9C8-E2BE-4AD9-BB5B-F73DC184C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" y="0"/>
              <a:ext cx="63399" cy="7726"/>
            </a:xfrm>
            <a:custGeom>
              <a:avLst/>
              <a:gdLst>
                <a:gd name="T0" fmla="*/ 0 w 6339840"/>
                <a:gd name="T1" fmla="*/ 772668 h 772668"/>
                <a:gd name="T2" fmla="*/ 6339840 w 6339840"/>
                <a:gd name="T3" fmla="*/ 772668 h 772668"/>
                <a:gd name="T4" fmla="*/ 6339840 w 6339840"/>
                <a:gd name="T5" fmla="*/ 0 h 772668"/>
                <a:gd name="T6" fmla="*/ 0 w 6339840"/>
                <a:gd name="T7" fmla="*/ 0 h 772668"/>
                <a:gd name="T8" fmla="*/ 0 w 6339840"/>
                <a:gd name="T9" fmla="*/ 772668 h 772668"/>
                <a:gd name="T10" fmla="*/ 0 w 6339840"/>
                <a:gd name="T11" fmla="*/ 0 h 772668"/>
                <a:gd name="T12" fmla="*/ 6339840 w 6339840"/>
                <a:gd name="T13" fmla="*/ 772668 h 77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6339840" h="772668">
                  <a:moveTo>
                    <a:pt x="0" y="772668"/>
                  </a:moveTo>
                  <a:lnTo>
                    <a:pt x="6339840" y="772668"/>
                  </a:lnTo>
                  <a:lnTo>
                    <a:pt x="6339840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" name="Rectangle 496">
              <a:extLst>
                <a:ext uri="{FF2B5EF4-FFF2-40B4-BE49-F238E27FC236}">
                  <a16:creationId xmlns:a16="http://schemas.microsoft.com/office/drawing/2014/main" id="{8232E1FE-44C6-420B-920E-D748BF524C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39" y="2904"/>
              <a:ext cx="25816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OBIETTIVI SPECIFICI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441" name="Picture 4441">
              <a:extLst>
                <a:ext uri="{FF2B5EF4-FFF2-40B4-BE49-F238E27FC236}">
                  <a16:creationId xmlns:a16="http://schemas.microsoft.com/office/drawing/2014/main" id="{6B1FABAE-5574-4A1B-8C8D-5CFD4D088E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-38"/>
              <a:ext cx="16489" cy="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Shape 498">
              <a:extLst>
                <a:ext uri="{FF2B5EF4-FFF2-40B4-BE49-F238E27FC236}">
                  <a16:creationId xmlns:a16="http://schemas.microsoft.com/office/drawing/2014/main" id="{94799322-9728-4AB3-B3E5-B6A2B06B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6428" cy="7726"/>
            </a:xfrm>
            <a:custGeom>
              <a:avLst/>
              <a:gdLst>
                <a:gd name="T0" fmla="*/ 0 w 1642872"/>
                <a:gd name="T1" fmla="*/ 772668 h 772668"/>
                <a:gd name="T2" fmla="*/ 1642872 w 1642872"/>
                <a:gd name="T3" fmla="*/ 772668 h 772668"/>
                <a:gd name="T4" fmla="*/ 1642872 w 1642872"/>
                <a:gd name="T5" fmla="*/ 0 h 772668"/>
                <a:gd name="T6" fmla="*/ 0 w 1642872"/>
                <a:gd name="T7" fmla="*/ 0 h 772668"/>
                <a:gd name="T8" fmla="*/ 0 w 1642872"/>
                <a:gd name="T9" fmla="*/ 772668 h 772668"/>
                <a:gd name="T10" fmla="*/ 0 w 1642872"/>
                <a:gd name="T11" fmla="*/ 0 h 772668"/>
                <a:gd name="T12" fmla="*/ 1642872 w 1642872"/>
                <a:gd name="T13" fmla="*/ 772668 h 77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42872" h="772668">
                  <a:moveTo>
                    <a:pt x="0" y="772668"/>
                  </a:moveTo>
                  <a:lnTo>
                    <a:pt x="1642872" y="772668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772668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8" name="Rectangle 499">
              <a:extLst>
                <a:ext uri="{FF2B5EF4-FFF2-40B4-BE49-F238E27FC236}">
                  <a16:creationId xmlns:a16="http://schemas.microsoft.com/office/drawing/2014/main" id="{03D20AE7-B6B6-4801-B10C-625246EC8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9" y="1532"/>
              <a:ext cx="12225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Obiettivi 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500">
              <a:extLst>
                <a:ext uri="{FF2B5EF4-FFF2-40B4-BE49-F238E27FC236}">
                  <a16:creationId xmlns:a16="http://schemas.microsoft.com/office/drawing/2014/main" id="{36327303-1FAD-4890-BFB4-14B1E7E18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6" y="4273"/>
              <a:ext cx="14546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   generali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442" name="Picture 4442">
              <a:extLst>
                <a:ext uri="{FF2B5EF4-FFF2-40B4-BE49-F238E27FC236}">
                  <a16:creationId xmlns:a16="http://schemas.microsoft.com/office/drawing/2014/main" id="{8D8CCFE5-8638-49B1-8FB4-698243948C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8404"/>
              <a:ext cx="16489" cy="29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Shape 502">
              <a:extLst>
                <a:ext uri="{FF2B5EF4-FFF2-40B4-BE49-F238E27FC236}">
                  <a16:creationId xmlns:a16="http://schemas.microsoft.com/office/drawing/2014/main" id="{4D7E4AD3-B709-4D86-9F74-5170C15D4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8442"/>
              <a:ext cx="16428" cy="29353"/>
            </a:xfrm>
            <a:custGeom>
              <a:avLst/>
              <a:gdLst>
                <a:gd name="T0" fmla="*/ 0 w 1642872"/>
                <a:gd name="T1" fmla="*/ 2935224 h 2935224"/>
                <a:gd name="T2" fmla="*/ 1642872 w 1642872"/>
                <a:gd name="T3" fmla="*/ 2935224 h 2935224"/>
                <a:gd name="T4" fmla="*/ 1642872 w 1642872"/>
                <a:gd name="T5" fmla="*/ 0 h 2935224"/>
                <a:gd name="T6" fmla="*/ 0 w 1642872"/>
                <a:gd name="T7" fmla="*/ 0 h 2935224"/>
                <a:gd name="T8" fmla="*/ 0 w 1642872"/>
                <a:gd name="T9" fmla="*/ 2935224 h 2935224"/>
                <a:gd name="T10" fmla="*/ 0 w 1642872"/>
                <a:gd name="T11" fmla="*/ 0 h 2935224"/>
                <a:gd name="T12" fmla="*/ 1642872 w 1642872"/>
                <a:gd name="T13" fmla="*/ 2935224 h 2935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42872" h="2935224">
                  <a:moveTo>
                    <a:pt x="0" y="2935224"/>
                  </a:moveTo>
                  <a:lnTo>
                    <a:pt x="1642872" y="2935224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2935224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" name="Rectangle 503">
              <a:extLst>
                <a:ext uri="{FF2B5EF4-FFF2-40B4-BE49-F238E27FC236}">
                  <a16:creationId xmlns:a16="http://schemas.microsoft.com/office/drawing/2014/main" id="{06387DC6-E9E6-434A-833A-BD601E732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" y="18050"/>
              <a:ext cx="15758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Migliorare il 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6" name="Rectangle 504">
              <a:extLst>
                <a:ext uri="{FF2B5EF4-FFF2-40B4-BE49-F238E27FC236}">
                  <a16:creationId xmlns:a16="http://schemas.microsoft.com/office/drawing/2014/main" id="{5A137A04-6E5A-4AAF-87C8-874336112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" y="20796"/>
              <a:ext cx="17987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funzionamento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7" name="Rectangle 505">
              <a:extLst>
                <a:ext uri="{FF2B5EF4-FFF2-40B4-BE49-F238E27FC236}">
                  <a16:creationId xmlns:a16="http://schemas.microsoft.com/office/drawing/2014/main" id="{36C06687-D5D3-48CC-96AF-0C5EA0117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" y="23539"/>
              <a:ext cx="15178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del Mercato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18" name="Rectangle 506">
              <a:extLst>
                <a:ext uri="{FF2B5EF4-FFF2-40B4-BE49-F238E27FC236}">
                  <a16:creationId xmlns:a16="http://schemas.microsoft.com/office/drawing/2014/main" id="{B56B077A-2DF4-4186-83FD-5E33DE5586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0" y="26282"/>
              <a:ext cx="8902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Interno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443" name="Picture 4443">
              <a:extLst>
                <a:ext uri="{FF2B5EF4-FFF2-40B4-BE49-F238E27FC236}">
                  <a16:creationId xmlns:a16="http://schemas.microsoft.com/office/drawing/2014/main" id="{929C76C7-DF30-4317-8306-B0B8A84DA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38478"/>
              <a:ext cx="16489" cy="6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19" name="Shape 508">
              <a:extLst>
                <a:ext uri="{FF2B5EF4-FFF2-40B4-BE49-F238E27FC236}">
                  <a16:creationId xmlns:a16="http://schemas.microsoft.com/office/drawing/2014/main" id="{414ABA3B-4369-447E-A1C4-633C8E192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6"/>
              <a:ext cx="16428" cy="6492"/>
            </a:xfrm>
            <a:custGeom>
              <a:avLst/>
              <a:gdLst>
                <a:gd name="T0" fmla="*/ 0 w 1642872"/>
                <a:gd name="T1" fmla="*/ 649224 h 649224"/>
                <a:gd name="T2" fmla="*/ 1642872 w 1642872"/>
                <a:gd name="T3" fmla="*/ 649224 h 649224"/>
                <a:gd name="T4" fmla="*/ 1642872 w 1642872"/>
                <a:gd name="T5" fmla="*/ 0 h 649224"/>
                <a:gd name="T6" fmla="*/ 0 w 1642872"/>
                <a:gd name="T7" fmla="*/ 0 h 649224"/>
                <a:gd name="T8" fmla="*/ 0 w 1642872"/>
                <a:gd name="T9" fmla="*/ 649224 h 649224"/>
                <a:gd name="T10" fmla="*/ 0 w 1642872"/>
                <a:gd name="T11" fmla="*/ 0 h 649224"/>
                <a:gd name="T12" fmla="*/ 1642872 w 1642872"/>
                <a:gd name="T13" fmla="*/ 649224 h 649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642872" h="649224">
                  <a:moveTo>
                    <a:pt x="0" y="649224"/>
                  </a:moveTo>
                  <a:lnTo>
                    <a:pt x="1642872" y="649224"/>
                  </a:lnTo>
                  <a:lnTo>
                    <a:pt x="1642872" y="0"/>
                  </a:lnTo>
                  <a:lnTo>
                    <a:pt x="0" y="0"/>
                  </a:lnTo>
                  <a:lnTo>
                    <a:pt x="0" y="649224"/>
                  </a:lnTo>
                  <a:close/>
                </a:path>
              </a:pathLst>
            </a:custGeom>
            <a:noFill/>
            <a:ln w="2590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20" name="Rectangle 509">
              <a:extLst>
                <a:ext uri="{FF2B5EF4-FFF2-40B4-BE49-F238E27FC236}">
                  <a16:creationId xmlns:a16="http://schemas.microsoft.com/office/drawing/2014/main" id="{30FD438E-3580-48D4-89AB-1691FB5F2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0" y="39450"/>
              <a:ext cx="15436" cy="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Statistiche di 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21" name="Rectangle 510">
              <a:extLst>
                <a:ext uri="{FF2B5EF4-FFF2-40B4-BE49-F238E27FC236}">
                  <a16:creationId xmlns:a16="http://schemas.microsoft.com/office/drawing/2014/main" id="{DC2522BE-7768-425F-AA9F-7C3BD3555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42193"/>
              <a:ext cx="10836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it-IT" sz="1800" b="0" i="0" u="none" strike="noStrike" cap="none" normalizeH="0" baseline="0">
                  <a:ln>
                    <a:noFill/>
                  </a:ln>
                  <a:solidFill>
                    <a:srgbClr val="0F5494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</a:rPr>
                <a:t>qualità</a:t>
              </a:r>
              <a:endParaRPr kumimoji="0" lang="en-US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422" name="Rectangle 57">
            <a:extLst>
              <a:ext uri="{FF2B5EF4-FFF2-40B4-BE49-F238E27FC236}">
                <a16:creationId xmlns:a16="http://schemas.microsoft.com/office/drawing/2014/main" id="{3EF4CC2E-3AEC-4512-94DE-6215BA860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938" y="4959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43" name="Picture 1">
            <a:extLst>
              <a:ext uri="{FF2B5EF4-FFF2-40B4-BE49-F238E27FC236}">
                <a16:creationId xmlns:a16="http://schemas.microsoft.com/office/drawing/2014/main" id="{D929445A-5399-4509-AC71-618BF1924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48" y="52204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26617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31DBE73-0941-40D7-9E07-D05D0526B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774" y="1340768"/>
            <a:ext cx="7074625" cy="425230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9BDB2A4F-926B-475F-8C9B-3C726B73E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52204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47461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011916" cy="1775603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EU</a:t>
            </a:r>
          </a:p>
          <a:p>
            <a:pPr marL="0" indent="0" algn="ctr">
              <a:buNone/>
            </a:pPr>
            <a:r>
              <a:rPr lang="en-GB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9,4 </a:t>
            </a:r>
            <a:r>
              <a:rPr lang="en-GB" sz="2400" b="1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en-GB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</a:t>
            </a:r>
          </a:p>
          <a:p>
            <a:pPr marL="0" indent="0" algn="ctr">
              <a:buNone/>
            </a:pPr>
            <a:endParaRPr lang="en-GB" sz="2800" b="1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4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85101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25931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B365A-5834-414D-8522-D3A15CC16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FUNZIONA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FEA38AD-A359-456A-83E3-224B8860B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4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Mobilizzazione investimenti pubblici e privati</a:t>
            </a:r>
          </a:p>
          <a:p>
            <a:endParaRPr lang="it-IT" sz="24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4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</a:t>
            </a:r>
          </a:p>
          <a:p>
            <a:endParaRPr lang="it-IT" sz="2400">
              <a:solidFill>
                <a:srgbClr val="009FD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2400" b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garanzia EU </a:t>
            </a:r>
            <a:r>
              <a:rPr lang="it-IT" sz="24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supporto di partner finanziari europei (BEI), internazionali (BERS etc.) e nazionali (</a:t>
            </a:r>
            <a:r>
              <a:rPr lang="it-IT" sz="2400" err="1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CdP</a:t>
            </a:r>
            <a:r>
              <a:rPr lang="it-IT" sz="2400">
                <a:solidFill>
                  <a:srgbClr val="009FD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24587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B981B8-0172-4A0B-BB0E-D6FD27D36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73" t="28121" r="4501" b="5324"/>
          <a:stretch/>
        </p:blipFill>
        <p:spPr>
          <a:xfrm>
            <a:off x="16668" y="732497"/>
            <a:ext cx="9110663" cy="554461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8FF94EE-6A77-4C16-94B4-DEA86991C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66966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D6B6289D-4E6C-46F3-8B61-1306076AD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16AE4208-C509-4BD3-AB79-8478E9284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50" y="1868299"/>
            <a:ext cx="6623050" cy="3985001"/>
          </a:xfrm>
          <a:prstGeom prst="rect">
            <a:avLst/>
          </a:prstGeom>
        </p:spPr>
      </p:pic>
      <p:sp>
        <p:nvSpPr>
          <p:cNvPr id="3" name="Titolo 1">
            <a:extLst>
              <a:ext uri="{FF2B5EF4-FFF2-40B4-BE49-F238E27FC236}">
                <a16:creationId xmlns:a16="http://schemas.microsoft.com/office/drawing/2014/main" id="{A6682C20-2BB2-491D-AE2C-7E3F89DA5B27}"/>
              </a:ext>
            </a:extLst>
          </p:cNvPr>
          <p:cNvSpPr txBox="1">
            <a:spLocks/>
          </p:cNvSpPr>
          <p:nvPr/>
        </p:nvSpPr>
        <p:spPr>
          <a:xfrm>
            <a:off x="772344" y="887512"/>
            <a:ext cx="7609656" cy="31898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2800" b="1" kern="0" err="1">
                <a:solidFill>
                  <a:srgbClr val="009FDF"/>
                </a:solidFill>
                <a:latin typeface="Arial"/>
                <a:cs typeface="Arial"/>
              </a:rPr>
              <a:t>InvestEU</a:t>
            </a:r>
            <a:r>
              <a:rPr lang="it-IT" sz="2800" b="1" kern="0">
                <a:solidFill>
                  <a:srgbClr val="009FDF"/>
                </a:solidFill>
                <a:latin typeface="Arial"/>
                <a:cs typeface="Arial"/>
              </a:rPr>
              <a:t> – trilogo 8-12-2020</a:t>
            </a:r>
          </a:p>
        </p:txBody>
      </p:sp>
    </p:spTree>
    <p:extLst>
      <p:ext uri="{BB962C8B-B14F-4D97-AF65-F5344CB8AC3E}">
        <p14:creationId xmlns:p14="http://schemas.microsoft.com/office/powerpoint/2010/main" val="21562363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B365A-5834-414D-8522-D3A15CC16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836712"/>
            <a:ext cx="7990656" cy="915888"/>
          </a:xfrm>
        </p:spPr>
        <p:txBody>
          <a:bodyPr lIns="91440" tIns="45720" rIns="91440" bIns="45720" anchor="t"/>
          <a:lstStyle/>
          <a:p>
            <a:r>
              <a:rPr lang="it-IT" sz="2800" b="1">
                <a:solidFill>
                  <a:srgbClr val="009FDF"/>
                </a:solidFill>
                <a:latin typeface="Arial"/>
                <a:cs typeface="Arial"/>
              </a:rPr>
              <a:t>Gli ecosistemi industriali</a:t>
            </a:r>
            <a:br>
              <a:rPr lang="it-IT" sz="2800" b="1">
                <a:solidFill>
                  <a:srgbClr val="009FDF"/>
                </a:solidFill>
                <a:latin typeface="Arial"/>
                <a:cs typeface="Arial"/>
              </a:rPr>
            </a:br>
            <a:r>
              <a:rPr lang="it-IT" sz="2800" b="1">
                <a:solidFill>
                  <a:srgbClr val="009FDF"/>
                </a:solidFill>
                <a:latin typeface="Arial"/>
                <a:cs typeface="Arial"/>
              </a:rPr>
              <a:t>Un nuovo approccio europeo</a:t>
            </a:r>
            <a:endParaRPr lang="it-IT"/>
          </a:p>
        </p:txBody>
      </p:sp>
      <p:pic>
        <p:nvPicPr>
          <p:cNvPr id="5" name="Immagine 5">
            <a:extLst>
              <a:ext uri="{FF2B5EF4-FFF2-40B4-BE49-F238E27FC236}">
                <a16:creationId xmlns:a16="http://schemas.microsoft.com/office/drawing/2014/main" id="{A7DF93C9-A639-4421-A3BA-E65BD7D318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082" y="1958225"/>
            <a:ext cx="6841574" cy="4114800"/>
          </a:xfrm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29B3ADAB-93C1-4A87-B082-28CBF1BAC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1403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F7775-A4D1-4CF4-A5B9-566BE8571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6864" cy="506429"/>
          </a:xfrm>
        </p:spPr>
        <p:txBody>
          <a:bodyPr>
            <a:normAutofit fontScale="90000"/>
          </a:bodyPr>
          <a:lstStyle/>
          <a:p>
            <a:r>
              <a:rPr lang="it-IT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NUOVA STRUTTURA DEL BILANCIO UE (</a:t>
            </a:r>
            <a:r>
              <a:rPr lang="it-IT" sz="2400" b="1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mrd</a:t>
            </a:r>
            <a:r>
              <a:rPr lang="it-IT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EUR)  </a:t>
            </a:r>
            <a:br>
              <a:rPr lang="it-IT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it-IT" sz="2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ACCORDO POLITICO CONSIGLIO/PARLAMENTO EUROPEO</a:t>
            </a:r>
            <a:br>
              <a:rPr lang="it-IT" sz="2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10-11-2020                   </a:t>
            </a:r>
            <a:r>
              <a:rPr lang="it-IT" sz="16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prezzi 2018</a:t>
            </a:r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3A4E01A-BD0B-455F-86B0-C11D0903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406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10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BA16-0C43-43B2-B836-E5D50B8B7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484784"/>
            <a:ext cx="6746059" cy="2520280"/>
          </a:xfrm>
        </p:spPr>
        <p:txBody>
          <a:bodyPr/>
          <a:lstStyle/>
          <a:p>
            <a:r>
              <a:rPr lang="it-IT" sz="6600" b="1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 per l’attenzione!</a:t>
            </a:r>
            <a:br>
              <a:rPr lang="it-IT" sz="6600" b="1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6600" b="1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sz="2400" b="1" dirty="0">
                <a:solidFill>
                  <a:srgbClr val="009FD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Flavio Burlizzi </a:t>
            </a:r>
            <a:br>
              <a:rPr lang="it-IT" sz="2400" dirty="0">
                <a:solidFill>
                  <a:srgbClr val="009FD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sz="2400" b="1" u="sng" dirty="0">
                <a:solidFill>
                  <a:srgbClr val="009FD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flavio.burlizzi@unioncamere-europa.eu</a:t>
            </a:r>
            <a:r>
              <a:rPr lang="en-US" sz="2400" b="1" dirty="0">
                <a:solidFill>
                  <a:srgbClr val="009FD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it-IT" sz="2400" dirty="0">
                <a:solidFill>
                  <a:srgbClr val="009FD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it-IT" sz="2400" dirty="0">
                <a:solidFill>
                  <a:srgbClr val="009FD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it-IT" sz="5400" b="1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sz="5400" b="1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it-IT" b="1" dirty="0">
                <a:solidFill>
                  <a:srgbClr val="009FD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solidFill>
                <a:srgbClr val="009FD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4466F3B7-A2B2-4FCC-8F38-A8D8A728D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7463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37A762A-8AF1-4111-A5A3-B640D846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576"/>
            <a:ext cx="9144000" cy="448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6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07E7B19-6E20-4785-BDA4-3CAD6CA9D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225911"/>
              </p:ext>
            </p:extLst>
          </p:nvPr>
        </p:nvGraphicFramePr>
        <p:xfrm>
          <a:off x="-546100" y="839788"/>
          <a:ext cx="10271125" cy="537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63571" imgH="5432208" progId="Word.Document.8">
                  <p:embed/>
                </p:oleObj>
              </mc:Choice>
              <mc:Fallback>
                <p:oleObj name="Document" r:id="rId2" imgW="10363571" imgH="5432208" progId="Word.Document.8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207E7B19-6E20-4785-BDA4-3CAD6CA9D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546100" y="839788"/>
                        <a:ext cx="10271125" cy="5376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>
            <a:extLst>
              <a:ext uri="{FF2B5EF4-FFF2-40B4-BE49-F238E27FC236}">
                <a16:creationId xmlns:a16="http://schemas.microsoft.com/office/drawing/2014/main" id="{D40B7046-6832-4880-B099-5EC38C3C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852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hart 1">
            <a:extLst>
              <a:ext uri="{FF2B5EF4-FFF2-40B4-BE49-F238E27FC236}">
                <a16:creationId xmlns:a16="http://schemas.microsoft.com/office/drawing/2014/main" id="{7FD209CA-2831-4E7E-BA39-9A682A0F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06" y="1196752"/>
            <a:ext cx="7080787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367AAC8B-4CDE-40E7-BF28-AD57FF22A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7288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art 1">
            <a:extLst>
              <a:ext uri="{FF2B5EF4-FFF2-40B4-BE49-F238E27FC236}">
                <a16:creationId xmlns:a16="http://schemas.microsoft.com/office/drawing/2014/main" id="{61278035-5C6A-4452-B22E-4C01658DC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98" y="795351"/>
            <a:ext cx="6879878" cy="4793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>
            <a:extLst>
              <a:ext uri="{FF2B5EF4-FFF2-40B4-BE49-F238E27FC236}">
                <a16:creationId xmlns:a16="http://schemas.microsoft.com/office/drawing/2014/main" id="{FF320EC7-D32C-4A03-BBCB-B1F93B44B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9684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6B3DE-9989-48AD-AB94-EE623A60D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062" y="908721"/>
            <a:ext cx="7651876" cy="792087"/>
          </a:xfrm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GB" sz="4000" b="1" dirty="0">
                <a:solidFill>
                  <a:srgbClr val="009FDF"/>
                </a:solidFill>
                <a:latin typeface="Arial"/>
                <a:ea typeface="+mn-lt"/>
                <a:cs typeface="+mn-lt"/>
              </a:rPr>
              <a:t>MFF 21-27 e NGEU</a:t>
            </a:r>
          </a:p>
          <a:p>
            <a:pPr marL="0" indent="0" algn="ctr">
              <a:buNone/>
            </a:pPr>
            <a:endParaRPr lang="en-GB" sz="18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1257300" lvl="2" indent="-342900" algn="just">
              <a:buFont typeface="+mj-lt"/>
              <a:buAutoNum type="arabicPeriod" startAt="2"/>
            </a:pP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Condizionalità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su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stato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di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diritto</a:t>
            </a:r>
            <a:endParaRPr lang="en-GB" sz="18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914400" lvl="2" indent="0" algn="just">
              <a:buNone/>
            </a:pPr>
            <a:r>
              <a:rPr lang="en-GB" sz="1600" b="1" dirty="0">
                <a:solidFill>
                  <a:srgbClr val="009FDF"/>
                </a:solidFill>
                <a:latin typeface="Arial"/>
                <a:cs typeface="Arial"/>
              </a:rPr>
              <a:t>      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cs typeface="Arial"/>
              </a:rPr>
              <a:t>Chiusura</a:t>
            </a:r>
            <a:r>
              <a:rPr lang="en-GB" sz="16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cs typeface="Arial"/>
              </a:rPr>
              <a:t>negoziati</a:t>
            </a:r>
            <a:r>
              <a:rPr lang="en-GB" sz="1600" b="1" dirty="0">
                <a:solidFill>
                  <a:srgbClr val="009FDF"/>
                </a:solidFill>
                <a:latin typeface="Arial"/>
                <a:cs typeface="Arial"/>
              </a:rPr>
              <a:t> 10-11/12/2020</a:t>
            </a:r>
          </a:p>
          <a:p>
            <a:pPr lvl="2">
              <a:buFont typeface="Wingdings,Sans-Serif"/>
              <a:buChar char="Ø"/>
            </a:pPr>
            <a:r>
              <a:rPr lang="en-GB" sz="1200" b="1" dirty="0" err="1">
                <a:solidFill>
                  <a:srgbClr val="009FDF"/>
                </a:solidFill>
                <a:latin typeface="Arial"/>
                <a:cs typeface="Arial"/>
              </a:rPr>
              <a:t>Applicazione</a:t>
            </a: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 </a:t>
            </a:r>
            <a:r>
              <a:rPr lang="en-GB" sz="1200" b="1" dirty="0" err="1">
                <a:solidFill>
                  <a:srgbClr val="009FDF"/>
                </a:solidFill>
                <a:latin typeface="Arial"/>
                <a:cs typeface="Arial"/>
              </a:rPr>
              <a:t>condizionalità</a:t>
            </a: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 dopo </a:t>
            </a:r>
            <a:r>
              <a:rPr lang="en-GB" sz="1200" b="1" dirty="0" err="1">
                <a:solidFill>
                  <a:srgbClr val="009FDF"/>
                </a:solidFill>
                <a:latin typeface="Arial"/>
                <a:cs typeface="Arial"/>
              </a:rPr>
              <a:t>sentenza</a:t>
            </a: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 </a:t>
            </a:r>
            <a:r>
              <a:rPr lang="en-GB" sz="1200" b="1" dirty="0" err="1">
                <a:solidFill>
                  <a:srgbClr val="009FDF"/>
                </a:solidFill>
                <a:latin typeface="Arial"/>
                <a:cs typeface="Arial"/>
              </a:rPr>
              <a:t>CdG</a:t>
            </a: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 UE (2022?)</a:t>
            </a:r>
            <a:endParaRPr lang="en-US" sz="1200" dirty="0">
              <a:ea typeface="+mn-lt"/>
              <a:cs typeface="+mn-lt"/>
            </a:endParaRPr>
          </a:p>
          <a:p>
            <a:pPr lvl="2" algn="just">
              <a:buFont typeface="Wingdings,Sans-Serif"/>
              <a:buChar char="Ø"/>
            </a:pPr>
            <a:r>
              <a:rPr lang="en-GB" sz="1200" b="1" dirty="0" err="1">
                <a:solidFill>
                  <a:srgbClr val="009FDF"/>
                </a:solidFill>
                <a:latin typeface="Arial"/>
                <a:cs typeface="Arial"/>
              </a:rPr>
              <a:t>Collegamento</a:t>
            </a: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 </a:t>
            </a:r>
            <a:r>
              <a:rPr lang="en-GB" sz="1200" b="1" dirty="0" err="1">
                <a:solidFill>
                  <a:srgbClr val="009FDF"/>
                </a:solidFill>
                <a:latin typeface="Arial"/>
                <a:cs typeface="Arial"/>
              </a:rPr>
              <a:t>Fondi</a:t>
            </a: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 UE</a:t>
            </a:r>
            <a:endParaRPr lang="en-US" sz="1200" dirty="0">
              <a:ea typeface="+mn-lt"/>
              <a:cs typeface="+mn-lt"/>
            </a:endParaRPr>
          </a:p>
          <a:p>
            <a:pPr lvl="2" algn="just">
              <a:buFont typeface="Wingdings,Sans-Serif"/>
              <a:buChar char="Ø"/>
            </a:pP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No </a:t>
            </a:r>
            <a:r>
              <a:rPr lang="en-GB" sz="1200" b="1" dirty="0" err="1">
                <a:solidFill>
                  <a:srgbClr val="009FDF"/>
                </a:solidFill>
                <a:latin typeface="Arial"/>
                <a:cs typeface="Arial"/>
              </a:rPr>
              <a:t>applicazione</a:t>
            </a: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 </a:t>
            </a:r>
            <a:r>
              <a:rPr lang="en-GB" sz="1200" b="1" dirty="0" err="1">
                <a:solidFill>
                  <a:srgbClr val="009FDF"/>
                </a:solidFill>
                <a:latin typeface="Arial"/>
                <a:cs typeface="Arial"/>
              </a:rPr>
              <a:t>Fondi</a:t>
            </a:r>
            <a:r>
              <a:rPr lang="en-GB" sz="1200" b="1" dirty="0">
                <a:solidFill>
                  <a:srgbClr val="009FDF"/>
                </a:solidFill>
                <a:latin typeface="Arial"/>
                <a:cs typeface="Arial"/>
              </a:rPr>
              <a:t> 14-20</a:t>
            </a:r>
            <a:endParaRPr lang="en-US" sz="1200" dirty="0">
              <a:ea typeface="+mn-lt"/>
              <a:cs typeface="+mn-lt"/>
            </a:endParaRPr>
          </a:p>
          <a:p>
            <a:pPr marL="914400" lvl="2" indent="0" algn="just">
              <a:buNone/>
            </a:pPr>
            <a:endParaRPr lang="en-GB" sz="18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marL="1257300" lvl="2" indent="-342900" algn="just">
              <a:buAutoNum type="arabicPeriod" startAt="2"/>
            </a:pP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Nuove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risorse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800" b="1" dirty="0" err="1">
                <a:solidFill>
                  <a:srgbClr val="009FDF"/>
                </a:solidFill>
                <a:latin typeface="Arial"/>
                <a:cs typeface="Arial"/>
              </a:rPr>
              <a:t>proprie</a:t>
            </a:r>
            <a:r>
              <a:rPr lang="en-GB" sz="1800" b="1" dirty="0">
                <a:solidFill>
                  <a:srgbClr val="009FDF"/>
                </a:solidFill>
                <a:latin typeface="Arial"/>
                <a:cs typeface="Arial"/>
              </a:rPr>
              <a:t> </a:t>
            </a:r>
          </a:p>
          <a:p>
            <a:pPr lvl="8" algn="just">
              <a:buFont typeface="Wingdings"/>
              <a:buChar char="Ø"/>
            </a:pPr>
            <a:endParaRPr lang="en-GB" sz="1800" dirty="0">
              <a:solidFill>
                <a:srgbClr val="000000"/>
              </a:solidFill>
              <a:latin typeface="Arial"/>
              <a:cs typeface="Times New Roman"/>
            </a:endParaRPr>
          </a:p>
          <a:p>
            <a:pPr marL="1257300" lvl="2" indent="-342900" algn="just">
              <a:buAutoNum type="arabicPeriod" startAt="2"/>
            </a:pPr>
            <a:r>
              <a:rPr lang="en-GB" sz="1600" b="1" dirty="0">
                <a:solidFill>
                  <a:srgbClr val="009FDF"/>
                </a:solidFill>
                <a:latin typeface="Arial"/>
                <a:cs typeface="Arial"/>
              </a:rPr>
              <a:t>2021       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cs typeface="Arial"/>
              </a:rPr>
              <a:t>Imballaggi</a:t>
            </a:r>
            <a:r>
              <a:rPr lang="en-GB" sz="1600" b="1" dirty="0">
                <a:solidFill>
                  <a:srgbClr val="009FDF"/>
                </a:solidFill>
                <a:latin typeface="Arial"/>
                <a:cs typeface="Arial"/>
              </a:rPr>
              <a:t> 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cs typeface="Arial"/>
              </a:rPr>
              <a:t>plastica</a:t>
            </a:r>
            <a:endParaRPr lang="en-GB" sz="1600" b="1" dirty="0">
              <a:solidFill>
                <a:srgbClr val="009FDF"/>
              </a:solidFill>
              <a:latin typeface="Arial"/>
              <a:cs typeface="Arial"/>
            </a:endParaRPr>
          </a:p>
          <a:p>
            <a:pPr lvl="8" algn="just">
              <a:buFont typeface="Wingdings"/>
              <a:buChar char="Ø"/>
            </a:pP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2023       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ea typeface="+mn-lt"/>
                <a:cs typeface="Arial"/>
              </a:rPr>
              <a:t>Nuovi</a:t>
            </a: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 ETS</a:t>
            </a:r>
          </a:p>
          <a:p>
            <a:pPr marL="3657600" lvl="8" indent="0" algn="just">
              <a:buNone/>
            </a:pP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                   Meccan. Agg. 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ea typeface="+mn-lt"/>
                <a:cs typeface="Arial"/>
              </a:rPr>
              <a:t>Carbonio</a:t>
            </a: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 </a:t>
            </a:r>
          </a:p>
          <a:p>
            <a:pPr marL="3657600" lvl="8" indent="0" algn="just">
              <a:buNone/>
            </a:pP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                   Tassa 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ea typeface="+mn-lt"/>
                <a:cs typeface="Arial"/>
              </a:rPr>
              <a:t>digitale</a:t>
            </a: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         	</a:t>
            </a:r>
          </a:p>
          <a:p>
            <a:pPr lvl="8" algn="just">
              <a:buFont typeface="Wingdings"/>
              <a:buChar char="Ø"/>
            </a:pP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2026       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ea typeface="+mn-lt"/>
                <a:cs typeface="Arial"/>
              </a:rPr>
              <a:t>Transazioni</a:t>
            </a: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ea typeface="+mn-lt"/>
                <a:cs typeface="Arial"/>
              </a:rPr>
              <a:t>finanziarie</a:t>
            </a:r>
            <a:endParaRPr lang="en-GB" sz="1600" b="1" dirty="0">
              <a:solidFill>
                <a:srgbClr val="009FDF"/>
              </a:solidFill>
              <a:latin typeface="Arial"/>
              <a:ea typeface="+mn-lt"/>
              <a:cs typeface="Arial"/>
            </a:endParaRPr>
          </a:p>
          <a:p>
            <a:pPr marL="3657600" lvl="8" indent="0" algn="just">
              <a:buNone/>
            </a:pP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                   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ea typeface="+mn-lt"/>
                <a:cs typeface="Arial"/>
              </a:rPr>
              <a:t>Contributo</a:t>
            </a:r>
            <a:r>
              <a:rPr lang="en-GB" sz="1600" b="1" dirty="0">
                <a:solidFill>
                  <a:srgbClr val="009FDF"/>
                </a:solidFill>
                <a:latin typeface="Arial"/>
                <a:ea typeface="+mn-lt"/>
                <a:cs typeface="Arial"/>
              </a:rPr>
              <a:t> </a:t>
            </a:r>
            <a:r>
              <a:rPr lang="en-GB" sz="1600" b="1" dirty="0" err="1">
                <a:solidFill>
                  <a:srgbClr val="009FDF"/>
                </a:solidFill>
                <a:latin typeface="Arial"/>
                <a:ea typeface="+mn-lt"/>
                <a:cs typeface="Arial"/>
              </a:rPr>
              <a:t>societario</a:t>
            </a:r>
            <a:endParaRPr lang="en-GB" sz="1600" b="1" dirty="0">
              <a:solidFill>
                <a:srgbClr val="009FDF"/>
              </a:solidFill>
              <a:latin typeface="Arial"/>
              <a:ea typeface="+mn-lt"/>
              <a:cs typeface="Arial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pPr algn="just">
              <a:buFont typeface="Arial"/>
            </a:pPr>
            <a:endParaRPr lang="it-IT" sz="4000" b="1" dirty="0">
              <a:solidFill>
                <a:srgbClr val="009FDF"/>
              </a:solidFill>
              <a:latin typeface="Arial" panose="020B0604020202020204" pitchFamily="34" charset="0"/>
              <a:cs typeface="Times New Roman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B0F8013D-EB57-4198-90E9-7BFB032B0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48" y="116632"/>
            <a:ext cx="222076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75638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zione vuota">
  <a:themeElements>
    <a:clrScheme name="Presentazione vuota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zione vuota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esentazione vuota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CFCD3B137B3747A9E2631EC2BA01D4" ma:contentTypeVersion="11" ma:contentTypeDescription="Create a new document." ma:contentTypeScope="" ma:versionID="1a2eaf823dad2ce8506ba03313894310">
  <xsd:schema xmlns:xsd="http://www.w3.org/2001/XMLSchema" xmlns:xs="http://www.w3.org/2001/XMLSchema" xmlns:p="http://schemas.microsoft.com/office/2006/metadata/properties" xmlns:ns2="4a55a858-8dcc-455d-8789-9beb30014d9a" xmlns:ns3="948d360b-353d-42ab-9fb6-a5a094fff315" targetNamespace="http://schemas.microsoft.com/office/2006/metadata/properties" ma:root="true" ma:fieldsID="db2017e06c58af7c4a28147e4394e786" ns2:_="" ns3:_="">
    <xsd:import namespace="4a55a858-8dcc-455d-8789-9beb30014d9a"/>
    <xsd:import namespace="948d360b-353d-42ab-9fb6-a5a094fff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55a858-8dcc-455d-8789-9beb30014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d360b-353d-42ab-9fb6-a5a094fff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E09AA-76EF-411F-AE08-5747DC840D32}">
  <ds:schemaRefs>
    <ds:schemaRef ds:uri="4a55a858-8dcc-455d-8789-9beb30014d9a"/>
    <ds:schemaRef ds:uri="948d360b-353d-42ab-9fb6-a5a094fff31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D33D85-3C6B-4978-A940-A09FB6B6F8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C4885A-82FA-47A5-BF5A-87AAACED4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55a858-8dcc-455d-8789-9beb30014d9a"/>
    <ds:schemaRef ds:uri="948d360b-353d-42ab-9fb6-a5a094fff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C:\Programmi\Microsoft Office\Modelli\Presentazione vuota.pot</Template>
  <TotalTime>587</TotalTime>
  <Words>707</Words>
  <Application>Microsoft Office PowerPoint</Application>
  <PresentationFormat>Presentazione su schermo (4:3)</PresentationFormat>
  <Paragraphs>171</Paragraphs>
  <Slides>40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7" baseType="lpstr">
      <vt:lpstr>Arial</vt:lpstr>
      <vt:lpstr>Calibri</vt:lpstr>
      <vt:lpstr>Times New Roman</vt:lpstr>
      <vt:lpstr>Wingdings</vt:lpstr>
      <vt:lpstr>Wingdings,Sans-Serif</vt:lpstr>
      <vt:lpstr>Presentazione vuota</vt:lpstr>
      <vt:lpstr>Document</vt:lpstr>
      <vt:lpstr>Presentazione standard di PowerPoint</vt:lpstr>
      <vt:lpstr>Presentazione standard di PowerPoint</vt:lpstr>
      <vt:lpstr>Un bilancio per la ripresa e la resilienza europea</vt:lpstr>
      <vt:lpstr>LA NUOVA STRUTTURA DEL BILANCIO UE (mrd EUR)          ACCORDO POLITICO CONSIGLIO/PARLAMENTO EUROPEO                                   10-11-2020                   prezzi 2018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Semplificazione, Trasparenza e flessibilità </vt:lpstr>
      <vt:lpstr>      POLITICA DI COESIONE 21-27       </vt:lpstr>
      <vt:lpstr>Presentazione standard di PowerPoint</vt:lpstr>
      <vt:lpstr>      POLITICA DI COESIONE 21-27       </vt:lpstr>
      <vt:lpstr>      POLITICA DI COESIONE 21-27       </vt:lpstr>
      <vt:lpstr>  FESR   Soglie minime utilizzo fondi       </vt:lpstr>
      <vt:lpstr>      POLITICA DI COESIONE 21-27      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COME FUNZIONA</vt:lpstr>
      <vt:lpstr>Presentazione standard di PowerPoint</vt:lpstr>
      <vt:lpstr>Presentazione standard di PowerPoint</vt:lpstr>
      <vt:lpstr>Gli ecosistemi industriali Un nuovo approccio europeo</vt:lpstr>
      <vt:lpstr>Grazie per l’attenzione!  Flavio Burlizzi  flavio.burlizzi@unioncamere-europa.eu      </vt:lpstr>
    </vt:vector>
  </TitlesOfParts>
  <Company>Unioncamere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Caterina Ramassini</dc:creator>
  <cp:lastModifiedBy>Flavio.Burlizzi</cp:lastModifiedBy>
  <cp:revision>9</cp:revision>
  <cp:lastPrinted>2019-12-10T14:11:19Z</cp:lastPrinted>
  <dcterms:created xsi:type="dcterms:W3CDTF">2009-10-13T15:49:35Z</dcterms:created>
  <dcterms:modified xsi:type="dcterms:W3CDTF">2021-03-10T15:31:09Z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0x010100FFCFCD3B137B3747A9E2631EC2BA01D4</vt:lpwstr>
  </property>
  <property fmtid="{D5CDD505-2E9C-101B-9397-08002B2CF9AE}" pid="3" name="Order">
    <vt:r8>1149000</vt:r8>
  </property>
  <property fmtid="{D5CDD505-2E9C-101B-9397-08002B2CF9AE}" pid="4" name="ComplianceAssetId">
    <vt:lpwstr/>
  </property>
</Properties>
</file>